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7"/>
  </p:handoutMasterIdLst>
  <p:sldIdLst>
    <p:sldId id="261" r:id="rId2"/>
    <p:sldId id="258" r:id="rId3"/>
    <p:sldId id="263" r:id="rId4"/>
    <p:sldId id="264" r:id="rId5"/>
    <p:sldId id="289" r:id="rId6"/>
    <p:sldId id="278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79" r:id="rId17"/>
    <p:sldId id="304" r:id="rId18"/>
    <p:sldId id="305" r:id="rId19"/>
    <p:sldId id="306" r:id="rId20"/>
    <p:sldId id="307" r:id="rId21"/>
    <p:sldId id="291" r:id="rId22"/>
    <p:sldId id="308" r:id="rId23"/>
    <p:sldId id="267" r:id="rId24"/>
    <p:sldId id="293" r:id="rId25"/>
    <p:sldId id="294" r:id="rId26"/>
  </p:sldIdLst>
  <p:sldSz cx="9144000" cy="6858000" type="screen4x3"/>
  <p:notesSz cx="6858000" cy="9144000"/>
  <p:embeddedFontLst>
    <p:embeddedFont>
      <p:font typeface="Tuffy-TTF" panose="020B0603060100000000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Sassoon Infant Rg" panose="02000503030000020003" charset="0"/>
      <p:regular r:id="rId36"/>
      <p:bold r:id="rId37"/>
    </p:embeddedFont>
    <p:embeddedFont>
      <p:font typeface="Sassoon Infant Md" panose="02000603050000020003" charset="0"/>
      <p:regular r:id="rId38"/>
    </p:embeddedFont>
    <p:embeddedFont>
      <p:font typeface="Twinkl" panose="020B0604020202020204" charset="0"/>
      <p:regular r:id="rId39"/>
      <p:bold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A6"/>
    <a:srgbClr val="BEE2F2"/>
    <a:srgbClr val="3399FF"/>
    <a:srgbClr val="DB5983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0246B0-DE82-4334-B2B4-5D5D5141F5C6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9C7DB1-BCF2-467D-9E62-12DE174C5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6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53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951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02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6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6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audio" Target="../media/media11.WAV"/><Relationship Id="rId16" Type="http://schemas.openxmlformats.org/officeDocument/2006/relationships/image" Target="../media/image53.png"/><Relationship Id="rId20" Type="http://schemas.openxmlformats.org/officeDocument/2006/relationships/image" Target="../media/image56.png"/><Relationship Id="rId1" Type="http://schemas.microsoft.com/office/2007/relationships/media" Target="../media/media11.WAV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12" Type="http://schemas.openxmlformats.org/officeDocument/2006/relationships/image" Target="../media/image27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8.png"/><Relationship Id="rId11" Type="http://schemas.openxmlformats.org/officeDocument/2006/relationships/image" Target="../media/image26.png"/><Relationship Id="rId5" Type="http://schemas.openxmlformats.org/officeDocument/2006/relationships/image" Target="../media/image37.png"/><Relationship Id="rId10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uffy-TTF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bg1"/>
                </a:solidFill>
                <a:latin typeface="Tuffy-TTF" panose="020B0603060100000000" pitchFamily="34" charset="0"/>
              </a:rPr>
              <a:t>French</a:t>
            </a:r>
            <a:r>
              <a:rPr lang="en-GB" altLang="en-US" sz="800" dirty="0">
                <a:solidFill>
                  <a:schemeClr val="bg1"/>
                </a:solidFill>
                <a:latin typeface="Tuffy-TTF" panose="020B0603060100000000" pitchFamily="34" charset="0"/>
              </a:rPr>
              <a:t> | Year 3 | Family and Friends | Pets | Lesson 2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/>
              <a:t>Family and Friends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French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6387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poisson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587625"/>
            <a:ext cx="47656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325" y="1789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7411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oiseau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74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854200"/>
            <a:ext cx="302736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13" y="154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843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>
                <a:solidFill>
                  <a:srgbClr val="DB5983"/>
                </a:solidFill>
              </a:rPr>
              <a:t>une</a:t>
            </a:r>
            <a:r>
              <a:rPr lang="en-GB" altLang="en-US" sz="2400" dirty="0">
                <a:solidFill>
                  <a:srgbClr val="DB5983"/>
                </a:solidFill>
              </a:rPr>
              <a:t> </a:t>
            </a:r>
            <a:r>
              <a:rPr lang="en-GB" altLang="en-US" sz="2400" dirty="0" err="1">
                <a:solidFill>
                  <a:srgbClr val="DB5983"/>
                </a:solidFill>
              </a:rPr>
              <a:t>souris</a:t>
            </a:r>
            <a:r>
              <a:rPr lang="en-GB" altLang="en-US" sz="2400" dirty="0">
                <a:solidFill>
                  <a:srgbClr val="DB5983"/>
                </a:solidFill>
              </a:rPr>
              <a:t>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354263"/>
            <a:ext cx="424021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1681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945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cochon</a:t>
            </a:r>
            <a:r>
              <a:rPr lang="en-GB" altLang="en-US" sz="2400" dirty="0">
                <a:solidFill>
                  <a:srgbClr val="3399FF"/>
                </a:solidFill>
              </a:rPr>
              <a:t> </a:t>
            </a:r>
            <a:r>
              <a:rPr lang="en-GB" altLang="en-US" sz="2400" dirty="0" err="1">
                <a:solidFill>
                  <a:srgbClr val="3399FF"/>
                </a:solidFill>
              </a:rPr>
              <a:t>d’inde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946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673350"/>
            <a:ext cx="4757737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075" y="1749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20483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lapin.</a:t>
            </a: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76375"/>
            <a:ext cx="46180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950" y="1739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21507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serpent.</a:t>
            </a:r>
          </a:p>
        </p:txBody>
      </p:sp>
      <p:pic>
        <p:nvPicPr>
          <p:cNvPr id="215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652713"/>
            <a:ext cx="47942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641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dirty="0"/>
          </a:p>
        </p:txBody>
      </p:sp>
      <p:pic>
        <p:nvPicPr>
          <p:cNvPr id="22531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55650" y="2149475"/>
            <a:ext cx="7632700" cy="346233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06" flipH="1">
            <a:off x="2884488" y="1592263"/>
            <a:ext cx="13985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528763"/>
            <a:ext cx="1966912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3778250"/>
            <a:ext cx="20415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752600"/>
            <a:ext cx="1444625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406">
            <a:off x="5157788" y="1568450"/>
            <a:ext cx="15367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4"/>
          <p:cNvSpPr>
            <a:spLocks noGrp="1"/>
          </p:cNvSpPr>
          <p:nvPr>
            <p:ph idx="1"/>
          </p:nvPr>
        </p:nvSpPr>
        <p:spPr>
          <a:xfrm>
            <a:off x="3017838" y="1557338"/>
            <a:ext cx="1300162" cy="1408112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As-</a:t>
            </a:r>
            <a:r>
              <a:rPr lang="en-GB" altLang="en-US" dirty="0" err="1"/>
              <a:t>tu</a:t>
            </a:r>
            <a:r>
              <a:rPr lang="en-GB" altLang="en-US" dirty="0"/>
              <a:t> un animal?</a:t>
            </a:r>
            <a:endParaRPr lang="en-GB" altLang="en-US" dirty="0">
              <a:solidFill>
                <a:srgbClr val="3399FF"/>
              </a:solidFill>
            </a:endParaRP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5102225" y="1597025"/>
            <a:ext cx="1473200" cy="14081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Oui</a:t>
            </a:r>
            <a:r>
              <a:rPr lang="en-GB" altLang="en-US" dirty="0">
                <a:latin typeface="Twinkl" pitchFamily="2" charset="0"/>
              </a:rPr>
              <a:t>, </a:t>
            </a: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 un </a:t>
            </a:r>
            <a:r>
              <a:rPr lang="en-GB" altLang="en-US" dirty="0" err="1">
                <a:latin typeface="Twinkl" pitchFamily="2" charset="0"/>
              </a:rPr>
              <a:t>chien</a:t>
            </a:r>
            <a:r>
              <a:rPr lang="en-GB" altLang="en-US" dirty="0">
                <a:latin typeface="Twinkl" pitchFamily="2" charset="0"/>
              </a:rPr>
              <a:t>.</a:t>
            </a:r>
            <a:endParaRPr lang="en-GB" altLang="en-US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12" name="Pl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25" y="1690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sz="1400" dirty="0"/>
          </a:p>
        </p:txBody>
      </p:sp>
      <p:pic>
        <p:nvPicPr>
          <p:cNvPr id="2355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36"/>
          <p:cNvGrpSpPr>
            <a:grpSpLocks/>
          </p:cNvGrpSpPr>
          <p:nvPr/>
        </p:nvGrpSpPr>
        <p:grpSpPr bwMode="auto">
          <a:xfrm>
            <a:off x="6115050" y="3844925"/>
            <a:ext cx="1096963" cy="1093788"/>
            <a:chOff x="755651" y="1529395"/>
            <a:chExt cx="1477751" cy="1472750"/>
          </a:xfrm>
        </p:grpSpPr>
        <p:sp>
          <p:nvSpPr>
            <p:cNvPr id="3" name="Rectangle 2"/>
            <p:cNvSpPr/>
            <p:nvPr/>
          </p:nvSpPr>
          <p:spPr>
            <a:xfrm>
              <a:off x="755651" y="152939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600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80" y="1737051"/>
              <a:ext cx="1399922" cy="110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7" name="Group 43"/>
          <p:cNvGrpSpPr>
            <a:grpSpLocks/>
          </p:cNvGrpSpPr>
          <p:nvPr/>
        </p:nvGrpSpPr>
        <p:grpSpPr bwMode="auto">
          <a:xfrm>
            <a:off x="7291388" y="4999038"/>
            <a:ext cx="1096962" cy="1093787"/>
            <a:chOff x="6910598" y="4620075"/>
            <a:chExt cx="1477751" cy="1472750"/>
          </a:xfrm>
        </p:grpSpPr>
        <p:sp>
          <p:nvSpPr>
            <p:cNvPr id="26" name="Rectangle 25"/>
            <p:cNvSpPr/>
            <p:nvPr/>
          </p:nvSpPr>
          <p:spPr>
            <a:xfrm>
              <a:off x="6910598" y="462007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8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979" y="4731990"/>
              <a:ext cx="1356370" cy="1248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8" name="Group 48"/>
          <p:cNvGrpSpPr>
            <a:grpSpLocks/>
          </p:cNvGrpSpPr>
          <p:nvPr/>
        </p:nvGrpSpPr>
        <p:grpSpPr bwMode="auto">
          <a:xfrm>
            <a:off x="4960938" y="2690813"/>
            <a:ext cx="1098550" cy="1093787"/>
            <a:chOff x="2294387" y="3074735"/>
            <a:chExt cx="1477751" cy="1472750"/>
          </a:xfrm>
        </p:grpSpPr>
        <p:sp>
          <p:nvSpPr>
            <p:cNvPr id="28" name="Rectangle 27"/>
            <p:cNvSpPr/>
            <p:nvPr/>
          </p:nvSpPr>
          <p:spPr>
            <a:xfrm>
              <a:off x="2294387" y="307473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6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173" y="3121146"/>
              <a:ext cx="1445965" cy="142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9" name="Group 51"/>
          <p:cNvGrpSpPr>
            <a:grpSpLocks/>
          </p:cNvGrpSpPr>
          <p:nvPr/>
        </p:nvGrpSpPr>
        <p:grpSpPr bwMode="auto">
          <a:xfrm>
            <a:off x="4960938" y="1536700"/>
            <a:ext cx="1098550" cy="1093788"/>
            <a:chOff x="2294388" y="1529395"/>
            <a:chExt cx="1477751" cy="1472750"/>
          </a:xfrm>
        </p:grpSpPr>
        <p:sp>
          <p:nvSpPr>
            <p:cNvPr id="18" name="Rectangle 17"/>
            <p:cNvSpPr/>
            <p:nvPr/>
          </p:nvSpPr>
          <p:spPr>
            <a:xfrm>
              <a:off x="2294388" y="1529395"/>
              <a:ext cx="1477751" cy="1472750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4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519" y="1575806"/>
              <a:ext cx="1352619" cy="142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0" name="Group 50"/>
          <p:cNvGrpSpPr>
            <a:grpSpLocks/>
          </p:cNvGrpSpPr>
          <p:nvPr/>
        </p:nvGrpSpPr>
        <p:grpSpPr bwMode="auto">
          <a:xfrm>
            <a:off x="6126163" y="1536700"/>
            <a:ext cx="1096962" cy="1093788"/>
            <a:chOff x="3833125" y="1529394"/>
            <a:chExt cx="1477751" cy="1472751"/>
          </a:xfrm>
        </p:grpSpPr>
        <p:sp>
          <p:nvSpPr>
            <p:cNvPr id="19" name="Rectangle 18"/>
            <p:cNvSpPr/>
            <p:nvPr/>
          </p:nvSpPr>
          <p:spPr>
            <a:xfrm>
              <a:off x="3833125" y="1529394"/>
              <a:ext cx="1477751" cy="1472751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2" name="Pictur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419" y="1529394"/>
              <a:ext cx="1328456" cy="1380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49"/>
          <p:cNvGrpSpPr>
            <a:grpSpLocks/>
          </p:cNvGrpSpPr>
          <p:nvPr/>
        </p:nvGrpSpPr>
        <p:grpSpPr bwMode="auto">
          <a:xfrm>
            <a:off x="7291388" y="1536700"/>
            <a:ext cx="1096962" cy="1093788"/>
            <a:chOff x="5371861" y="1529395"/>
            <a:chExt cx="1477752" cy="1472750"/>
          </a:xfrm>
        </p:grpSpPr>
        <p:sp>
          <p:nvSpPr>
            <p:cNvPr id="20" name="Rectangle 19"/>
            <p:cNvSpPr/>
            <p:nvPr/>
          </p:nvSpPr>
          <p:spPr>
            <a:xfrm>
              <a:off x="5371861" y="1529395"/>
              <a:ext cx="1477752" cy="1472750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0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545"/>
            <a:stretch>
              <a:fillRect/>
            </a:stretch>
          </p:blipFill>
          <p:spPr bwMode="auto">
            <a:xfrm>
              <a:off x="5371861" y="1803679"/>
              <a:ext cx="1417982" cy="117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45"/>
          <p:cNvGrpSpPr>
            <a:grpSpLocks/>
          </p:cNvGrpSpPr>
          <p:nvPr/>
        </p:nvGrpSpPr>
        <p:grpSpPr bwMode="auto">
          <a:xfrm>
            <a:off x="7291388" y="2690813"/>
            <a:ext cx="1096962" cy="1093787"/>
            <a:chOff x="6910599" y="1529395"/>
            <a:chExt cx="1477751" cy="1472750"/>
          </a:xfrm>
        </p:grpSpPr>
        <p:sp>
          <p:nvSpPr>
            <p:cNvPr id="21" name="Rectangle 20"/>
            <p:cNvSpPr/>
            <p:nvPr/>
          </p:nvSpPr>
          <p:spPr>
            <a:xfrm>
              <a:off x="6910599" y="152939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8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710" y="1575806"/>
              <a:ext cx="1430639" cy="142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44"/>
          <p:cNvGrpSpPr>
            <a:grpSpLocks/>
          </p:cNvGrpSpPr>
          <p:nvPr/>
        </p:nvGrpSpPr>
        <p:grpSpPr bwMode="auto">
          <a:xfrm>
            <a:off x="7291388" y="3844925"/>
            <a:ext cx="1096962" cy="1093788"/>
            <a:chOff x="6910598" y="3074735"/>
            <a:chExt cx="1477751" cy="1472751"/>
          </a:xfrm>
        </p:grpSpPr>
        <p:sp>
          <p:nvSpPr>
            <p:cNvPr id="31" name="Rectangle 30"/>
            <p:cNvSpPr/>
            <p:nvPr/>
          </p:nvSpPr>
          <p:spPr>
            <a:xfrm>
              <a:off x="6910598" y="3074735"/>
              <a:ext cx="1477751" cy="1472751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6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854" y="3137182"/>
              <a:ext cx="1446495" cy="141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4" name="Group 47"/>
          <p:cNvGrpSpPr>
            <a:grpSpLocks/>
          </p:cNvGrpSpPr>
          <p:nvPr/>
        </p:nvGrpSpPr>
        <p:grpSpPr bwMode="auto">
          <a:xfrm>
            <a:off x="6126163" y="2690813"/>
            <a:ext cx="1096962" cy="1093787"/>
            <a:chOff x="3833124" y="3074735"/>
            <a:chExt cx="1477752" cy="1472750"/>
          </a:xfrm>
        </p:grpSpPr>
        <p:sp>
          <p:nvSpPr>
            <p:cNvPr id="29" name="Rectangle 28"/>
            <p:cNvSpPr/>
            <p:nvPr/>
          </p:nvSpPr>
          <p:spPr>
            <a:xfrm>
              <a:off x="3833124" y="3074735"/>
              <a:ext cx="1477752" cy="1472750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4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742" y="3121146"/>
              <a:ext cx="1290134" cy="14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5" name="Group 38"/>
          <p:cNvGrpSpPr>
            <a:grpSpLocks/>
          </p:cNvGrpSpPr>
          <p:nvPr/>
        </p:nvGrpSpPr>
        <p:grpSpPr bwMode="auto">
          <a:xfrm>
            <a:off x="6126163" y="4999038"/>
            <a:ext cx="1096962" cy="1093787"/>
            <a:chOff x="755649" y="3074734"/>
            <a:chExt cx="1477752" cy="1472751"/>
          </a:xfrm>
        </p:grpSpPr>
        <p:sp>
          <p:nvSpPr>
            <p:cNvPr id="27" name="Rectangle 26"/>
            <p:cNvSpPr/>
            <p:nvPr/>
          </p:nvSpPr>
          <p:spPr>
            <a:xfrm>
              <a:off x="755649" y="3074734"/>
              <a:ext cx="1477752" cy="1472751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2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49" y="3074734"/>
              <a:ext cx="1477751" cy="147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9"/>
          <p:cNvGrpSpPr>
            <a:grpSpLocks/>
          </p:cNvGrpSpPr>
          <p:nvPr/>
        </p:nvGrpSpPr>
        <p:grpSpPr bwMode="auto">
          <a:xfrm>
            <a:off x="4960938" y="4999038"/>
            <a:ext cx="1098550" cy="1093787"/>
            <a:chOff x="755650" y="4620075"/>
            <a:chExt cx="1477751" cy="1472751"/>
          </a:xfrm>
        </p:grpSpPr>
        <p:sp>
          <p:nvSpPr>
            <p:cNvPr id="22" name="Rectangle 21"/>
            <p:cNvSpPr/>
            <p:nvPr/>
          </p:nvSpPr>
          <p:spPr>
            <a:xfrm>
              <a:off x="755650" y="4620075"/>
              <a:ext cx="1477751" cy="1472751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0" name="Picture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77" y="4686708"/>
              <a:ext cx="1369723" cy="140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ectangle 52"/>
          <p:cNvSpPr/>
          <p:nvPr/>
        </p:nvSpPr>
        <p:spPr>
          <a:xfrm>
            <a:off x="755650" y="2149475"/>
            <a:ext cx="4127500" cy="346233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23568" name="Group 40"/>
          <p:cNvGrpSpPr>
            <a:grpSpLocks/>
          </p:cNvGrpSpPr>
          <p:nvPr/>
        </p:nvGrpSpPr>
        <p:grpSpPr bwMode="auto">
          <a:xfrm>
            <a:off x="4960938" y="3844925"/>
            <a:ext cx="1098550" cy="1093788"/>
            <a:chOff x="2294387" y="4620075"/>
            <a:chExt cx="1477752" cy="1472751"/>
          </a:xfrm>
        </p:grpSpPr>
        <p:sp>
          <p:nvSpPr>
            <p:cNvPr id="23" name="Rectangle 22"/>
            <p:cNvSpPr/>
            <p:nvPr/>
          </p:nvSpPr>
          <p:spPr>
            <a:xfrm>
              <a:off x="2294387" y="4620075"/>
              <a:ext cx="1477752" cy="1472751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78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5" t="-1601"/>
            <a:stretch>
              <a:fillRect/>
            </a:stretch>
          </p:blipFill>
          <p:spPr bwMode="auto">
            <a:xfrm>
              <a:off x="2338598" y="4669104"/>
              <a:ext cx="1433541" cy="142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06" flipH="1">
            <a:off x="1857375" y="1670050"/>
            <a:ext cx="12255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563688"/>
            <a:ext cx="196691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406">
            <a:off x="2895600" y="1825625"/>
            <a:ext cx="1135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3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99" b="-581"/>
          <a:stretch>
            <a:fillRect/>
          </a:stretch>
        </p:blipFill>
        <p:spPr bwMode="auto">
          <a:xfrm>
            <a:off x="3430588" y="1812925"/>
            <a:ext cx="144462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ontent Placeholder 4"/>
          <p:cNvSpPr>
            <a:spLocks/>
          </p:cNvSpPr>
          <p:nvPr/>
        </p:nvSpPr>
        <p:spPr bwMode="auto">
          <a:xfrm>
            <a:off x="2720975" y="1855788"/>
            <a:ext cx="1341438" cy="100806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Oui</a:t>
            </a:r>
            <a:r>
              <a:rPr lang="en-GB" altLang="en-US" dirty="0">
                <a:latin typeface="Twinkl" pitchFamily="2" charset="0"/>
              </a:rPr>
              <a:t>, </a:t>
            </a: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 un/</a:t>
            </a:r>
            <a:r>
              <a:rPr lang="en-GB" altLang="en-US" dirty="0" err="1">
                <a:latin typeface="Twinkl" pitchFamily="2" charset="0"/>
              </a:rPr>
              <a:t>une</a:t>
            </a:r>
            <a:r>
              <a:rPr lang="en-GB" altLang="en-US" dirty="0">
                <a:latin typeface="Twinkl" pitchFamily="2" charset="0"/>
              </a:rPr>
              <a:t>...</a:t>
            </a:r>
            <a:endParaRPr lang="en-GB" altLang="en-US" dirty="0">
              <a:solidFill>
                <a:srgbClr val="3399FF"/>
              </a:solidFill>
              <a:latin typeface="Twinkl" pitchFamily="2" charset="0"/>
            </a:endParaRPr>
          </a:p>
        </p:txBody>
      </p:sp>
      <p:sp>
        <p:nvSpPr>
          <p:cNvPr id="55" name="Content Placeholder 4"/>
          <p:cNvSpPr>
            <a:spLocks noGrp="1"/>
          </p:cNvSpPr>
          <p:nvPr>
            <p:ph idx="1"/>
          </p:nvPr>
        </p:nvSpPr>
        <p:spPr>
          <a:xfrm>
            <a:off x="1820863" y="1757363"/>
            <a:ext cx="1350962" cy="984250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As-</a:t>
            </a:r>
            <a:r>
              <a:rPr lang="en-GB" altLang="en-US" dirty="0" err="1"/>
              <a:t>tu</a:t>
            </a:r>
            <a:r>
              <a:rPr lang="en-GB" altLang="en-US" dirty="0"/>
              <a:t> un animal ?</a:t>
            </a:r>
            <a:endParaRPr lang="en-GB" altLang="en-US" dirty="0">
              <a:solidFill>
                <a:srgbClr val="3399FF"/>
              </a:solidFill>
            </a:endParaRPr>
          </a:p>
        </p:txBody>
      </p:sp>
      <p:pic>
        <p:nvPicPr>
          <p:cNvPr id="47" name="Play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163" y="1617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dirty="0"/>
          </a:p>
        </p:txBody>
      </p:sp>
      <p:pic>
        <p:nvPicPr>
          <p:cNvPr id="2457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55650" y="2149475"/>
            <a:ext cx="7632700" cy="346233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06" flipH="1">
            <a:off x="2390775" y="1601788"/>
            <a:ext cx="1397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528763"/>
            <a:ext cx="1966913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406">
            <a:off x="4017963" y="1754188"/>
            <a:ext cx="1536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4"/>
          <p:cNvSpPr>
            <a:spLocks noGrp="1"/>
          </p:cNvSpPr>
          <p:nvPr>
            <p:ph idx="1"/>
          </p:nvPr>
        </p:nvSpPr>
        <p:spPr>
          <a:xfrm>
            <a:off x="2511425" y="1557338"/>
            <a:ext cx="1349375" cy="1408112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As-</a:t>
            </a:r>
            <a:r>
              <a:rPr lang="en-GB" altLang="en-US" dirty="0" err="1"/>
              <a:t>tu</a:t>
            </a:r>
            <a:r>
              <a:rPr lang="en-GB" altLang="en-US" dirty="0"/>
              <a:t> un animal ?</a:t>
            </a:r>
            <a:endParaRPr lang="en-GB" altLang="en-US" dirty="0">
              <a:solidFill>
                <a:srgbClr val="3399FF"/>
              </a:solidFill>
            </a:endParaRP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3960813" y="1793875"/>
            <a:ext cx="1473200" cy="14081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en-US" dirty="0">
                <a:latin typeface="Twinkl" pitchFamily="2" charset="0"/>
              </a:rPr>
              <a:t>Non, je n’ai pas d’animal.</a:t>
            </a:r>
          </a:p>
        </p:txBody>
      </p:sp>
      <p:pic>
        <p:nvPicPr>
          <p:cNvPr id="2458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752600"/>
            <a:ext cx="1138238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628775"/>
            <a:ext cx="1914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719263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088" y="1628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45025" y="3240088"/>
            <a:ext cx="3743325" cy="285273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650" y="3240088"/>
            <a:ext cx="3743325" cy="285273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60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55650" y="1528763"/>
            <a:ext cx="7632700" cy="1582737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560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3111500"/>
            <a:ext cx="240188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3552825"/>
            <a:ext cx="16113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4"/>
          <p:cNvSpPr>
            <a:spLocks/>
          </p:cNvSpPr>
          <p:nvPr/>
        </p:nvSpPr>
        <p:spPr bwMode="auto">
          <a:xfrm>
            <a:off x="5148263" y="3597275"/>
            <a:ext cx="1493837" cy="137636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 dix ans.</a:t>
            </a:r>
          </a:p>
        </p:txBody>
      </p:sp>
      <p:sp>
        <p:nvSpPr>
          <p:cNvPr id="25609" name="Content Placeholder 4"/>
          <p:cNvSpPr>
            <a:spLocks/>
          </p:cNvSpPr>
          <p:nvPr/>
        </p:nvSpPr>
        <p:spPr bwMode="auto">
          <a:xfrm>
            <a:off x="755650" y="1528763"/>
            <a:ext cx="7632700" cy="15827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Where might you have heard ‘</a:t>
            </a: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…’ before?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484563"/>
            <a:ext cx="259715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Whole Clas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1709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719763"/>
            <a:ext cx="5842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55650" y="1528763"/>
            <a:ext cx="7632700" cy="1068387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8" name="Content Placeholder 4"/>
          <p:cNvSpPr>
            <a:spLocks/>
          </p:cNvSpPr>
          <p:nvPr/>
        </p:nvSpPr>
        <p:spPr bwMode="auto">
          <a:xfrm>
            <a:off x="750888" y="1528763"/>
            <a:ext cx="7632700" cy="106838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Which sentence is about ‘I’ and which means ‘you’?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650" y="2693988"/>
            <a:ext cx="3767138" cy="10683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650" y="3859213"/>
            <a:ext cx="7632700" cy="1068387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7" name="Content Placeholder 4"/>
          <p:cNvSpPr>
            <a:spLocks/>
          </p:cNvSpPr>
          <p:nvPr/>
        </p:nvSpPr>
        <p:spPr bwMode="auto">
          <a:xfrm>
            <a:off x="755650" y="3859213"/>
            <a:ext cx="7627938" cy="106838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Can you think of another question / answer about ‘I’ and ‘you’ like this?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21213" y="2703513"/>
            <a:ext cx="3767137" cy="10683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0888" y="5032375"/>
            <a:ext cx="3767137" cy="106838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21213" y="5033963"/>
            <a:ext cx="3767137" cy="10683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1" name="Content Placeholder 4"/>
          <p:cNvSpPr>
            <a:spLocks/>
          </p:cNvSpPr>
          <p:nvPr/>
        </p:nvSpPr>
        <p:spPr bwMode="auto">
          <a:xfrm>
            <a:off x="755650" y="2693988"/>
            <a:ext cx="3762375" cy="106838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b="1" dirty="0">
                <a:latin typeface="Twinkl" pitchFamily="2" charset="0"/>
              </a:rPr>
              <a:t>As</a:t>
            </a:r>
            <a:r>
              <a:rPr lang="en-GB" altLang="en-US" dirty="0">
                <a:latin typeface="Twinkl" pitchFamily="2" charset="0"/>
              </a:rPr>
              <a:t>-</a:t>
            </a:r>
            <a:r>
              <a:rPr lang="en-GB" altLang="en-US" dirty="0" err="1">
                <a:latin typeface="Twinkl" pitchFamily="2" charset="0"/>
              </a:rPr>
              <a:t>tu</a:t>
            </a:r>
            <a:r>
              <a:rPr lang="en-GB" altLang="en-US" dirty="0">
                <a:latin typeface="Twinkl" pitchFamily="2" charset="0"/>
              </a:rPr>
              <a:t> un animal ?</a:t>
            </a:r>
          </a:p>
        </p:txBody>
      </p:sp>
      <p:pic>
        <p:nvPicPr>
          <p:cNvPr id="2663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ontent Placeholder 4"/>
          <p:cNvSpPr>
            <a:spLocks/>
          </p:cNvSpPr>
          <p:nvPr/>
        </p:nvSpPr>
        <p:spPr bwMode="auto">
          <a:xfrm>
            <a:off x="750888" y="5032375"/>
            <a:ext cx="3762375" cy="10683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Comment </a:t>
            </a:r>
            <a:r>
              <a:rPr lang="en-GB" altLang="en-US" dirty="0" err="1">
                <a:latin typeface="Twinkl" pitchFamily="2" charset="0"/>
              </a:rPr>
              <a:t>t’</a:t>
            </a:r>
            <a:r>
              <a:rPr lang="en-GB" altLang="en-US" b="1" dirty="0" err="1">
                <a:latin typeface="Twinkl" pitchFamily="2" charset="0"/>
              </a:rPr>
              <a:t>appelles</a:t>
            </a:r>
            <a:r>
              <a:rPr lang="en-GB" altLang="en-US" dirty="0" err="1">
                <a:latin typeface="Twinkl" pitchFamily="2" charset="0"/>
              </a:rPr>
              <a:t>-tu</a:t>
            </a:r>
            <a:r>
              <a:rPr lang="en-GB" altLang="en-US" dirty="0">
                <a:latin typeface="Twinkl" pitchFamily="2" charset="0"/>
              </a:rPr>
              <a:t> ?</a:t>
            </a:r>
          </a:p>
        </p:txBody>
      </p:sp>
      <p:sp>
        <p:nvSpPr>
          <p:cNvPr id="34" name="Content Placeholder 4"/>
          <p:cNvSpPr>
            <a:spLocks/>
          </p:cNvSpPr>
          <p:nvPr/>
        </p:nvSpPr>
        <p:spPr bwMode="auto">
          <a:xfrm>
            <a:off x="4624388" y="5033963"/>
            <a:ext cx="3762375" cy="106838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Je </a:t>
            </a:r>
            <a:r>
              <a:rPr lang="en-GB" altLang="en-US" dirty="0" err="1">
                <a:latin typeface="Twinkl" pitchFamily="2" charset="0"/>
              </a:rPr>
              <a:t>m’</a:t>
            </a:r>
            <a:r>
              <a:rPr lang="en-GB" altLang="en-US" b="1" dirty="0" err="1">
                <a:latin typeface="Twinkl" pitchFamily="2" charset="0"/>
              </a:rPr>
              <a:t>appelle</a:t>
            </a:r>
            <a:r>
              <a:rPr lang="en-GB" altLang="en-US" dirty="0">
                <a:latin typeface="Twinkl" pitchFamily="2" charset="0"/>
              </a:rPr>
              <a:t>…</a:t>
            </a:r>
          </a:p>
        </p:txBody>
      </p:sp>
      <p:sp>
        <p:nvSpPr>
          <p:cNvPr id="35" name="Content Placeholder 4"/>
          <p:cNvSpPr>
            <a:spLocks/>
          </p:cNvSpPr>
          <p:nvPr/>
        </p:nvSpPr>
        <p:spPr bwMode="auto">
          <a:xfrm>
            <a:off x="4621213" y="2698750"/>
            <a:ext cx="3762375" cy="10683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J’</a:t>
            </a:r>
            <a:r>
              <a:rPr lang="en-GB" altLang="en-US" b="1" dirty="0" err="1">
                <a:latin typeface="Twinkl" pitchFamily="2" charset="0"/>
              </a:rPr>
              <a:t>ai</a:t>
            </a:r>
            <a:r>
              <a:rPr lang="en-GB" altLang="en-US" dirty="0">
                <a:latin typeface="Twinkl" pitchFamily="2" charset="0"/>
              </a:rPr>
              <a:t> un </a:t>
            </a:r>
            <a:r>
              <a:rPr lang="en-GB" altLang="en-US" dirty="0" err="1">
                <a:latin typeface="Twinkl" pitchFamily="2" charset="0"/>
              </a:rPr>
              <a:t>chien</a:t>
            </a:r>
            <a:r>
              <a:rPr lang="en-GB" altLang="en-US" dirty="0">
                <a:latin typeface="Twinkl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28763"/>
            <a:ext cx="3816350" cy="456406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7651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Jacques a </a:t>
            </a:r>
            <a:r>
              <a:rPr lang="en-GB" altLang="en-US" dirty="0" err="1"/>
              <a:t>dit</a:t>
            </a:r>
            <a:r>
              <a:rPr lang="en-GB" altLang="en-US" dirty="0"/>
              <a:t>...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82700" y="3198813"/>
            <a:ext cx="2176463" cy="1489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 rot="21257110">
            <a:off x="1638300" y="1835150"/>
            <a:ext cx="2176463" cy="1489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 rot="21288898">
            <a:off x="1838325" y="4341813"/>
            <a:ext cx="2178050" cy="1489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7655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97413" y="1528763"/>
            <a:ext cx="3686175" cy="144145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97413" y="3090863"/>
            <a:ext cx="3686175" cy="1439862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97413" y="4652963"/>
            <a:ext cx="3686175" cy="1439862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4697413" y="1528763"/>
            <a:ext cx="3690937" cy="14414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As-</a:t>
            </a:r>
            <a:r>
              <a:rPr lang="en-GB" altLang="en-US" dirty="0" err="1">
                <a:latin typeface="Twinkl" pitchFamily="2" charset="0"/>
              </a:rPr>
              <a:t>tu</a:t>
            </a:r>
            <a:r>
              <a:rPr lang="en-GB" altLang="en-US" dirty="0">
                <a:latin typeface="Twinkl" pitchFamily="2" charset="0"/>
              </a:rPr>
              <a:t> un animal ?</a:t>
            </a:r>
          </a:p>
        </p:txBody>
      </p:sp>
      <p:sp>
        <p:nvSpPr>
          <p:cNvPr id="39" name="Content Placeholder 4"/>
          <p:cNvSpPr>
            <a:spLocks/>
          </p:cNvSpPr>
          <p:nvPr/>
        </p:nvSpPr>
        <p:spPr bwMode="auto">
          <a:xfrm>
            <a:off x="4697413" y="3090863"/>
            <a:ext cx="3690937" cy="143986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altLang="en-US" dirty="0">
                <a:latin typeface="Twinkl" pitchFamily="2" charset="0"/>
              </a:rPr>
              <a:t>Jacques a dit j’ai un chien.</a:t>
            </a:r>
          </a:p>
        </p:txBody>
      </p:sp>
      <p:sp>
        <p:nvSpPr>
          <p:cNvPr id="40" name="Content Placeholder 4"/>
          <p:cNvSpPr>
            <a:spLocks/>
          </p:cNvSpPr>
          <p:nvPr/>
        </p:nvSpPr>
        <p:spPr bwMode="auto">
          <a:xfrm>
            <a:off x="4697413" y="4652963"/>
            <a:ext cx="3690937" cy="143986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 un </a:t>
            </a:r>
            <a:r>
              <a:rPr lang="en-GB" altLang="en-US" dirty="0" err="1">
                <a:latin typeface="Twinkl" pitchFamily="2" charset="0"/>
              </a:rPr>
              <a:t>chien</a:t>
            </a:r>
            <a:r>
              <a:rPr lang="en-GB" altLang="en-US" dirty="0">
                <a:latin typeface="Twinkl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28763"/>
            <a:ext cx="7632700" cy="456406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675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Lotto !</a:t>
            </a:r>
          </a:p>
        </p:txBody>
      </p:sp>
      <p:pic>
        <p:nvPicPr>
          <p:cNvPr id="2867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0266"/>
          <a:stretch/>
        </p:blipFill>
        <p:spPr>
          <a:xfrm rot="155861">
            <a:off x="3524250" y="1758950"/>
            <a:ext cx="4643438" cy="3267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0207"/>
          <a:stretch/>
        </p:blipFill>
        <p:spPr>
          <a:xfrm>
            <a:off x="3178175" y="2695575"/>
            <a:ext cx="4645025" cy="327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769" t="30443" r="50501" b="59764"/>
          <a:stretch/>
        </p:blipFill>
        <p:spPr>
          <a:xfrm>
            <a:off x="952500" y="3489325"/>
            <a:ext cx="2076450" cy="6429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4936" t="61120" r="50334" b="29087"/>
          <a:stretch/>
        </p:blipFill>
        <p:spPr>
          <a:xfrm>
            <a:off x="952500" y="2625725"/>
            <a:ext cx="2076450" cy="6429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50667" t="30443" r="4603" b="59764"/>
          <a:stretch/>
        </p:blipFill>
        <p:spPr>
          <a:xfrm>
            <a:off x="952500" y="1760538"/>
            <a:ext cx="2076450" cy="6429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595" t="40543" r="50675" b="49664"/>
          <a:stretch/>
        </p:blipFill>
        <p:spPr>
          <a:xfrm>
            <a:off x="952500" y="4352925"/>
            <a:ext cx="2076450" cy="644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4769" t="81682" r="50501" b="8525"/>
          <a:stretch/>
        </p:blipFill>
        <p:spPr>
          <a:xfrm>
            <a:off x="952500" y="5218113"/>
            <a:ext cx="2076450" cy="6429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28763"/>
            <a:ext cx="7632700" cy="456406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969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 err="1"/>
              <a:t>Allez</a:t>
            </a:r>
            <a:r>
              <a:rPr lang="en-GB" altLang="en-US" dirty="0"/>
              <a:t>-y !</a:t>
            </a:r>
          </a:p>
        </p:txBody>
      </p:sp>
      <p:pic>
        <p:nvPicPr>
          <p:cNvPr id="29700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63" y="1738313"/>
            <a:ext cx="2930525" cy="4144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9673">
            <a:off x="5199063" y="1738313"/>
            <a:ext cx="2930525" cy="4144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738313"/>
            <a:ext cx="2930525" cy="4144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30724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30725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pic>
        <p:nvPicPr>
          <p:cNvPr id="3072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develop strategies for remembering new language.</a:t>
            </a:r>
          </a:p>
          <a:p>
            <a:pPr eaLnBrk="1" hangingPunct="1"/>
            <a:r>
              <a:rPr lang="en-GB" altLang="en-US" dirty="0"/>
              <a:t>I can match subject and verb correctly when talking about pets.</a:t>
            </a:r>
          </a:p>
        </p:txBody>
      </p:sp>
      <p:sp>
        <p:nvSpPr>
          <p:cNvPr id="30728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use gestures to help me remember pets vocabulary.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link sounds and meanings.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make sentences about myself using ‘je’. 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use ‘</a:t>
            </a:r>
            <a:r>
              <a:rPr lang="en-GB" altLang="en-US" dirty="0" err="1">
                <a:latin typeface="Twinkl" pitchFamily="2" charset="0"/>
              </a:rPr>
              <a:t>tu</a:t>
            </a:r>
            <a:r>
              <a:rPr lang="en-GB" altLang="en-US" dirty="0">
                <a:latin typeface="Twinkl" pitchFamily="2" charset="0"/>
              </a:rPr>
              <a:t>’ to ask questions about a partner.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develop strategies for remembering new language.</a:t>
            </a:r>
          </a:p>
          <a:p>
            <a:pPr eaLnBrk="1" hangingPunct="1"/>
            <a:r>
              <a:rPr lang="en-GB" altLang="en-US" dirty="0"/>
              <a:t>I can match subject and verb correctly when talking about pets.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use gestures to help me remember pets vocabulary.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link sounds and meanings.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make sentences about myself using ‘je’. 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use ‘</a:t>
            </a:r>
            <a:r>
              <a:rPr lang="en-GB" altLang="en-US" dirty="0" err="1">
                <a:latin typeface="Twinkl" pitchFamily="2" charset="0"/>
              </a:rPr>
              <a:t>tu</a:t>
            </a:r>
            <a:r>
              <a:rPr lang="en-GB" altLang="en-US" dirty="0">
                <a:latin typeface="Twinkl" pitchFamily="2" charset="0"/>
              </a:rPr>
              <a:t>’ to ask questions about a partner.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28763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Our Pets</a:t>
            </a:r>
            <a:endParaRPr lang="en-GB" altLang="en-US" sz="2400"/>
          </a:p>
        </p:txBody>
      </p:sp>
      <p:pic>
        <p:nvPicPr>
          <p:cNvPr id="1024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293938" y="1528763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3813" y="1528763"/>
            <a:ext cx="1476375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2100" y="1528763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10388" y="1528763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650" y="4619625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3938" y="4619625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33813" y="4619625"/>
            <a:ext cx="1476375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72100" y="4619625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10388" y="4619625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650" y="3074988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3938" y="3074988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33813" y="3074988"/>
            <a:ext cx="1476375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72100" y="3074988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0388" y="3074988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025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736725"/>
            <a:ext cx="1400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732338"/>
            <a:ext cx="13557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121025"/>
            <a:ext cx="13208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3121025"/>
            <a:ext cx="144621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576388"/>
            <a:ext cx="18494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1528763"/>
            <a:ext cx="1327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45"/>
          <a:stretch>
            <a:fillRect/>
          </a:stretch>
        </p:blipFill>
        <p:spPr bwMode="auto">
          <a:xfrm>
            <a:off x="5372100" y="1803400"/>
            <a:ext cx="141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576388"/>
            <a:ext cx="14303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136900"/>
            <a:ext cx="144621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121025"/>
            <a:ext cx="12890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74988"/>
            <a:ext cx="14779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686300"/>
            <a:ext cx="13700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5" t="-1601"/>
          <a:stretch>
            <a:fillRect/>
          </a:stretch>
        </p:blipFill>
        <p:spPr bwMode="auto">
          <a:xfrm>
            <a:off x="2338388" y="4668838"/>
            <a:ext cx="143351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667250"/>
            <a:ext cx="14763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667250"/>
            <a:ext cx="14176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3078163" y="2308225"/>
            <a:ext cx="2994025" cy="2994025"/>
          </a:xfrm>
          <a:prstGeom prst="ellipse">
            <a:avLst/>
          </a:prstGeom>
          <a:solidFill>
            <a:srgbClr val="BEE2F2"/>
          </a:solidFill>
          <a:ln w="28575">
            <a:solidFill>
              <a:srgbClr val="FFE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Do you have any pets?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do you have?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would you like to have?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0" y="1528763"/>
            <a:ext cx="4870450" cy="456406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Introduction</a:t>
            </a:r>
            <a:endParaRPr lang="en-GB" altLang="en-US" sz="2400"/>
          </a:p>
        </p:txBody>
      </p:sp>
      <p:sp>
        <p:nvSpPr>
          <p:cNvPr id="11" name="Rectangle 10"/>
          <p:cNvSpPr/>
          <p:nvPr/>
        </p:nvSpPr>
        <p:spPr>
          <a:xfrm>
            <a:off x="5715000" y="1528763"/>
            <a:ext cx="2673350" cy="224155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126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ontent Placeholder 4"/>
          <p:cNvSpPr>
            <a:spLocks noGrp="1"/>
          </p:cNvSpPr>
          <p:nvPr>
            <p:ph idx="1"/>
          </p:nvPr>
        </p:nvSpPr>
        <p:spPr>
          <a:xfrm>
            <a:off x="5715000" y="1528763"/>
            <a:ext cx="2673350" cy="2241550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 err="1"/>
              <a:t>Qu’est-ce</a:t>
            </a:r>
            <a:r>
              <a:rPr lang="en-GB" altLang="en-US" dirty="0"/>
              <a:t> que </a:t>
            </a:r>
            <a:r>
              <a:rPr lang="en-GB" altLang="en-US" dirty="0" err="1"/>
              <a:t>c’est</a:t>
            </a:r>
            <a:r>
              <a:rPr lang="en-GB" altLang="en-US" dirty="0"/>
              <a:t>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5000" y="3851275"/>
            <a:ext cx="2673350" cy="224155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0" name="Content Placeholder 4"/>
          <p:cNvSpPr>
            <a:spLocks/>
          </p:cNvSpPr>
          <p:nvPr/>
        </p:nvSpPr>
        <p:spPr bwMode="auto">
          <a:xfrm>
            <a:off x="5715000" y="3851275"/>
            <a:ext cx="2673350" cy="22415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C’est</a:t>
            </a:r>
            <a:r>
              <a:rPr lang="en-GB" altLang="en-US" dirty="0">
                <a:latin typeface="Twinkl" pitchFamily="2" charset="0"/>
              </a:rPr>
              <a:t> un lapin!</a:t>
            </a:r>
          </a:p>
        </p:txBody>
      </p:sp>
      <p:pic>
        <p:nvPicPr>
          <p:cNvPr id="1127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70075"/>
            <a:ext cx="44735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24050"/>
            <a:ext cx="4364037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2291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109788"/>
            <a:ext cx="3784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chien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25" y="1139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331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chat.</a:t>
            </a: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528763"/>
            <a:ext cx="322262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88" y="1171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433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>
                <a:solidFill>
                  <a:srgbClr val="DB5983"/>
                </a:solidFill>
              </a:rPr>
              <a:t>une</a:t>
            </a:r>
            <a:r>
              <a:rPr lang="en-GB" altLang="en-US" sz="2400" dirty="0">
                <a:solidFill>
                  <a:srgbClr val="DB5983"/>
                </a:solidFill>
              </a:rPr>
              <a:t> </a:t>
            </a:r>
            <a:r>
              <a:rPr lang="en-GB" altLang="en-US" sz="2400" dirty="0" err="1">
                <a:solidFill>
                  <a:srgbClr val="DB5983"/>
                </a:solidFill>
              </a:rPr>
              <a:t>tortue</a:t>
            </a:r>
            <a:r>
              <a:rPr lang="en-GB" altLang="en-US" sz="2400" dirty="0">
                <a:solidFill>
                  <a:srgbClr val="DB5983"/>
                </a:solidFill>
              </a:rPr>
              <a:t>.</a:t>
            </a: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17763"/>
            <a:ext cx="45561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1528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5363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hamster.</a:t>
            </a:r>
          </a:p>
        </p:txBody>
      </p:sp>
      <p:pic>
        <p:nvPicPr>
          <p:cNvPr id="1536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273300"/>
            <a:ext cx="37925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788" y="1663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421</Words>
  <Application>Microsoft Office PowerPoint</Application>
  <PresentationFormat>On-screen Show (4:3)</PresentationFormat>
  <Paragraphs>88</Paragraphs>
  <Slides>25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Tuffy-TTF</vt:lpstr>
      <vt:lpstr>Calibri</vt:lpstr>
      <vt:lpstr>Sassoon Infant Rg</vt:lpstr>
      <vt:lpstr>Sassoon Infant Md</vt:lpstr>
      <vt:lpstr>Twinkl</vt:lpstr>
      <vt:lpstr>Arial</vt:lpstr>
      <vt:lpstr>Office Theme</vt:lpstr>
      <vt:lpstr>French</vt:lpstr>
      <vt:lpstr>PowerPoint Presentation</vt:lpstr>
      <vt:lpstr>PowerPoint Presentation</vt:lpstr>
      <vt:lpstr>Our Pets</vt:lpstr>
      <vt:lpstr>Introduction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La grammaire (Grammar Point)</vt:lpstr>
      <vt:lpstr>La grammaire (Grammar Point)</vt:lpstr>
      <vt:lpstr>La grammaire (Grammar Point)</vt:lpstr>
      <vt:lpstr>La grammaire (Grammar Point)</vt:lpstr>
      <vt:lpstr>La grammaire (Grammar Point)</vt:lpstr>
      <vt:lpstr>Jacques a dit...</vt:lpstr>
      <vt:lpstr>Lotto !</vt:lpstr>
      <vt:lpstr>Allez-y 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Amy Cape</cp:lastModifiedBy>
  <cp:revision>111</cp:revision>
  <dcterms:created xsi:type="dcterms:W3CDTF">2014-10-01T16:09:27Z</dcterms:created>
  <dcterms:modified xsi:type="dcterms:W3CDTF">2021-01-28T12:26:56Z</dcterms:modified>
</cp:coreProperties>
</file>