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4"/>
  </p:handoutMasterIdLst>
  <p:sldIdLst>
    <p:sldId id="261" r:id="rId2"/>
    <p:sldId id="258" r:id="rId3"/>
    <p:sldId id="263" r:id="rId4"/>
    <p:sldId id="271" r:id="rId5"/>
    <p:sldId id="264" r:id="rId6"/>
    <p:sldId id="270" r:id="rId7"/>
    <p:sldId id="292" r:id="rId8"/>
    <p:sldId id="293" r:id="rId9"/>
    <p:sldId id="294" r:id="rId10"/>
    <p:sldId id="295" r:id="rId11"/>
    <p:sldId id="297" r:id="rId12"/>
    <p:sldId id="298" r:id="rId13"/>
    <p:sldId id="296" r:id="rId14"/>
    <p:sldId id="299" r:id="rId15"/>
    <p:sldId id="301" r:id="rId16"/>
    <p:sldId id="307" r:id="rId17"/>
    <p:sldId id="302" r:id="rId18"/>
    <p:sldId id="303" r:id="rId19"/>
    <p:sldId id="304" r:id="rId20"/>
    <p:sldId id="305" r:id="rId21"/>
    <p:sldId id="308" r:id="rId22"/>
    <p:sldId id="290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assoon Infant Rg" panose="02000503030000020003" charset="0"/>
      <p:regular r:id="rId29"/>
      <p:bold r:id="rId30"/>
    </p:embeddedFont>
    <p:embeddedFont>
      <p:font typeface="BPreplay" panose="020005030000000200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Sassoon Infant Md" panose="02000603050000020003" charset="0"/>
      <p:regular r:id="rId39"/>
    </p:embeddedFont>
    <p:embeddedFont>
      <p:font typeface="Twinkl" panose="020B0604020202020204" charset="0"/>
      <p:regular r:id="rId4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0"/>
    <a:srgbClr val="85BD33"/>
    <a:srgbClr val="CFE09B"/>
    <a:srgbClr val="D81C33"/>
    <a:srgbClr val="F39CA2"/>
    <a:srgbClr val="FDD182"/>
    <a:srgbClr val="F4F6CE"/>
    <a:srgbClr val="D6632A"/>
    <a:srgbClr val="F9E02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84" y="44"/>
      </p:cViewPr>
      <p:guideLst>
        <p:guide orient="horz" pos="2183"/>
        <p:guide pos="2880"/>
        <p:guide pos="5307"/>
        <p:guide orient="horz" pos="3997"/>
        <p:guide pos="521"/>
        <p:guide orient="horz" pos="323"/>
        <p:guide orient="horz" pos="459"/>
        <p:guide orient="horz" pos="3838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9F02DB-4996-430B-8A31-797F31340A80}" type="datetimeFigureOut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04E881-8200-4505-BDAA-8DF3A8CAD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41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2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5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5772" y="557867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0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5772" y="317103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78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5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1" r:id="rId4"/>
    <p:sldLayoutId id="2147483732" r:id="rId5"/>
    <p:sldLayoutId id="214748373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imeo.com/3743836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Science</a:t>
            </a:r>
            <a:r>
              <a:rPr lang="en-GB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| Year 3 | Animals Including Humans | Types of Skeletons | Lesson </a:t>
            </a:r>
            <a:r>
              <a:rPr lang="en-GB" altLang="en-US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GB" alt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6"/>
          <p:cNvSpPr txBox="1">
            <a:spLocks/>
          </p:cNvSpPr>
          <p:nvPr/>
        </p:nvSpPr>
        <p:spPr bwMode="auto">
          <a:xfrm>
            <a:off x="1655763" y="2883694"/>
            <a:ext cx="5832475" cy="5429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28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Animals Including Humans</a:t>
            </a:r>
            <a:endParaRPr lang="en-GB" altLang="en-US" sz="28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itle 17"/>
          <p:cNvSpPr txBox="1">
            <a:spLocks/>
          </p:cNvSpPr>
          <p:nvPr/>
        </p:nvSpPr>
        <p:spPr bwMode="auto">
          <a:xfrm>
            <a:off x="539750" y="2359025"/>
            <a:ext cx="8064500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9pPr>
          </a:lstStyle>
          <a:p>
            <a:pPr eaLnBrk="1" hangingPunct="1"/>
            <a:r>
              <a:rPr lang="en-GB" altLang="en-US" sz="48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  <a:endParaRPr lang="en-GB" altLang="en-US" sz="48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Human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6390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639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67" y="1577572"/>
            <a:ext cx="1291166" cy="32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8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21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7414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74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651" y="2524595"/>
            <a:ext cx="5370429" cy="158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6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Jellyfish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843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84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866" y="1840975"/>
            <a:ext cx="2862268" cy="27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Butterfly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946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946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539" y="2053648"/>
            <a:ext cx="4184921" cy="227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Types of Skeletons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4413" y="3705492"/>
            <a:ext cx="1817687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683778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6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the words endoskeleton, exoskeleton and hydrostatic skeleton mean?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4425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6" name="Rectangle 15"/>
          <p:cNvSpPr/>
          <p:nvPr/>
        </p:nvSpPr>
        <p:spPr>
          <a:xfrm>
            <a:off x="6294438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0488" name="Title 5"/>
          <p:cNvSpPr>
            <a:spLocks/>
          </p:cNvSpPr>
          <p:nvPr/>
        </p:nvSpPr>
        <p:spPr bwMode="auto">
          <a:xfrm>
            <a:off x="817563" y="3075254"/>
            <a:ext cx="2211387" cy="147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vertebrate</a:t>
            </a:r>
          </a:p>
        </p:txBody>
      </p:sp>
      <p:sp>
        <p:nvSpPr>
          <p:cNvPr id="20489" name="Title 5"/>
          <p:cNvSpPr>
            <a:spLocks/>
          </p:cNvSpPr>
          <p:nvPr/>
        </p:nvSpPr>
        <p:spPr bwMode="auto">
          <a:xfrm>
            <a:off x="4745038" y="3080017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invertebrate</a:t>
            </a:r>
          </a:p>
        </p:txBody>
      </p:sp>
      <p:sp>
        <p:nvSpPr>
          <p:cNvPr id="20490" name="Title 5"/>
          <p:cNvSpPr>
            <a:spLocks/>
          </p:cNvSpPr>
          <p:nvPr/>
        </p:nvSpPr>
        <p:spPr bwMode="auto">
          <a:xfrm>
            <a:off x="817563" y="3438792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endoskeleton</a:t>
            </a:r>
          </a:p>
        </p:txBody>
      </p:sp>
      <p:sp>
        <p:nvSpPr>
          <p:cNvPr id="20491" name="Title 5"/>
          <p:cNvSpPr>
            <a:spLocks/>
          </p:cNvSpPr>
          <p:nvPr/>
        </p:nvSpPr>
        <p:spPr bwMode="auto">
          <a:xfrm>
            <a:off x="3457575" y="3438792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exoskeleton</a:t>
            </a:r>
          </a:p>
        </p:txBody>
      </p:sp>
      <p:sp>
        <p:nvSpPr>
          <p:cNvPr id="20492" name="Title 5"/>
          <p:cNvSpPr>
            <a:spLocks/>
          </p:cNvSpPr>
          <p:nvPr/>
        </p:nvSpPr>
        <p:spPr bwMode="auto">
          <a:xfrm>
            <a:off x="5791200" y="3438792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hydrostatic skeleton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1482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055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90713" y="3248292"/>
            <a:ext cx="0" cy="138112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Picture 23"/>
          <p:cNvSpPr>
            <a:spLocks noChangeAspect="1"/>
          </p:cNvSpPr>
          <p:nvPr/>
        </p:nvSpPr>
        <p:spPr bwMode="auto">
          <a:xfrm>
            <a:off x="3797300" y="3894404"/>
            <a:ext cx="15049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497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0933" y="3993890"/>
            <a:ext cx="1189589" cy="115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Picture 28"/>
          <p:cNvSpPr>
            <a:spLocks noChangeAspect="1"/>
          </p:cNvSpPr>
          <p:nvPr/>
        </p:nvSpPr>
        <p:spPr bwMode="auto">
          <a:xfrm>
            <a:off x="1503363" y="3815029"/>
            <a:ext cx="7747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3" name="Title 5"/>
          <p:cNvSpPr>
            <a:spLocks/>
          </p:cNvSpPr>
          <p:nvPr/>
        </p:nvSpPr>
        <p:spPr bwMode="auto">
          <a:xfrm>
            <a:off x="695325" y="1459706"/>
            <a:ext cx="7705725" cy="15732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 further classification of skeletons comes from if an animal </a:t>
            </a:r>
            <a:r>
              <a:rPr lang="en-GB" altLang="en-US" sz="1600" dirty="0" smtClean="0">
                <a:latin typeface="Twinkl" pitchFamily="2" charset="0"/>
              </a:rPr>
              <a:t>has </a:t>
            </a:r>
            <a:r>
              <a:rPr lang="en-GB" altLang="en-US" sz="1600" dirty="0">
                <a:latin typeface="Twinkl" pitchFamily="2" charset="0"/>
              </a:rPr>
              <a:t>a skeleton and where it is.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latin typeface="Twinkl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All vertebrates have an endoskeleton. However invertebrates can be divided again between those with an exoskeleton and those with a hydrostatic skeleton.</a:t>
            </a:r>
          </a:p>
        </p:txBody>
      </p:sp>
      <p:pic>
        <p:nvPicPr>
          <p:cNvPr id="2050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709" y="3911338"/>
            <a:ext cx="1472933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348278" y="3792276"/>
            <a:ext cx="1149955" cy="1575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3620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endoskeletons have skeletons on the inside of their bodies.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6798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As the animal grows so does their skeleton.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15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Endoskeletons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Endoskeletons are lighter than exoskeletons.</a:t>
            </a:r>
          </a:p>
        </p:txBody>
      </p:sp>
      <p:sp>
        <p:nvSpPr>
          <p:cNvPr id="21513" name="Picture 3"/>
          <p:cNvSpPr>
            <a:spLocks noChangeAspect="1"/>
          </p:cNvSpPr>
          <p:nvPr/>
        </p:nvSpPr>
        <p:spPr bwMode="auto">
          <a:xfrm>
            <a:off x="1085850" y="393382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4" name="Picture 4"/>
          <p:cNvSpPr>
            <a:spLocks noChangeAspect="1"/>
          </p:cNvSpPr>
          <p:nvPr/>
        </p:nvSpPr>
        <p:spPr bwMode="auto">
          <a:xfrm>
            <a:off x="3370263" y="151606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5" name="Picture 5"/>
          <p:cNvSpPr>
            <a:spLocks noChangeAspect="1"/>
          </p:cNvSpPr>
          <p:nvPr/>
        </p:nvSpPr>
        <p:spPr bwMode="auto">
          <a:xfrm flipH="1">
            <a:off x="6311900" y="450056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855" b="23601"/>
          <a:stretch/>
        </p:blipFill>
        <p:spPr>
          <a:xfrm>
            <a:off x="3615267" y="1530301"/>
            <a:ext cx="2112433" cy="1983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4" b="67654"/>
          <a:stretch/>
        </p:blipFill>
        <p:spPr>
          <a:xfrm>
            <a:off x="1128185" y="3810413"/>
            <a:ext cx="1725083" cy="2015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0" y="4398039"/>
            <a:ext cx="2065867" cy="839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60972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exoskeletons have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their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skeletons on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the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outside!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92747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Exoskeletons do not grow with the animal. Therefore the animal has to shed its skeleton and produce a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new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one!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25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Exoskeletons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Watch the following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clip to see how they shed their skeletons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(clip the crab below).</a:t>
            </a:r>
          </a:p>
        </p:txBody>
      </p:sp>
      <p:sp>
        <p:nvSpPr>
          <p:cNvPr id="22537" name="Picture 3"/>
          <p:cNvSpPr>
            <a:spLocks noChangeAspect="1"/>
          </p:cNvSpPr>
          <p:nvPr/>
        </p:nvSpPr>
        <p:spPr bwMode="auto">
          <a:xfrm>
            <a:off x="1085850" y="418147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8" name="Picture 4"/>
          <p:cNvSpPr>
            <a:spLocks noChangeAspect="1"/>
          </p:cNvSpPr>
          <p:nvPr/>
        </p:nvSpPr>
        <p:spPr bwMode="auto">
          <a:xfrm>
            <a:off x="3370263" y="176371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9" name="Picture 5"/>
          <p:cNvSpPr>
            <a:spLocks noChangeAspect="1"/>
          </p:cNvSpPr>
          <p:nvPr/>
        </p:nvSpPr>
        <p:spPr bwMode="auto">
          <a:xfrm flipH="1">
            <a:off x="6311900" y="474821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2540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013" y="4105491"/>
            <a:ext cx="1490746" cy="9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259" y="5055735"/>
            <a:ext cx="1334081" cy="88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525" y="4294188"/>
            <a:ext cx="17878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305" y="1995827"/>
            <a:ext cx="1795352" cy="15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5525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hydrostatic skeletons don’t actually have </a:t>
            </a: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Twinkl" pitchFamily="2" charset="0"/>
              </a:rPr>
              <a:t>any 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bones!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8703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Instead these animals have a fluid-filled compartment in their body called a coelom.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3559" name="Title 5"/>
          <p:cNvSpPr>
            <a:spLocks/>
          </p:cNvSpPr>
          <p:nvPr/>
        </p:nvSpPr>
        <p:spPr bwMode="auto">
          <a:xfrm>
            <a:off x="46513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Hydrostatic 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All animals with hydro-static skeletons are invertebrates.</a:t>
            </a:r>
          </a:p>
        </p:txBody>
      </p:sp>
      <p:sp>
        <p:nvSpPr>
          <p:cNvPr id="23561" name="Picture 18"/>
          <p:cNvSpPr>
            <a:spLocks noChangeAspect="1"/>
          </p:cNvSpPr>
          <p:nvPr/>
        </p:nvSpPr>
        <p:spPr bwMode="auto">
          <a:xfrm>
            <a:off x="1323975" y="4064000"/>
            <a:ext cx="1063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2" name="Picture 19"/>
          <p:cNvSpPr>
            <a:spLocks noChangeAspect="1"/>
          </p:cNvSpPr>
          <p:nvPr/>
        </p:nvSpPr>
        <p:spPr bwMode="auto">
          <a:xfrm>
            <a:off x="3830638" y="2146300"/>
            <a:ext cx="15287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3" name="Picture 12"/>
          <p:cNvSpPr>
            <a:spLocks noChangeAspect="1"/>
          </p:cNvSpPr>
          <p:nvPr/>
        </p:nvSpPr>
        <p:spPr bwMode="auto">
          <a:xfrm>
            <a:off x="6276975" y="4349750"/>
            <a:ext cx="1625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356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600" y="4233332"/>
            <a:ext cx="1573311" cy="15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208" y="2386315"/>
            <a:ext cx="1769583" cy="5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8046" y="4330699"/>
            <a:ext cx="167344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Skeleton Types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210175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8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 example of an animal with an exoskeleton, endoskeleton or hydrostatic skeleton?</a:t>
            </a:r>
          </a:p>
        </p:txBody>
      </p:sp>
      <p:sp>
        <p:nvSpPr>
          <p:cNvPr id="24580" name="Title 5"/>
          <p:cNvSpPr>
            <a:spLocks/>
          </p:cNvSpPr>
          <p:nvPr/>
        </p:nvSpPr>
        <p:spPr bwMode="auto">
          <a:xfrm>
            <a:off x="817563" y="2211388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endoskeleton</a:t>
            </a:r>
          </a:p>
        </p:txBody>
      </p:sp>
      <p:sp>
        <p:nvSpPr>
          <p:cNvPr id="24581" name="Title 5"/>
          <p:cNvSpPr>
            <a:spLocks/>
          </p:cNvSpPr>
          <p:nvPr/>
        </p:nvSpPr>
        <p:spPr bwMode="auto">
          <a:xfrm>
            <a:off x="3457575" y="2211388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exoskeleton</a:t>
            </a:r>
          </a:p>
        </p:txBody>
      </p:sp>
      <p:sp>
        <p:nvSpPr>
          <p:cNvPr id="24582" name="Title 5"/>
          <p:cNvSpPr>
            <a:spLocks/>
          </p:cNvSpPr>
          <p:nvPr/>
        </p:nvSpPr>
        <p:spPr bwMode="auto">
          <a:xfrm>
            <a:off x="5791200" y="2211388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hydrostatic skeleton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8038" y="2505075"/>
            <a:ext cx="2427287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4" name="Picture 23"/>
          <p:cNvSpPr>
            <a:spLocks noChangeAspect="1"/>
          </p:cNvSpPr>
          <p:nvPr/>
        </p:nvSpPr>
        <p:spPr bwMode="auto">
          <a:xfrm>
            <a:off x="3538538" y="2757488"/>
            <a:ext cx="20097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050" y="2505075"/>
            <a:ext cx="2428875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6" name="Picture 24"/>
          <p:cNvSpPr>
            <a:spLocks noChangeAspect="1"/>
          </p:cNvSpPr>
          <p:nvPr/>
        </p:nvSpPr>
        <p:spPr bwMode="auto">
          <a:xfrm>
            <a:off x="6883400" y="2678113"/>
            <a:ext cx="7032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025" y="2505075"/>
            <a:ext cx="2427288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8" name="Picture 28"/>
          <p:cNvSpPr>
            <a:spLocks noChangeAspect="1"/>
          </p:cNvSpPr>
          <p:nvPr/>
        </p:nvSpPr>
        <p:spPr bwMode="auto">
          <a:xfrm>
            <a:off x="1360488" y="2659063"/>
            <a:ext cx="103346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4589" name="Talking Partners"/>
          <p:cNvSpPr>
            <a:spLocks noChangeAspect="1"/>
          </p:cNvSpPr>
          <p:nvPr/>
        </p:nvSpPr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4590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470" y="2757488"/>
            <a:ext cx="196391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8467" y="2870948"/>
            <a:ext cx="1532466" cy="14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167343" y="2705561"/>
            <a:ext cx="1465791" cy="200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1" y="1479550"/>
            <a:ext cx="2188535" cy="38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78" y="1876093"/>
            <a:ext cx="4940276" cy="3493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45" y="1876093"/>
            <a:ext cx="4940276" cy="3493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99" y="4012828"/>
            <a:ext cx="2306501" cy="17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Sorting Skeleton Types</a:t>
            </a:r>
          </a:p>
        </p:txBody>
      </p:sp>
      <p:pic>
        <p:nvPicPr>
          <p:cNvPr id="25606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948" y="1511269"/>
            <a:ext cx="748467" cy="72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316" y="4650382"/>
            <a:ext cx="1492970" cy="12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817" y="5295626"/>
            <a:ext cx="1002208" cy="33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26362">
            <a:off x="7274183" y="1655676"/>
            <a:ext cx="926317" cy="5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21347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/>
          </p:cNvSpPr>
          <p:nvPr/>
        </p:nvSpPr>
        <p:spPr bwMode="auto">
          <a:xfrm>
            <a:off x="484188" y="914400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300" b="1" dirty="0">
                <a:latin typeface="Twinkl" pitchFamily="2" charset="0"/>
              </a:rPr>
              <a:t>Pros and Cons of Different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300" b="1" dirty="0">
                <a:latin typeface="Twinkl" pitchFamily="2" charset="0"/>
              </a:rPr>
              <a:t>Skeleton Types</a:t>
            </a:r>
          </a:p>
        </p:txBody>
      </p:sp>
      <p:pic>
        <p:nvPicPr>
          <p:cNvPr id="26627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69767"/>
              </p:ext>
            </p:extLst>
          </p:nvPr>
        </p:nvGraphicFramePr>
        <p:xfrm>
          <a:off x="827088" y="1930400"/>
          <a:ext cx="7453311" cy="287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Type</a:t>
                      </a:r>
                      <a:r>
                        <a:rPr lang="en-GB" sz="1600" baseline="0" dirty="0">
                          <a:latin typeface="Twinkl" pitchFamily="2" charset="0"/>
                        </a:rPr>
                        <a:t> of Skeleton</a:t>
                      </a:r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Pro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winkl" pitchFamily="2" charset="0"/>
                        </a:rPr>
                        <a:t>Con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63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Endoskeleton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Exoskeleton</a:t>
                      </a: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98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winkl" pitchFamily="2" charset="0"/>
                        </a:rPr>
                        <a:t>Hydrostatic</a:t>
                      </a:r>
                      <a:r>
                        <a:rPr lang="en-GB" sz="1600" baseline="0" dirty="0">
                          <a:latin typeface="Twinkl" pitchFamily="2" charset="0"/>
                        </a:rPr>
                        <a:t> Skeleton</a:t>
                      </a:r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winkl" pitchFamily="2" charset="0"/>
                      </a:endParaRPr>
                    </a:p>
                  </a:txBody>
                  <a:tcPr marL="137160" marR="137160" marT="137190" marB="13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5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773" y="3384418"/>
            <a:ext cx="696366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3" name="TextBox 22"/>
          <p:cNvSpPr txBox="1">
            <a:spLocks noChangeArrowheads="1"/>
          </p:cNvSpPr>
          <p:nvPr/>
        </p:nvSpPr>
        <p:spPr bwMode="auto">
          <a:xfrm>
            <a:off x="827088" y="5076825"/>
            <a:ext cx="2646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Grows with the body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6775" y="5076825"/>
            <a:ext cx="23923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Does not grow with the body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11850" y="5424488"/>
            <a:ext cx="24526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Muscles are less flexible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7088" y="5426075"/>
            <a:ext cx="24685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2" charset="0"/>
              </a:rPr>
              <a:t>More protection for the body</a:t>
            </a:r>
          </a:p>
        </p:txBody>
      </p:sp>
      <p:sp>
        <p:nvSpPr>
          <p:cNvPr id="26657" name="TextBox 30"/>
          <p:cNvSpPr txBox="1">
            <a:spLocks noChangeArrowheads="1"/>
          </p:cNvSpPr>
          <p:nvPr/>
        </p:nvSpPr>
        <p:spPr bwMode="auto">
          <a:xfrm>
            <a:off x="3406775" y="5741988"/>
            <a:ext cx="271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Body is more flexible</a:t>
            </a:r>
          </a:p>
        </p:txBody>
      </p:sp>
      <p:sp>
        <p:nvSpPr>
          <p:cNvPr id="26658" name="TextBox 31"/>
          <p:cNvSpPr txBox="1">
            <a:spLocks noChangeArrowheads="1"/>
          </p:cNvSpPr>
          <p:nvPr/>
        </p:nvSpPr>
        <p:spPr bwMode="auto">
          <a:xfrm>
            <a:off x="5911850" y="5076825"/>
            <a:ext cx="2148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Cannot lift objects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2595932" y="2581541"/>
            <a:ext cx="490962" cy="67257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111" y="4190867"/>
            <a:ext cx="488729" cy="4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2765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I can sort animals based on their skeletons.</a:t>
            </a:r>
          </a:p>
        </p:txBody>
      </p:sp>
      <p:sp>
        <p:nvSpPr>
          <p:cNvPr id="2765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>
                <a:latin typeface="Twinkl" pitchFamily="2" charset="0"/>
              </a:rPr>
              <a:t>I can name the three different types of skeletons.</a:t>
            </a:r>
          </a:p>
          <a:p>
            <a:pPr eaLnBrk="1" hangingPunct="1"/>
            <a:r>
              <a:rPr lang="en-GB" altLang="en-US">
                <a:latin typeface="Twinkl" pitchFamily="2" charset="0"/>
              </a:rPr>
              <a:t>I can explain the pros and cons of different types of skeletons.</a:t>
            </a:r>
          </a:p>
        </p:txBody>
      </p:sp>
      <p:pic>
        <p:nvPicPr>
          <p:cNvPr id="2765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7825" y="466582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Twinkl" pitchFamily="2" charset="0"/>
              </a:rPr>
              <a:t>I can sort animals based on their skeletons.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>
                <a:latin typeface="Twinkl" pitchFamily="2" charset="0"/>
              </a:rPr>
              <a:t>I can name the three different types of skeletons.</a:t>
            </a:r>
          </a:p>
          <a:p>
            <a:pPr eaLnBrk="1" hangingPunct="1"/>
            <a:r>
              <a:rPr lang="en-GB" altLang="en-US">
                <a:latin typeface="Twinkl" pitchFamily="2" charset="0"/>
              </a:rPr>
              <a:t>I can explain the pros and cons of different types of skeletons.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Skeleton</a:t>
            </a:r>
          </a:p>
        </p:txBody>
      </p:sp>
      <p:pic>
        <p:nvPicPr>
          <p:cNvPr id="10243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959" y="1479550"/>
            <a:ext cx="129853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2279142" y="1588559"/>
            <a:ext cx="1665817" cy="1387475"/>
          </a:xfrm>
          <a:prstGeom prst="wedgeRectCallout">
            <a:avLst>
              <a:gd name="adj1" fmla="val 74211"/>
              <a:gd name="adj2" fmla="val -21711"/>
            </a:avLst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do you associate with the word </a:t>
            </a:r>
            <a:r>
              <a:rPr lang="en-GB" b="1" u="sng" dirty="0">
                <a:solidFill>
                  <a:schemeClr val="tx1"/>
                </a:solidFill>
                <a:latin typeface="Twinkl" pitchFamily="2" charset="0"/>
              </a:rPr>
              <a:t>skeleton?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35024" y="2044700"/>
            <a:ext cx="3643312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743"/>
          <a:stretch/>
        </p:blipFill>
        <p:spPr bwMode="auto">
          <a:xfrm>
            <a:off x="1902032" y="2676524"/>
            <a:ext cx="141393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503238" y="723900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dirty="0">
                <a:latin typeface="Twinkl" pitchFamily="2" charset="0"/>
              </a:rPr>
              <a:t>Vertebrates and Invertebrates</a:t>
            </a:r>
          </a:p>
        </p:txBody>
      </p:sp>
      <p:sp>
        <p:nvSpPr>
          <p:cNvPr id="11267" name="Title 5"/>
          <p:cNvSpPr>
            <a:spLocks/>
          </p:cNvSpPr>
          <p:nvPr/>
        </p:nvSpPr>
        <p:spPr bwMode="auto">
          <a:xfrm>
            <a:off x="695325" y="1449388"/>
            <a:ext cx="7705725" cy="40798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Twinkl" pitchFamily="2" charset="0"/>
              </a:rPr>
              <a:t>The difference between vertebrates and invertebrates is simple!</a:t>
            </a:r>
          </a:p>
        </p:txBody>
      </p:sp>
      <p:sp>
        <p:nvSpPr>
          <p:cNvPr id="11268" name="Title 5"/>
          <p:cNvSpPr>
            <a:spLocks/>
          </p:cNvSpPr>
          <p:nvPr/>
        </p:nvSpPr>
        <p:spPr bwMode="auto">
          <a:xfrm>
            <a:off x="1695450" y="5555723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vertebrate</a:t>
            </a:r>
          </a:p>
        </p:txBody>
      </p:sp>
      <p:sp>
        <p:nvSpPr>
          <p:cNvPr id="9" name="Title 5"/>
          <p:cNvSpPr>
            <a:spLocks/>
          </p:cNvSpPr>
          <p:nvPr/>
        </p:nvSpPr>
        <p:spPr bwMode="auto">
          <a:xfrm>
            <a:off x="695325" y="5803900"/>
            <a:ext cx="7705725" cy="4079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Now let’s see if you can categorise animals as vertebrates or invertebrates.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7087" y="2044700"/>
            <a:ext cx="3643313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1272" name="Title 5"/>
          <p:cNvSpPr>
            <a:spLocks/>
          </p:cNvSpPr>
          <p:nvPr/>
        </p:nvSpPr>
        <p:spPr bwMode="auto">
          <a:xfrm>
            <a:off x="5411788" y="5555723"/>
            <a:ext cx="2212975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invertebrate</a:t>
            </a:r>
          </a:p>
        </p:txBody>
      </p:sp>
      <p:pic>
        <p:nvPicPr>
          <p:cNvPr id="1127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721" y="2860148"/>
            <a:ext cx="307474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/>
          </p:cNvSpPr>
          <p:nvPr/>
        </p:nvSpPr>
        <p:spPr bwMode="auto">
          <a:xfrm>
            <a:off x="4637087" y="2189163"/>
            <a:ext cx="3643313" cy="48736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winkl" pitchFamily="2" charset="0"/>
              </a:rPr>
              <a:t>…and invertebrates don’t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9924" y="2189163"/>
            <a:ext cx="3973512" cy="2205037"/>
            <a:chOff x="723164" y="2189538"/>
            <a:chExt cx="3972099" cy="2204977"/>
          </a:xfrm>
        </p:grpSpPr>
        <p:sp>
          <p:nvSpPr>
            <p:cNvPr id="11277" name="Title 5"/>
            <p:cNvSpPr>
              <a:spLocks/>
            </p:cNvSpPr>
            <p:nvPr/>
          </p:nvSpPr>
          <p:spPr bwMode="auto">
            <a:xfrm>
              <a:off x="723164" y="2189538"/>
              <a:ext cx="3972099" cy="48768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winkl" pitchFamily="2" charset="0"/>
                </a:rPr>
                <a:t>Vertebrates have a </a:t>
              </a:r>
              <a:r>
                <a:rPr lang="en-GB" altLang="en-US" sz="1600" dirty="0" smtClean="0">
                  <a:latin typeface="Twinkl" pitchFamily="2" charset="0"/>
                </a:rPr>
                <a:t>backbone (spine</a:t>
              </a:r>
              <a:r>
                <a:rPr lang="en-GB" altLang="en-US" sz="1600" dirty="0">
                  <a:latin typeface="Twinkl" pitchFamily="2" charset="0"/>
                </a:rPr>
                <a:t>)…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811780" y="3606510"/>
              <a:ext cx="715179" cy="7880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9" name="Title 5"/>
            <p:cNvSpPr>
              <a:spLocks/>
            </p:cNvSpPr>
            <p:nvPr/>
          </p:nvSpPr>
          <p:spPr bwMode="auto">
            <a:xfrm>
              <a:off x="2811780" y="3264840"/>
              <a:ext cx="1478280" cy="156540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latin typeface="Twinkl" pitchFamily="2" charset="0"/>
                </a:rPr>
                <a:t>Backbone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latin typeface="Twinkl" pitchFamily="2" charset="0"/>
                </a:rPr>
                <a:t>(spine)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503238" y="975757"/>
            <a:ext cx="8220075" cy="6318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altLang="en-US" sz="3300" dirty="0" smtClean="0">
                <a:latin typeface="Twinkl" pitchFamily="2" charset="0"/>
              </a:rPr>
              <a:t>Vertebrate or Invertebrate</a:t>
            </a:r>
            <a:br>
              <a:rPr lang="en-GB" altLang="en-US" sz="3300" dirty="0" smtClean="0">
                <a:latin typeface="Twinkl" pitchFamily="2" charset="0"/>
              </a:rPr>
            </a:br>
            <a:r>
              <a:rPr lang="en-GB" altLang="en-US" dirty="0" smtClean="0">
                <a:solidFill>
                  <a:srgbClr val="F9B000"/>
                </a:solidFill>
                <a:latin typeface="Twinkl" pitchFamily="2" charset="0"/>
              </a:rPr>
              <a:t>Quiz!</a:t>
            </a:r>
            <a:endParaRPr lang="en-GB" altLang="en-US" dirty="0">
              <a:solidFill>
                <a:srgbClr val="F9B000"/>
              </a:solidFill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8" y="2379134"/>
            <a:ext cx="4105101" cy="3488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4275779"/>
            <a:ext cx="2057399" cy="1817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0069" y="1587500"/>
            <a:ext cx="2524257" cy="4401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4" y="4631796"/>
            <a:ext cx="1982511" cy="1507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36" y="2895600"/>
            <a:ext cx="1280677" cy="3211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7" y="5389422"/>
            <a:ext cx="1021075" cy="828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79" y="5972485"/>
            <a:ext cx="742337" cy="2456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64">
            <a:off x="5598751" y="2420609"/>
            <a:ext cx="847843" cy="4610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9" y="2100936"/>
            <a:ext cx="690463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Dog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93771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331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332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6085" y="1744133"/>
            <a:ext cx="3336141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2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pic>
        <p:nvPicPr>
          <p:cNvPr id="1433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Worm</a:t>
            </a:r>
          </a:p>
        </p:txBody>
      </p:sp>
      <p:sp>
        <p:nvSpPr>
          <p:cNvPr id="1434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43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4222" y="1844871"/>
            <a:ext cx="3495555" cy="258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</a:t>
              </a: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V</a:t>
              </a: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Dinosaur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5366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536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992" y="1616075"/>
            <a:ext cx="4383027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 smtClean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  <a:endParaRPr lang="en-GB" sz="2800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</TotalTime>
  <Words>461</Words>
  <Application>Microsoft Office PowerPoint</Application>
  <PresentationFormat>On-screen Show 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Sassoon Infant Rg</vt:lpstr>
      <vt:lpstr>BPreplay</vt:lpstr>
      <vt:lpstr>Times New Roman</vt:lpstr>
      <vt:lpstr>Roboto</vt:lpstr>
      <vt:lpstr>Arial</vt:lpstr>
      <vt:lpstr>Sassoon Infant Md</vt:lpstr>
      <vt:lpstr>Twinkl</vt:lpstr>
      <vt:lpstr>Office Theme</vt:lpstr>
      <vt:lpstr>PowerPoint Presentation</vt:lpstr>
      <vt:lpstr>PowerPoint Presentation</vt:lpstr>
      <vt:lpstr>PowerPoint Presentation</vt:lpstr>
      <vt:lpstr>Skeleton</vt:lpstr>
      <vt:lpstr>Vertebrates and Invertebrates</vt:lpstr>
      <vt:lpstr>Vertebrate or Invertebrate Quiz!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Owen Thurbon</cp:lastModifiedBy>
  <cp:revision>158</cp:revision>
  <dcterms:created xsi:type="dcterms:W3CDTF">2014-10-01T16:09:27Z</dcterms:created>
  <dcterms:modified xsi:type="dcterms:W3CDTF">2021-01-04T15:26:33Z</dcterms:modified>
</cp:coreProperties>
</file>