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4" r:id="rId3"/>
    <p:sldId id="268" r:id="rId4"/>
    <p:sldId id="269" r:id="rId5"/>
    <p:sldId id="271" r:id="rId6"/>
    <p:sldId id="272" r:id="rId7"/>
    <p:sldId id="273" r:id="rId8"/>
    <p:sldId id="274" r:id="rId9"/>
    <p:sldId id="275" r:id="rId10"/>
    <p:sldId id="276" r:id="rId11"/>
    <p:sldId id="277" r:id="rId12"/>
    <p:sldId id="267"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Twinkl" panose="020B0604020202020204" pitchFamily="2"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36" autoAdjust="0"/>
    <p:restoredTop sz="94660"/>
  </p:normalViewPr>
  <p:slideViewPr>
    <p:cSldViewPr snapToGrid="0" showGuides="1">
      <p:cViewPr varScale="1">
        <p:scale>
          <a:sx n="59" d="100"/>
          <a:sy n="59" d="100"/>
        </p:scale>
        <p:origin x="1356" y="6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08/01/2021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08/01/2021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Putting It All Together</a:t>
            </a:r>
          </a:p>
        </p:txBody>
      </p:sp>
      <p:sp>
        <p:nvSpPr>
          <p:cNvPr id="3" name="Rectangle 2">
            <a:extLst>
              <a:ext uri="{FF2B5EF4-FFF2-40B4-BE49-F238E27FC236}">
                <a16:creationId xmlns:a16="http://schemas.microsoft.com/office/drawing/2014/main" id="{1FADA50D-C81E-41B4-A12A-77338557F6F6}"/>
              </a:ext>
            </a:extLst>
          </p:cNvPr>
          <p:cNvSpPr/>
          <p:nvPr/>
        </p:nvSpPr>
        <p:spPr>
          <a:xfrm>
            <a:off x="817290" y="1473201"/>
            <a:ext cx="5275285" cy="3139321"/>
          </a:xfrm>
          <a:prstGeom prst="rect">
            <a:avLst/>
          </a:prstGeom>
          <a:solidFill>
            <a:schemeClr val="accent4"/>
          </a:solidFill>
          <a:ln>
            <a:solidFill>
              <a:schemeClr val="accent4"/>
            </a:solidFill>
          </a:ln>
        </p:spPr>
        <p:txBody>
          <a:bodyPr wrap="square">
            <a:spAutoFit/>
          </a:bodyPr>
          <a:lstStyle/>
          <a:p>
            <a:r>
              <a:rPr lang="en-GB" dirty="0">
                <a:solidFill>
                  <a:schemeClr val="bg1"/>
                </a:solidFill>
                <a:latin typeface="Twinkl" pitchFamily="2" charset="0"/>
              </a:rPr>
              <a:t>King </a:t>
            </a:r>
            <a:r>
              <a:rPr lang="en-GB" dirty="0" err="1">
                <a:solidFill>
                  <a:schemeClr val="bg1"/>
                </a:solidFill>
                <a:latin typeface="Twinkl" pitchFamily="2" charset="0"/>
              </a:rPr>
              <a:t>Enk’s</a:t>
            </a:r>
            <a:r>
              <a:rPr lang="en-GB" dirty="0">
                <a:solidFill>
                  <a:schemeClr val="bg1"/>
                </a:solidFill>
                <a:latin typeface="Twinkl" pitchFamily="2" charset="0"/>
              </a:rPr>
              <a:t> tall, slender frame appeared in the doorway. As he entered the room, every creature and person fell silent. As the long, velvet cape that hung limply around his narrow shoulders swept across the floor, his servants bowed low. A heavy, bejewelled crown sat on top of his wispy, white hair and the soft, faux fur that trimmed the top of his cloak framed his grey face. From the end of his pointed chin sprouted a pointed beard as white as snow. At a click of his spindly fingers, a dozen wolves appeared.</a:t>
            </a:r>
          </a:p>
        </p:txBody>
      </p:sp>
      <p:sp>
        <p:nvSpPr>
          <p:cNvPr id="9" name="Rectangle 8">
            <a:extLst>
              <a:ext uri="{FF2B5EF4-FFF2-40B4-BE49-F238E27FC236}">
                <a16:creationId xmlns:a16="http://schemas.microsoft.com/office/drawing/2014/main" id="{60F86D83-AB49-4765-8035-C49C58E1716B}"/>
              </a:ext>
            </a:extLst>
          </p:cNvPr>
          <p:cNvSpPr/>
          <p:nvPr/>
        </p:nvSpPr>
        <p:spPr>
          <a:xfrm>
            <a:off x="817290" y="4767998"/>
            <a:ext cx="5275285" cy="1200329"/>
          </a:xfrm>
          <a:prstGeom prst="rect">
            <a:avLst/>
          </a:prstGeom>
          <a:solidFill>
            <a:schemeClr val="accent4"/>
          </a:solidFill>
          <a:ln>
            <a:solidFill>
              <a:schemeClr val="accent4"/>
            </a:solidFill>
          </a:ln>
        </p:spPr>
        <p:txBody>
          <a:bodyPr wrap="square">
            <a:spAutoFit/>
          </a:bodyPr>
          <a:lstStyle/>
          <a:p>
            <a:r>
              <a:rPr lang="en-GB" dirty="0">
                <a:solidFill>
                  <a:schemeClr val="bg1"/>
                </a:solidFill>
                <a:latin typeface="Twinkl" pitchFamily="2" charset="0"/>
              </a:rPr>
              <a:t>“Guards,” he said in a silky voice which oozed confidence, “show our visitor how we greet </a:t>
            </a:r>
            <a:r>
              <a:rPr lang="en-GB" dirty="0" err="1">
                <a:solidFill>
                  <a:schemeClr val="bg1"/>
                </a:solidFill>
                <a:latin typeface="Twinkl" pitchFamily="2" charset="0"/>
              </a:rPr>
              <a:t>elseworlders</a:t>
            </a:r>
            <a:r>
              <a:rPr lang="en-GB" dirty="0">
                <a:solidFill>
                  <a:schemeClr val="bg1"/>
                </a:solidFill>
                <a:latin typeface="Twinkl" pitchFamily="2" charset="0"/>
              </a:rPr>
              <a:t>.” A cruel smile twisted on the king’s </a:t>
            </a:r>
            <a:r>
              <a:rPr lang="en-GB">
                <a:solidFill>
                  <a:schemeClr val="bg1"/>
                </a:solidFill>
                <a:latin typeface="Twinkl" pitchFamily="2" charset="0"/>
              </a:rPr>
              <a:t>face and </a:t>
            </a:r>
            <a:r>
              <a:rPr lang="en-GB" dirty="0">
                <a:solidFill>
                  <a:schemeClr val="bg1"/>
                </a:solidFill>
                <a:latin typeface="Twinkl" pitchFamily="2" charset="0"/>
              </a:rPr>
              <a:t>his silver eyes flashed dangerously.</a:t>
            </a:r>
          </a:p>
        </p:txBody>
      </p:sp>
      <p:pic>
        <p:nvPicPr>
          <p:cNvPr id="13" name="Picture 12">
            <a:extLst>
              <a:ext uri="{FF2B5EF4-FFF2-40B4-BE49-F238E27FC236}">
                <a16:creationId xmlns:a16="http://schemas.microsoft.com/office/drawing/2014/main" id="{D4B4DB24-3D25-419D-B6F1-07ED03374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138" y="1730603"/>
            <a:ext cx="2662765" cy="4393201"/>
          </a:xfrm>
          <a:prstGeom prst="rect">
            <a:avLst/>
          </a:prstGeom>
        </p:spPr>
      </p:pic>
    </p:spTree>
    <p:extLst>
      <p:ext uri="{BB962C8B-B14F-4D97-AF65-F5344CB8AC3E}">
        <p14:creationId xmlns:p14="http://schemas.microsoft.com/office/powerpoint/2010/main" val="411515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0" y="540539"/>
            <a:ext cx="9144000" cy="1200328"/>
          </a:xfrm>
        </p:spPr>
        <p:txBody>
          <a:bodyPr/>
          <a:lstStyle/>
          <a:p>
            <a:pPr algn="ctr"/>
            <a:r>
              <a:rPr lang="en-GB" dirty="0">
                <a:latin typeface="+mn-lt"/>
              </a:rPr>
              <a:t>What Makes an Effective</a:t>
            </a:r>
            <a:br>
              <a:rPr lang="en-GB" dirty="0">
                <a:latin typeface="+mn-lt"/>
              </a:rPr>
            </a:br>
            <a:r>
              <a:rPr lang="en-GB" dirty="0">
                <a:latin typeface="+mn-lt"/>
              </a:rPr>
              <a:t>Character Description?</a:t>
            </a:r>
          </a:p>
        </p:txBody>
      </p:sp>
      <p:sp>
        <p:nvSpPr>
          <p:cNvPr id="3" name="Rectangle 2">
            <a:extLst>
              <a:ext uri="{FF2B5EF4-FFF2-40B4-BE49-F238E27FC236}">
                <a16:creationId xmlns:a16="http://schemas.microsoft.com/office/drawing/2014/main" id="{1FADA50D-C81E-41B4-A12A-77338557F6F6}"/>
              </a:ext>
            </a:extLst>
          </p:cNvPr>
          <p:cNvSpPr/>
          <p:nvPr/>
        </p:nvSpPr>
        <p:spPr>
          <a:xfrm>
            <a:off x="817290" y="1960195"/>
            <a:ext cx="5963654" cy="646331"/>
          </a:xfrm>
          <a:prstGeom prst="rect">
            <a:avLst/>
          </a:prstGeom>
          <a:solidFill>
            <a:schemeClr val="accent4"/>
          </a:solidFill>
          <a:ln>
            <a:solidFill>
              <a:schemeClr val="accent4"/>
            </a:solidFill>
          </a:ln>
        </p:spPr>
        <p:txBody>
          <a:bodyPr wrap="square">
            <a:spAutoFit/>
          </a:bodyPr>
          <a:lstStyle/>
          <a:p>
            <a:pPr marL="285750" indent="-285750">
              <a:buFont typeface="Arial" panose="020B0604020202020204" pitchFamily="34" charset="0"/>
              <a:buChar char="•"/>
            </a:pPr>
            <a:r>
              <a:rPr lang="en-GB" dirty="0">
                <a:solidFill>
                  <a:schemeClr val="bg1"/>
                </a:solidFill>
                <a:latin typeface="Twinkl" pitchFamily="2" charset="0"/>
              </a:rPr>
              <a:t>Create a clear picture of your character in the reader’s head.</a:t>
            </a:r>
          </a:p>
        </p:txBody>
      </p:sp>
      <p:sp>
        <p:nvSpPr>
          <p:cNvPr id="6" name="Rectangle 5">
            <a:extLst>
              <a:ext uri="{FF2B5EF4-FFF2-40B4-BE49-F238E27FC236}">
                <a16:creationId xmlns:a16="http://schemas.microsoft.com/office/drawing/2014/main" id="{67489EB1-81B7-4229-A008-B8E1D6D9CAE9}"/>
              </a:ext>
            </a:extLst>
          </p:cNvPr>
          <p:cNvSpPr/>
          <p:nvPr/>
        </p:nvSpPr>
        <p:spPr>
          <a:xfrm>
            <a:off x="817290" y="2861860"/>
            <a:ext cx="5963654" cy="369332"/>
          </a:xfrm>
          <a:prstGeom prst="rect">
            <a:avLst/>
          </a:prstGeom>
          <a:solidFill>
            <a:schemeClr val="accent4"/>
          </a:solidFill>
          <a:ln>
            <a:noFill/>
          </a:ln>
        </p:spPr>
        <p:txBody>
          <a:bodyPr wrap="square">
            <a:spAutoFit/>
          </a:bodyPr>
          <a:lstStyle/>
          <a:p>
            <a:pPr marL="285750" indent="-285750">
              <a:buFont typeface="Arial" panose="020B0604020202020204" pitchFamily="34" charset="0"/>
              <a:buChar char="•"/>
            </a:pPr>
            <a:r>
              <a:rPr lang="en-GB" dirty="0">
                <a:solidFill>
                  <a:schemeClr val="bg1"/>
                </a:solidFill>
                <a:latin typeface="Twinkl" pitchFamily="2" charset="0"/>
              </a:rPr>
              <a:t>Think carefully about the senses.</a:t>
            </a:r>
          </a:p>
        </p:txBody>
      </p:sp>
      <p:sp>
        <p:nvSpPr>
          <p:cNvPr id="7" name="Rectangle 6">
            <a:extLst>
              <a:ext uri="{FF2B5EF4-FFF2-40B4-BE49-F238E27FC236}">
                <a16:creationId xmlns:a16="http://schemas.microsoft.com/office/drawing/2014/main" id="{07218ED3-2C5F-4DC2-8596-0666642960AA}"/>
              </a:ext>
            </a:extLst>
          </p:cNvPr>
          <p:cNvSpPr/>
          <p:nvPr/>
        </p:nvSpPr>
        <p:spPr>
          <a:xfrm>
            <a:off x="817290" y="3486526"/>
            <a:ext cx="5963654" cy="369332"/>
          </a:xfrm>
          <a:prstGeom prst="rect">
            <a:avLst/>
          </a:prstGeom>
          <a:solidFill>
            <a:schemeClr val="accent4"/>
          </a:solidFill>
          <a:ln>
            <a:noFill/>
          </a:ln>
        </p:spPr>
        <p:txBody>
          <a:bodyPr wrap="square">
            <a:spAutoFit/>
          </a:bodyPr>
          <a:lstStyle/>
          <a:p>
            <a:pPr marL="285750" indent="-285750">
              <a:buFont typeface="Arial" panose="020B0604020202020204" pitchFamily="34" charset="0"/>
              <a:buChar char="•"/>
            </a:pPr>
            <a:r>
              <a:rPr lang="en-GB" dirty="0">
                <a:solidFill>
                  <a:schemeClr val="bg1"/>
                </a:solidFill>
                <a:latin typeface="Twinkl" pitchFamily="2" charset="0"/>
              </a:rPr>
              <a:t>Use figurative language.</a:t>
            </a:r>
          </a:p>
        </p:txBody>
      </p:sp>
      <p:sp>
        <p:nvSpPr>
          <p:cNvPr id="8" name="Rectangle 7">
            <a:extLst>
              <a:ext uri="{FF2B5EF4-FFF2-40B4-BE49-F238E27FC236}">
                <a16:creationId xmlns:a16="http://schemas.microsoft.com/office/drawing/2014/main" id="{8886D7C5-1790-45CA-9F50-601B1AC6BB1A}"/>
              </a:ext>
            </a:extLst>
          </p:cNvPr>
          <p:cNvSpPr/>
          <p:nvPr/>
        </p:nvSpPr>
        <p:spPr>
          <a:xfrm>
            <a:off x="817290" y="4111192"/>
            <a:ext cx="5665703" cy="646331"/>
          </a:xfrm>
          <a:prstGeom prst="rect">
            <a:avLst/>
          </a:prstGeom>
          <a:solidFill>
            <a:schemeClr val="accent4"/>
          </a:solidFill>
          <a:ln>
            <a:noFill/>
          </a:ln>
        </p:spPr>
        <p:txBody>
          <a:bodyPr wrap="square">
            <a:spAutoFit/>
          </a:bodyPr>
          <a:lstStyle/>
          <a:p>
            <a:pPr marL="285750" indent="-285750">
              <a:buFont typeface="Arial" panose="020B0604020202020204" pitchFamily="34" charset="0"/>
              <a:buChar char="•"/>
            </a:pPr>
            <a:r>
              <a:rPr lang="en-GB" dirty="0">
                <a:solidFill>
                  <a:schemeClr val="bg1"/>
                </a:solidFill>
                <a:latin typeface="Twinkl" pitchFamily="2" charset="0"/>
              </a:rPr>
              <a:t>Show the reader what the character is like through the use of action or speech.</a:t>
            </a:r>
          </a:p>
        </p:txBody>
      </p:sp>
      <p:sp>
        <p:nvSpPr>
          <p:cNvPr id="10" name="Rectangle 9">
            <a:extLst>
              <a:ext uri="{FF2B5EF4-FFF2-40B4-BE49-F238E27FC236}">
                <a16:creationId xmlns:a16="http://schemas.microsoft.com/office/drawing/2014/main" id="{66BF4DA4-D5E0-4206-AC3F-F918BDAD3519}"/>
              </a:ext>
            </a:extLst>
          </p:cNvPr>
          <p:cNvSpPr/>
          <p:nvPr/>
        </p:nvSpPr>
        <p:spPr>
          <a:xfrm>
            <a:off x="817290" y="5012858"/>
            <a:ext cx="5562962" cy="646331"/>
          </a:xfrm>
          <a:prstGeom prst="rect">
            <a:avLst/>
          </a:prstGeom>
          <a:solidFill>
            <a:schemeClr val="accent4"/>
          </a:solidFill>
          <a:ln>
            <a:noFill/>
          </a:ln>
        </p:spPr>
        <p:txBody>
          <a:bodyPr wrap="square">
            <a:spAutoFit/>
          </a:bodyPr>
          <a:lstStyle/>
          <a:p>
            <a:pPr marL="285750" indent="-285750">
              <a:buFont typeface="Arial" panose="020B0604020202020204" pitchFamily="34" charset="0"/>
              <a:buChar char="•"/>
            </a:pPr>
            <a:r>
              <a:rPr lang="en-GB" dirty="0">
                <a:solidFill>
                  <a:schemeClr val="bg1"/>
                </a:solidFill>
                <a:latin typeface="Twinkl" pitchFamily="2" charset="0"/>
              </a:rPr>
              <a:t>Vary your vocabulary and sentence structure to keep the reader engaged.</a:t>
            </a:r>
          </a:p>
        </p:txBody>
      </p:sp>
      <p:pic>
        <p:nvPicPr>
          <p:cNvPr id="13" name="Picture 12">
            <a:extLst>
              <a:ext uri="{FF2B5EF4-FFF2-40B4-BE49-F238E27FC236}">
                <a16:creationId xmlns:a16="http://schemas.microsoft.com/office/drawing/2014/main" id="{D4B4DB24-3D25-419D-B6F1-07ED03374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138" y="1730603"/>
            <a:ext cx="2662765" cy="4393201"/>
          </a:xfrm>
          <a:prstGeom prst="rect">
            <a:avLst/>
          </a:prstGeom>
        </p:spPr>
      </p:pic>
    </p:spTree>
    <p:extLst>
      <p:ext uri="{BB962C8B-B14F-4D97-AF65-F5344CB8AC3E}">
        <p14:creationId xmlns:p14="http://schemas.microsoft.com/office/powerpoint/2010/main" val="293372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1" y="1681035"/>
            <a:ext cx="7632700" cy="349593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50000"/>
              </a:lnSpc>
            </a:pPr>
            <a:r>
              <a:rPr lang="en-GB" dirty="0">
                <a:solidFill>
                  <a:schemeClr val="tx1"/>
                </a:solidFill>
                <a:latin typeface="Twinkl" pitchFamily="2" charset="0"/>
              </a:rPr>
              <a:t>An enormous white wolf was walking stiffly towards them on its hind legs. It was dressed in a breastplate and a red cape, which swished lazily around the creature’s furred feet. Its eyes were a burning orange, and a glint around its mouth gave the merest suggestion of sharp fangs.</a:t>
            </a:r>
          </a:p>
          <a:p>
            <a:pPr>
              <a:lnSpc>
                <a:spcPct val="150000"/>
              </a:lnSpc>
            </a:pPr>
            <a:r>
              <a:rPr lang="en-GB" dirty="0">
                <a:solidFill>
                  <a:schemeClr val="tx1"/>
                </a:solidFill>
                <a:latin typeface="Twinkl" pitchFamily="2" charset="0"/>
              </a:rPr>
              <a:t>The wolf stopped directly in front of Cole and gazed down at him, amber eyes bulging. “Who is this?” she growled.</a:t>
            </a:r>
          </a:p>
          <a:p>
            <a:pPr>
              <a:lnSpc>
                <a:spcPct val="150000"/>
              </a:lnSpc>
            </a:pPr>
            <a:r>
              <a:rPr lang="en-GB" dirty="0">
                <a:solidFill>
                  <a:schemeClr val="tx1"/>
                </a:solidFill>
                <a:latin typeface="Twinkl" pitchFamily="2" charset="0"/>
              </a:rPr>
              <a:t>Cole held his breath as the wolf prowled around him in a circle, looking him up and down. She had long, grey streaks in the fur on her nose. </a:t>
            </a:r>
          </a:p>
        </p:txBody>
      </p:sp>
      <p:sp>
        <p:nvSpPr>
          <p:cNvPr id="21" name="Title 20"/>
          <p:cNvSpPr>
            <a:spLocks noGrp="1"/>
          </p:cNvSpPr>
          <p:nvPr>
            <p:ph type="title"/>
          </p:nvPr>
        </p:nvSpPr>
        <p:spPr/>
        <p:txBody>
          <a:bodyPr/>
          <a:lstStyle/>
          <a:p>
            <a:r>
              <a:rPr lang="en-GB" sz="3600" dirty="0">
                <a:latin typeface="+mn-lt"/>
              </a:rPr>
              <a:t>What Is a Character Description?</a:t>
            </a:r>
          </a:p>
        </p:txBody>
      </p:sp>
      <p:sp>
        <p:nvSpPr>
          <p:cNvPr id="5" name="Rectangle 4"/>
          <p:cNvSpPr/>
          <p:nvPr/>
        </p:nvSpPr>
        <p:spPr>
          <a:xfrm>
            <a:off x="755650" y="1277163"/>
            <a:ext cx="7632700" cy="276999"/>
          </a:xfrm>
          <a:prstGeom prst="rect">
            <a:avLst/>
          </a:prstGeom>
        </p:spPr>
        <p:txBody>
          <a:bodyPr wrap="square" lIns="0" tIns="0" rIns="0" bIns="0">
            <a:spAutoFit/>
          </a:bodyPr>
          <a:lstStyle/>
          <a:p>
            <a:r>
              <a:rPr lang="en-GB" dirty="0">
                <a:latin typeface="Twinkl" pitchFamily="2" charset="0"/>
              </a:rPr>
              <a:t>What do we learn about </a:t>
            </a:r>
            <a:r>
              <a:rPr lang="en-GB" dirty="0" err="1">
                <a:latin typeface="Twinkl" pitchFamily="2" charset="0"/>
              </a:rPr>
              <a:t>Serla</a:t>
            </a:r>
            <a:r>
              <a:rPr lang="en-GB" dirty="0">
                <a:latin typeface="Twinkl" pitchFamily="2" charset="0"/>
              </a:rPr>
              <a:t> from this description?</a:t>
            </a:r>
          </a:p>
        </p:txBody>
      </p:sp>
      <p:sp>
        <p:nvSpPr>
          <p:cNvPr id="6" name="TextBox 5">
            <a:extLst>
              <a:ext uri="{FF2B5EF4-FFF2-40B4-BE49-F238E27FC236}">
                <a16:creationId xmlns:a16="http://schemas.microsoft.com/office/drawing/2014/main" id="{51D801B1-717C-43E8-9A1D-42CE63473F38}"/>
              </a:ext>
            </a:extLst>
          </p:cNvPr>
          <p:cNvSpPr txBox="1"/>
          <p:nvPr/>
        </p:nvSpPr>
        <p:spPr>
          <a:xfrm>
            <a:off x="755649" y="5355665"/>
            <a:ext cx="3589847" cy="923330"/>
          </a:xfrm>
          <a:prstGeom prst="rect">
            <a:avLst/>
          </a:prstGeom>
          <a:solidFill>
            <a:schemeClr val="accent2"/>
          </a:solidFill>
          <a:ln>
            <a:noFill/>
          </a:ln>
        </p:spPr>
        <p:txBody>
          <a:bodyPr wrap="square" rtlCol="0" anchor="ctr">
            <a:spAutoFit/>
          </a:bodyPr>
          <a:lstStyle/>
          <a:p>
            <a:r>
              <a:rPr lang="en-GB" dirty="0">
                <a:solidFill>
                  <a:schemeClr val="bg1"/>
                </a:solidFill>
                <a:latin typeface="Twinkl" pitchFamily="2" charset="0"/>
              </a:rPr>
              <a:t>These words and phrases tell us about </a:t>
            </a:r>
            <a:r>
              <a:rPr lang="en-GB" dirty="0" err="1">
                <a:solidFill>
                  <a:schemeClr val="bg1"/>
                </a:solidFill>
                <a:latin typeface="Twinkl" pitchFamily="2" charset="0"/>
              </a:rPr>
              <a:t>Serla’s</a:t>
            </a:r>
            <a:r>
              <a:rPr lang="en-GB" dirty="0">
                <a:solidFill>
                  <a:schemeClr val="bg1"/>
                </a:solidFill>
                <a:latin typeface="Twinkl" pitchFamily="2" charset="0"/>
              </a:rPr>
              <a:t> appearance.</a:t>
            </a:r>
          </a:p>
          <a:p>
            <a:endParaRPr lang="en-GB" dirty="0">
              <a:solidFill>
                <a:schemeClr val="bg1"/>
              </a:solidFill>
              <a:latin typeface="Twinkl" pitchFamily="2" charset="0"/>
            </a:endParaRPr>
          </a:p>
        </p:txBody>
      </p:sp>
      <p:sp>
        <p:nvSpPr>
          <p:cNvPr id="7" name="TextBox 6">
            <a:extLst>
              <a:ext uri="{FF2B5EF4-FFF2-40B4-BE49-F238E27FC236}">
                <a16:creationId xmlns:a16="http://schemas.microsoft.com/office/drawing/2014/main" id="{EFC056B2-42DD-4601-B189-0CF731248DBA}"/>
              </a:ext>
            </a:extLst>
          </p:cNvPr>
          <p:cNvSpPr txBox="1"/>
          <p:nvPr/>
        </p:nvSpPr>
        <p:spPr>
          <a:xfrm>
            <a:off x="4445524" y="5355665"/>
            <a:ext cx="3942826" cy="923330"/>
          </a:xfrm>
          <a:prstGeom prst="rect">
            <a:avLst/>
          </a:prstGeom>
          <a:solidFill>
            <a:schemeClr val="accent4"/>
          </a:solidFill>
          <a:ln>
            <a:noFill/>
          </a:ln>
        </p:spPr>
        <p:txBody>
          <a:bodyPr wrap="square" rtlCol="0" anchor="ctr">
            <a:spAutoFit/>
          </a:bodyPr>
          <a:lstStyle/>
          <a:p>
            <a:r>
              <a:rPr lang="en-GB" dirty="0">
                <a:solidFill>
                  <a:schemeClr val="bg1"/>
                </a:solidFill>
                <a:latin typeface="Twinkl" pitchFamily="2" charset="0"/>
              </a:rPr>
              <a:t>These words and phrases give us clues about </a:t>
            </a:r>
            <a:r>
              <a:rPr lang="en-GB" dirty="0" err="1">
                <a:solidFill>
                  <a:schemeClr val="bg1"/>
                </a:solidFill>
                <a:latin typeface="Twinkl" pitchFamily="2" charset="0"/>
              </a:rPr>
              <a:t>Serla’s</a:t>
            </a:r>
            <a:r>
              <a:rPr lang="en-GB" dirty="0">
                <a:solidFill>
                  <a:schemeClr val="bg1"/>
                </a:solidFill>
                <a:latin typeface="Twinkl" pitchFamily="2" charset="0"/>
              </a:rPr>
              <a:t> personality. What kind of person do you think she is?</a:t>
            </a:r>
          </a:p>
        </p:txBody>
      </p:sp>
      <p:sp>
        <p:nvSpPr>
          <p:cNvPr id="9" name="Rectangle 8">
            <a:extLst>
              <a:ext uri="{FF2B5EF4-FFF2-40B4-BE49-F238E27FC236}">
                <a16:creationId xmlns:a16="http://schemas.microsoft.com/office/drawing/2014/main" id="{1E6983DF-0021-4A43-86B3-D145FC30AF96}"/>
              </a:ext>
            </a:extLst>
          </p:cNvPr>
          <p:cNvSpPr/>
          <p:nvPr/>
        </p:nvSpPr>
        <p:spPr>
          <a:xfrm>
            <a:off x="755649" y="1681035"/>
            <a:ext cx="7632700" cy="349593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50000"/>
              </a:lnSpc>
            </a:pPr>
            <a:r>
              <a:rPr lang="en-GB" dirty="0">
                <a:solidFill>
                  <a:schemeClr val="tx1"/>
                </a:solidFill>
                <a:latin typeface="Twinkl" pitchFamily="2" charset="0"/>
              </a:rPr>
              <a:t>An </a:t>
            </a:r>
            <a:r>
              <a:rPr lang="en-GB" b="1" dirty="0">
                <a:solidFill>
                  <a:schemeClr val="accent2"/>
                </a:solidFill>
                <a:latin typeface="Twinkl" pitchFamily="2" charset="0"/>
              </a:rPr>
              <a:t>enormous white</a:t>
            </a:r>
            <a:r>
              <a:rPr lang="en-GB" dirty="0">
                <a:solidFill>
                  <a:schemeClr val="tx1"/>
                </a:solidFill>
                <a:latin typeface="Twinkl" pitchFamily="2" charset="0"/>
              </a:rPr>
              <a:t> wolf was walking stiffly towards them </a:t>
            </a:r>
            <a:r>
              <a:rPr lang="en-GB" b="1" dirty="0">
                <a:solidFill>
                  <a:schemeClr val="accent2"/>
                </a:solidFill>
                <a:latin typeface="Twinkl" pitchFamily="2" charset="0"/>
              </a:rPr>
              <a:t>on its hind leg</a:t>
            </a:r>
            <a:r>
              <a:rPr lang="en-GB" dirty="0">
                <a:solidFill>
                  <a:schemeClr val="accent2"/>
                </a:solidFill>
                <a:latin typeface="Twinkl" pitchFamily="2" charset="0"/>
              </a:rPr>
              <a:t>s. </a:t>
            </a:r>
            <a:r>
              <a:rPr lang="en-GB" dirty="0">
                <a:solidFill>
                  <a:schemeClr val="tx1"/>
                </a:solidFill>
                <a:latin typeface="Twinkl" pitchFamily="2" charset="0"/>
              </a:rPr>
              <a:t>It was dressed in a </a:t>
            </a:r>
            <a:r>
              <a:rPr lang="en-GB" b="1" dirty="0">
                <a:solidFill>
                  <a:schemeClr val="accent2"/>
                </a:solidFill>
                <a:latin typeface="Twinkl" pitchFamily="2" charset="0"/>
              </a:rPr>
              <a:t>breastplate</a:t>
            </a:r>
            <a:r>
              <a:rPr lang="en-GB" dirty="0">
                <a:solidFill>
                  <a:schemeClr val="tx1"/>
                </a:solidFill>
                <a:latin typeface="Twinkl" pitchFamily="2" charset="0"/>
              </a:rPr>
              <a:t> and a </a:t>
            </a:r>
            <a:r>
              <a:rPr lang="en-GB" b="1" dirty="0">
                <a:solidFill>
                  <a:schemeClr val="accent2"/>
                </a:solidFill>
                <a:latin typeface="Twinkl" pitchFamily="2" charset="0"/>
              </a:rPr>
              <a:t>red cape, </a:t>
            </a:r>
            <a:r>
              <a:rPr lang="en-GB" dirty="0">
                <a:solidFill>
                  <a:schemeClr val="tx1"/>
                </a:solidFill>
                <a:latin typeface="Twinkl" pitchFamily="2" charset="0"/>
              </a:rPr>
              <a:t>which swished lazily around the creature’s </a:t>
            </a:r>
            <a:r>
              <a:rPr lang="en-GB" b="1" dirty="0">
                <a:solidFill>
                  <a:schemeClr val="accent2"/>
                </a:solidFill>
                <a:latin typeface="Twinkl" pitchFamily="2" charset="0"/>
              </a:rPr>
              <a:t>furred feet. </a:t>
            </a:r>
            <a:r>
              <a:rPr lang="en-GB" dirty="0">
                <a:solidFill>
                  <a:schemeClr val="tx1"/>
                </a:solidFill>
                <a:latin typeface="Twinkl" pitchFamily="2" charset="0"/>
              </a:rPr>
              <a:t>Its eyes were a </a:t>
            </a:r>
            <a:r>
              <a:rPr lang="en-GB" b="1" dirty="0">
                <a:solidFill>
                  <a:schemeClr val="accent2"/>
                </a:solidFill>
                <a:latin typeface="Twinkl" pitchFamily="2" charset="0"/>
              </a:rPr>
              <a:t>burning orange, </a:t>
            </a:r>
            <a:r>
              <a:rPr lang="en-GB" dirty="0">
                <a:solidFill>
                  <a:schemeClr val="tx1"/>
                </a:solidFill>
                <a:latin typeface="Twinkl" pitchFamily="2" charset="0"/>
              </a:rPr>
              <a:t>and a </a:t>
            </a:r>
            <a:r>
              <a:rPr lang="en-GB" b="1" dirty="0">
                <a:solidFill>
                  <a:schemeClr val="accent2"/>
                </a:solidFill>
                <a:latin typeface="Twinkl" pitchFamily="2" charset="0"/>
              </a:rPr>
              <a:t>glint </a:t>
            </a:r>
            <a:r>
              <a:rPr lang="en-GB" dirty="0">
                <a:solidFill>
                  <a:schemeClr val="tx1"/>
                </a:solidFill>
                <a:latin typeface="Twinkl" pitchFamily="2" charset="0"/>
              </a:rPr>
              <a:t>around its mouth gave the merest suggestion of </a:t>
            </a:r>
            <a:r>
              <a:rPr lang="en-GB" b="1" dirty="0">
                <a:solidFill>
                  <a:schemeClr val="accent2"/>
                </a:solidFill>
                <a:latin typeface="Twinkl" pitchFamily="2" charset="0"/>
              </a:rPr>
              <a:t>sharp fangs.</a:t>
            </a:r>
          </a:p>
          <a:p>
            <a:pPr>
              <a:lnSpc>
                <a:spcPct val="150000"/>
              </a:lnSpc>
            </a:pPr>
            <a:r>
              <a:rPr lang="en-GB" dirty="0">
                <a:solidFill>
                  <a:schemeClr val="tx1"/>
                </a:solidFill>
                <a:latin typeface="Twinkl" pitchFamily="2" charset="0"/>
              </a:rPr>
              <a:t>The wolf stopped directly in front of Cole and gazed down at him, </a:t>
            </a:r>
            <a:r>
              <a:rPr lang="en-GB" b="1" dirty="0">
                <a:solidFill>
                  <a:schemeClr val="accent2"/>
                </a:solidFill>
                <a:latin typeface="Twinkl" pitchFamily="2" charset="0"/>
              </a:rPr>
              <a:t>amber</a:t>
            </a:r>
            <a:r>
              <a:rPr lang="en-GB" dirty="0">
                <a:solidFill>
                  <a:schemeClr val="tx1"/>
                </a:solidFill>
                <a:latin typeface="Twinkl" pitchFamily="2" charset="0"/>
              </a:rPr>
              <a:t> eyes bulging. “Who is this?” she growled.</a:t>
            </a:r>
          </a:p>
          <a:p>
            <a:pPr>
              <a:lnSpc>
                <a:spcPct val="150000"/>
              </a:lnSpc>
            </a:pPr>
            <a:r>
              <a:rPr lang="en-GB" dirty="0">
                <a:solidFill>
                  <a:schemeClr val="tx1"/>
                </a:solidFill>
                <a:latin typeface="Twinkl" pitchFamily="2" charset="0"/>
              </a:rPr>
              <a:t>Cole held his breath as the wolf prowled around him in a circle, looking him up and down. She had </a:t>
            </a:r>
            <a:r>
              <a:rPr lang="en-GB" b="1" dirty="0">
                <a:solidFill>
                  <a:schemeClr val="accent2"/>
                </a:solidFill>
                <a:latin typeface="Twinkl" pitchFamily="2" charset="0"/>
              </a:rPr>
              <a:t>long, grey streaks </a:t>
            </a:r>
            <a:r>
              <a:rPr lang="en-GB" dirty="0">
                <a:solidFill>
                  <a:schemeClr val="tx1"/>
                </a:solidFill>
                <a:latin typeface="Twinkl" pitchFamily="2" charset="0"/>
              </a:rPr>
              <a:t>in the fur on her nose. </a:t>
            </a:r>
          </a:p>
        </p:txBody>
      </p:sp>
      <p:sp>
        <p:nvSpPr>
          <p:cNvPr id="10" name="Rectangle 9">
            <a:extLst>
              <a:ext uri="{FF2B5EF4-FFF2-40B4-BE49-F238E27FC236}">
                <a16:creationId xmlns:a16="http://schemas.microsoft.com/office/drawing/2014/main" id="{A5C39C06-E334-4F71-8DA3-5653220FD39C}"/>
              </a:ext>
            </a:extLst>
          </p:cNvPr>
          <p:cNvSpPr/>
          <p:nvPr/>
        </p:nvSpPr>
        <p:spPr>
          <a:xfrm>
            <a:off x="750885" y="1681035"/>
            <a:ext cx="7632700" cy="3495930"/>
          </a:xfrm>
          <a:prstGeom prst="rect">
            <a:avLst/>
          </a:prstGeom>
          <a:solidFill>
            <a:schemeClr val="bg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50000"/>
              </a:lnSpc>
            </a:pPr>
            <a:r>
              <a:rPr lang="en-GB" dirty="0">
                <a:solidFill>
                  <a:schemeClr val="tx1"/>
                </a:solidFill>
                <a:latin typeface="Twinkl" pitchFamily="2" charset="0"/>
              </a:rPr>
              <a:t>An enormous white wolf was </a:t>
            </a:r>
            <a:r>
              <a:rPr lang="en-GB" b="1" dirty="0">
                <a:solidFill>
                  <a:schemeClr val="accent4"/>
                </a:solidFill>
                <a:latin typeface="Twinkl" pitchFamily="2" charset="0"/>
              </a:rPr>
              <a:t>walking stiffly </a:t>
            </a:r>
            <a:r>
              <a:rPr lang="en-GB" dirty="0">
                <a:solidFill>
                  <a:schemeClr val="tx1"/>
                </a:solidFill>
                <a:latin typeface="Twinkl" pitchFamily="2" charset="0"/>
              </a:rPr>
              <a:t>towards them on its hind legs. It was dressed in a breastplate and a red cape, which swished lazily around the creature’s furred feet. Its eyes were a burning orange, and a glint around its mouth gave the merest suggestion of sharp fangs.</a:t>
            </a:r>
          </a:p>
          <a:p>
            <a:pPr>
              <a:lnSpc>
                <a:spcPct val="150000"/>
              </a:lnSpc>
            </a:pPr>
            <a:r>
              <a:rPr lang="en-GB" dirty="0">
                <a:solidFill>
                  <a:schemeClr val="tx1"/>
                </a:solidFill>
                <a:latin typeface="Twinkl" pitchFamily="2" charset="0"/>
              </a:rPr>
              <a:t>The wolf </a:t>
            </a:r>
            <a:r>
              <a:rPr lang="en-GB" b="1" dirty="0">
                <a:solidFill>
                  <a:schemeClr val="accent4"/>
                </a:solidFill>
                <a:latin typeface="Twinkl" pitchFamily="2" charset="0"/>
              </a:rPr>
              <a:t>stopped directly in front of Cole </a:t>
            </a:r>
            <a:r>
              <a:rPr lang="en-GB" dirty="0">
                <a:solidFill>
                  <a:schemeClr val="tx1"/>
                </a:solidFill>
                <a:latin typeface="Twinkl" pitchFamily="2" charset="0"/>
              </a:rPr>
              <a:t>and </a:t>
            </a:r>
            <a:r>
              <a:rPr lang="en-GB" b="1" dirty="0">
                <a:solidFill>
                  <a:schemeClr val="accent4"/>
                </a:solidFill>
                <a:latin typeface="Twinkl" pitchFamily="2" charset="0"/>
              </a:rPr>
              <a:t>gazed down </a:t>
            </a:r>
            <a:r>
              <a:rPr lang="en-GB" dirty="0">
                <a:solidFill>
                  <a:schemeClr val="tx1"/>
                </a:solidFill>
                <a:latin typeface="Twinkl" pitchFamily="2" charset="0"/>
              </a:rPr>
              <a:t>at him, amber eyes </a:t>
            </a:r>
            <a:r>
              <a:rPr lang="en-GB" b="1" dirty="0">
                <a:solidFill>
                  <a:schemeClr val="accent4"/>
                </a:solidFill>
                <a:latin typeface="Twinkl" pitchFamily="2" charset="0"/>
              </a:rPr>
              <a:t>bulging. </a:t>
            </a:r>
            <a:r>
              <a:rPr lang="en-GB" dirty="0">
                <a:solidFill>
                  <a:schemeClr val="tx1"/>
                </a:solidFill>
                <a:latin typeface="Twinkl" pitchFamily="2" charset="0"/>
              </a:rPr>
              <a:t>“Who is this?” she </a:t>
            </a:r>
            <a:r>
              <a:rPr lang="en-GB" b="1" dirty="0">
                <a:solidFill>
                  <a:schemeClr val="accent4"/>
                </a:solidFill>
                <a:latin typeface="Twinkl" pitchFamily="2" charset="0"/>
              </a:rPr>
              <a:t>growled.</a:t>
            </a:r>
          </a:p>
          <a:p>
            <a:pPr>
              <a:lnSpc>
                <a:spcPct val="150000"/>
              </a:lnSpc>
            </a:pPr>
            <a:r>
              <a:rPr lang="en-GB" dirty="0">
                <a:solidFill>
                  <a:schemeClr val="tx1"/>
                </a:solidFill>
                <a:latin typeface="Twinkl" pitchFamily="2" charset="0"/>
              </a:rPr>
              <a:t>Cole held his breath as the wolf </a:t>
            </a:r>
            <a:r>
              <a:rPr lang="en-GB" b="1" dirty="0">
                <a:solidFill>
                  <a:schemeClr val="accent4"/>
                </a:solidFill>
                <a:latin typeface="Twinkl" pitchFamily="2" charset="0"/>
              </a:rPr>
              <a:t>prowled around him in a circle, looking him up and down.</a:t>
            </a:r>
            <a:r>
              <a:rPr lang="en-GB" dirty="0">
                <a:solidFill>
                  <a:schemeClr val="tx1"/>
                </a:solidFill>
                <a:latin typeface="Twinkl" pitchFamily="2" charset="0"/>
              </a:rPr>
              <a:t> She had long, grey streaks in the fur on her nose. </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D83ABF-F9AF-4C47-A7E5-B55605F35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2091" y="1719589"/>
            <a:ext cx="2758519" cy="4551182"/>
          </a:xfrm>
          <a:prstGeom prst="rect">
            <a:avLst/>
          </a:prstGeom>
        </p:spPr>
      </p:pic>
      <p:sp>
        <p:nvSpPr>
          <p:cNvPr id="2" name="Title 1">
            <a:extLst>
              <a:ext uri="{FF2B5EF4-FFF2-40B4-BE49-F238E27FC236}">
                <a16:creationId xmlns:a16="http://schemas.microsoft.com/office/drawing/2014/main" id="{A0218F88-42FB-4414-ACE6-FAD80E56BC39}"/>
              </a:ext>
            </a:extLst>
          </p:cNvPr>
          <p:cNvSpPr>
            <a:spLocks noGrp="1"/>
          </p:cNvSpPr>
          <p:nvPr>
            <p:ph type="title"/>
          </p:nvPr>
        </p:nvSpPr>
        <p:spPr>
          <a:xfrm>
            <a:off x="0" y="478895"/>
            <a:ext cx="9144000" cy="994306"/>
          </a:xfrm>
        </p:spPr>
        <p:txBody>
          <a:bodyPr/>
          <a:lstStyle/>
          <a:p>
            <a:r>
              <a:rPr lang="en-GB" sz="3600" dirty="0"/>
              <a:t>Describing a Character’s Appearance </a:t>
            </a:r>
          </a:p>
        </p:txBody>
      </p:sp>
      <p:sp>
        <p:nvSpPr>
          <p:cNvPr id="3" name="Text Placeholder 3">
            <a:extLst>
              <a:ext uri="{FF2B5EF4-FFF2-40B4-BE49-F238E27FC236}">
                <a16:creationId xmlns:a16="http://schemas.microsoft.com/office/drawing/2014/main" id="{1C2096E0-94BD-445E-8A2E-9B773C8A2919}"/>
              </a:ext>
            </a:extLst>
          </p:cNvPr>
          <p:cNvSpPr txBox="1">
            <a:spLocks/>
          </p:cNvSpPr>
          <p:nvPr/>
        </p:nvSpPr>
        <p:spPr>
          <a:xfrm>
            <a:off x="836614" y="1474256"/>
            <a:ext cx="1982088" cy="1954743"/>
          </a:xfrm>
          <a:prstGeom prst="rect">
            <a:avLst/>
          </a:prstGeom>
          <a:solidFill>
            <a:schemeClr val="accent4"/>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latin typeface="Twinkl" pitchFamily="2" charset="0"/>
              </a:rPr>
              <a:t>It is important that a character description allows the reader to picture what that character looks like.</a:t>
            </a:r>
          </a:p>
        </p:txBody>
      </p:sp>
      <p:sp>
        <p:nvSpPr>
          <p:cNvPr id="4" name="Rectangle 3">
            <a:extLst>
              <a:ext uri="{FF2B5EF4-FFF2-40B4-BE49-F238E27FC236}">
                <a16:creationId xmlns:a16="http://schemas.microsoft.com/office/drawing/2014/main" id="{0167035A-2074-4BCD-BD7D-7961CC416E9E}"/>
              </a:ext>
            </a:extLst>
          </p:cNvPr>
          <p:cNvSpPr/>
          <p:nvPr/>
        </p:nvSpPr>
        <p:spPr>
          <a:xfrm>
            <a:off x="836613" y="3583823"/>
            <a:ext cx="1982089" cy="1477328"/>
          </a:xfrm>
          <a:prstGeom prst="rect">
            <a:avLst/>
          </a:prstGeom>
          <a:solidFill>
            <a:schemeClr val="accent4"/>
          </a:solidFill>
        </p:spPr>
        <p:txBody>
          <a:bodyPr wrap="square" anchor="ctr">
            <a:spAutoFit/>
          </a:bodyPr>
          <a:lstStyle/>
          <a:p>
            <a:r>
              <a:rPr lang="en-GB" dirty="0">
                <a:solidFill>
                  <a:schemeClr val="bg1"/>
                </a:solidFill>
                <a:latin typeface="Twinkl" pitchFamily="2" charset="0"/>
              </a:rPr>
              <a:t>Look at King </a:t>
            </a:r>
            <a:r>
              <a:rPr lang="en-GB" dirty="0" err="1">
                <a:solidFill>
                  <a:schemeClr val="bg1"/>
                </a:solidFill>
                <a:latin typeface="Twinkl" pitchFamily="2" charset="0"/>
              </a:rPr>
              <a:t>Enk</a:t>
            </a:r>
            <a:r>
              <a:rPr lang="en-GB" dirty="0">
                <a:solidFill>
                  <a:schemeClr val="bg1"/>
                </a:solidFill>
                <a:latin typeface="Twinkl" pitchFamily="2" charset="0"/>
              </a:rPr>
              <a:t>. What features would you want the reader to picture? </a:t>
            </a:r>
          </a:p>
        </p:txBody>
      </p:sp>
      <p:grpSp>
        <p:nvGrpSpPr>
          <p:cNvPr id="29" name="Group 28">
            <a:extLst>
              <a:ext uri="{FF2B5EF4-FFF2-40B4-BE49-F238E27FC236}">
                <a16:creationId xmlns:a16="http://schemas.microsoft.com/office/drawing/2014/main" id="{E48BB8BA-96DB-46C6-9005-10D78860576A}"/>
              </a:ext>
            </a:extLst>
          </p:cNvPr>
          <p:cNvGrpSpPr/>
          <p:nvPr/>
        </p:nvGrpSpPr>
        <p:grpSpPr>
          <a:xfrm>
            <a:off x="3680483" y="2045473"/>
            <a:ext cx="1646526" cy="427685"/>
            <a:chOff x="3680483" y="2045473"/>
            <a:chExt cx="1646526" cy="427685"/>
          </a:xfrm>
        </p:grpSpPr>
        <p:sp>
          <p:nvSpPr>
            <p:cNvPr id="5" name="TextBox 4">
              <a:extLst>
                <a:ext uri="{FF2B5EF4-FFF2-40B4-BE49-F238E27FC236}">
                  <a16:creationId xmlns:a16="http://schemas.microsoft.com/office/drawing/2014/main" id="{BE8A9B48-0B97-40A4-8A1A-11DE4991FF4E}"/>
                </a:ext>
              </a:extLst>
            </p:cNvPr>
            <p:cNvSpPr txBox="1"/>
            <p:nvPr/>
          </p:nvSpPr>
          <p:spPr>
            <a:xfrm>
              <a:off x="3680483" y="2045473"/>
              <a:ext cx="1228649" cy="369332"/>
            </a:xfrm>
            <a:prstGeom prst="rect">
              <a:avLst/>
            </a:prstGeom>
            <a:solidFill>
              <a:schemeClr val="accent4"/>
            </a:solidFill>
          </p:spPr>
          <p:txBody>
            <a:bodyPr wrap="square" rtlCol="0">
              <a:spAutoFit/>
            </a:bodyPr>
            <a:lstStyle/>
            <a:p>
              <a:pPr algn="ctr"/>
              <a:r>
                <a:rPr lang="en-GB" dirty="0">
                  <a:solidFill>
                    <a:schemeClr val="bg1"/>
                  </a:solidFill>
                </a:rPr>
                <a:t>long hair</a:t>
              </a:r>
            </a:p>
          </p:txBody>
        </p:sp>
        <p:cxnSp>
          <p:nvCxnSpPr>
            <p:cNvPr id="14" name="Straight Arrow Connector 13">
              <a:extLst>
                <a:ext uri="{FF2B5EF4-FFF2-40B4-BE49-F238E27FC236}">
                  <a16:creationId xmlns:a16="http://schemas.microsoft.com/office/drawing/2014/main" id="{37FCF1D0-0945-48BF-9CFB-336B238B3A28}"/>
                </a:ext>
              </a:extLst>
            </p:cNvPr>
            <p:cNvCxnSpPr/>
            <p:nvPr/>
          </p:nvCxnSpPr>
          <p:spPr>
            <a:xfrm>
              <a:off x="4883965" y="2230139"/>
              <a:ext cx="443044" cy="24301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DC2972C6-880B-44C7-AAA9-8749AE266091}"/>
              </a:ext>
            </a:extLst>
          </p:cNvPr>
          <p:cNvGrpSpPr/>
          <p:nvPr/>
        </p:nvGrpSpPr>
        <p:grpSpPr>
          <a:xfrm>
            <a:off x="3007071" y="3256516"/>
            <a:ext cx="2300868" cy="427685"/>
            <a:chOff x="3007071" y="3256516"/>
            <a:chExt cx="2300868" cy="427685"/>
          </a:xfrm>
        </p:grpSpPr>
        <p:sp>
          <p:nvSpPr>
            <p:cNvPr id="6" name="TextBox 5">
              <a:extLst>
                <a:ext uri="{FF2B5EF4-FFF2-40B4-BE49-F238E27FC236}">
                  <a16:creationId xmlns:a16="http://schemas.microsoft.com/office/drawing/2014/main" id="{132102EE-88AD-46E0-B3A7-8B8A6C6FBD4F}"/>
                </a:ext>
              </a:extLst>
            </p:cNvPr>
            <p:cNvSpPr txBox="1"/>
            <p:nvPr/>
          </p:nvSpPr>
          <p:spPr>
            <a:xfrm>
              <a:off x="3007071" y="3256516"/>
              <a:ext cx="1899769" cy="369332"/>
            </a:xfrm>
            <a:prstGeom prst="rect">
              <a:avLst/>
            </a:prstGeom>
            <a:solidFill>
              <a:schemeClr val="accent4"/>
            </a:solidFill>
          </p:spPr>
          <p:txBody>
            <a:bodyPr wrap="square" rtlCol="0">
              <a:spAutoFit/>
            </a:bodyPr>
            <a:lstStyle/>
            <a:p>
              <a:pPr algn="ctr"/>
              <a:r>
                <a:rPr lang="en-GB" dirty="0">
                  <a:solidFill>
                    <a:schemeClr val="bg1"/>
                  </a:solidFill>
                </a:rPr>
                <a:t>wears nice robes</a:t>
              </a:r>
            </a:p>
          </p:txBody>
        </p:sp>
        <p:cxnSp>
          <p:nvCxnSpPr>
            <p:cNvPr id="15" name="Straight Arrow Connector 14">
              <a:extLst>
                <a:ext uri="{FF2B5EF4-FFF2-40B4-BE49-F238E27FC236}">
                  <a16:creationId xmlns:a16="http://schemas.microsoft.com/office/drawing/2014/main" id="{E96CF42C-68FF-48FB-A1C1-7A27BE1CB1FD}"/>
                </a:ext>
              </a:extLst>
            </p:cNvPr>
            <p:cNvCxnSpPr/>
            <p:nvPr/>
          </p:nvCxnSpPr>
          <p:spPr>
            <a:xfrm>
              <a:off x="4864895" y="3441182"/>
              <a:ext cx="443044" cy="24301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FE3A193-B3D3-41D0-9BDB-22484A398139}"/>
              </a:ext>
            </a:extLst>
          </p:cNvPr>
          <p:cNvGrpSpPr/>
          <p:nvPr/>
        </p:nvGrpSpPr>
        <p:grpSpPr>
          <a:xfrm>
            <a:off x="3956955" y="4192102"/>
            <a:ext cx="1269386" cy="375350"/>
            <a:chOff x="3956955" y="4192102"/>
            <a:chExt cx="1269386" cy="375350"/>
          </a:xfrm>
        </p:grpSpPr>
        <p:sp>
          <p:nvSpPr>
            <p:cNvPr id="7" name="TextBox 6">
              <a:extLst>
                <a:ext uri="{FF2B5EF4-FFF2-40B4-BE49-F238E27FC236}">
                  <a16:creationId xmlns:a16="http://schemas.microsoft.com/office/drawing/2014/main" id="{9DC100BA-0086-4CE9-98D2-D7B25E4D2293}"/>
                </a:ext>
              </a:extLst>
            </p:cNvPr>
            <p:cNvSpPr txBox="1"/>
            <p:nvPr/>
          </p:nvSpPr>
          <p:spPr>
            <a:xfrm>
              <a:off x="3956955" y="4198120"/>
              <a:ext cx="800885" cy="369332"/>
            </a:xfrm>
            <a:prstGeom prst="rect">
              <a:avLst/>
            </a:prstGeom>
            <a:solidFill>
              <a:schemeClr val="accent4"/>
            </a:solidFill>
          </p:spPr>
          <p:txBody>
            <a:bodyPr wrap="square" rtlCol="0">
              <a:spAutoFit/>
            </a:bodyPr>
            <a:lstStyle/>
            <a:p>
              <a:pPr algn="ctr"/>
              <a:r>
                <a:rPr lang="en-GB" dirty="0">
                  <a:solidFill>
                    <a:schemeClr val="bg1"/>
                  </a:solidFill>
                </a:rPr>
                <a:t>slim</a:t>
              </a:r>
            </a:p>
          </p:txBody>
        </p:sp>
        <p:cxnSp>
          <p:nvCxnSpPr>
            <p:cNvPr id="16" name="Straight Arrow Connector 15">
              <a:extLst>
                <a:ext uri="{FF2B5EF4-FFF2-40B4-BE49-F238E27FC236}">
                  <a16:creationId xmlns:a16="http://schemas.microsoft.com/office/drawing/2014/main" id="{E6BA1035-FB81-47A2-999D-B5A03C9FA47E}"/>
                </a:ext>
              </a:extLst>
            </p:cNvPr>
            <p:cNvCxnSpPr>
              <a:cxnSpLocks/>
            </p:cNvCxnSpPr>
            <p:nvPr/>
          </p:nvCxnSpPr>
          <p:spPr>
            <a:xfrm flipV="1">
              <a:off x="4717081" y="4192102"/>
              <a:ext cx="509260" cy="16658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46DFC2B-4ED7-4B89-B360-977C440A5A48}"/>
              </a:ext>
            </a:extLst>
          </p:cNvPr>
          <p:cNvGrpSpPr/>
          <p:nvPr/>
        </p:nvGrpSpPr>
        <p:grpSpPr>
          <a:xfrm>
            <a:off x="5539225" y="1661236"/>
            <a:ext cx="2182911" cy="369332"/>
            <a:chOff x="5539225" y="1661236"/>
            <a:chExt cx="2182911" cy="369332"/>
          </a:xfrm>
        </p:grpSpPr>
        <p:sp>
          <p:nvSpPr>
            <p:cNvPr id="8" name="TextBox 7">
              <a:extLst>
                <a:ext uri="{FF2B5EF4-FFF2-40B4-BE49-F238E27FC236}">
                  <a16:creationId xmlns:a16="http://schemas.microsoft.com/office/drawing/2014/main" id="{A890A9B6-E8EC-4777-975C-23830DC1134C}"/>
                </a:ext>
              </a:extLst>
            </p:cNvPr>
            <p:cNvSpPr txBox="1"/>
            <p:nvPr/>
          </p:nvSpPr>
          <p:spPr>
            <a:xfrm>
              <a:off x="6052866" y="1661236"/>
              <a:ext cx="1669270" cy="369332"/>
            </a:xfrm>
            <a:prstGeom prst="rect">
              <a:avLst/>
            </a:prstGeom>
            <a:solidFill>
              <a:schemeClr val="accent4"/>
            </a:solidFill>
          </p:spPr>
          <p:txBody>
            <a:bodyPr wrap="square" rtlCol="0">
              <a:spAutoFit/>
            </a:bodyPr>
            <a:lstStyle/>
            <a:p>
              <a:pPr algn="ctr"/>
              <a:r>
                <a:rPr lang="en-GB" dirty="0">
                  <a:solidFill>
                    <a:schemeClr val="bg1"/>
                  </a:solidFill>
                </a:rPr>
                <a:t>wears crown</a:t>
              </a:r>
            </a:p>
          </p:txBody>
        </p:sp>
        <p:cxnSp>
          <p:nvCxnSpPr>
            <p:cNvPr id="18" name="Straight Arrow Connector 17">
              <a:extLst>
                <a:ext uri="{FF2B5EF4-FFF2-40B4-BE49-F238E27FC236}">
                  <a16:creationId xmlns:a16="http://schemas.microsoft.com/office/drawing/2014/main" id="{17BCD836-EA44-4E83-9A91-2C980C014398}"/>
                </a:ext>
              </a:extLst>
            </p:cNvPr>
            <p:cNvCxnSpPr>
              <a:cxnSpLocks/>
            </p:cNvCxnSpPr>
            <p:nvPr/>
          </p:nvCxnSpPr>
          <p:spPr>
            <a:xfrm flipH="1">
              <a:off x="5539225" y="1847202"/>
              <a:ext cx="672036" cy="4542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29262BCB-9286-41D6-9BFB-947632B72C22}"/>
              </a:ext>
            </a:extLst>
          </p:cNvPr>
          <p:cNvGrpSpPr/>
          <p:nvPr/>
        </p:nvGrpSpPr>
        <p:grpSpPr>
          <a:xfrm>
            <a:off x="5549869" y="2180192"/>
            <a:ext cx="2376593" cy="369332"/>
            <a:chOff x="5549869" y="2180192"/>
            <a:chExt cx="2376593" cy="369332"/>
          </a:xfrm>
        </p:grpSpPr>
        <p:sp>
          <p:nvSpPr>
            <p:cNvPr id="9" name="TextBox 8">
              <a:extLst>
                <a:ext uri="{FF2B5EF4-FFF2-40B4-BE49-F238E27FC236}">
                  <a16:creationId xmlns:a16="http://schemas.microsoft.com/office/drawing/2014/main" id="{766D56B5-BEC9-417F-9123-0A52CBD37B17}"/>
                </a:ext>
              </a:extLst>
            </p:cNvPr>
            <p:cNvSpPr txBox="1"/>
            <p:nvPr/>
          </p:nvSpPr>
          <p:spPr>
            <a:xfrm>
              <a:off x="6575974" y="2180192"/>
              <a:ext cx="1350488" cy="369332"/>
            </a:xfrm>
            <a:prstGeom prst="rect">
              <a:avLst/>
            </a:prstGeom>
            <a:solidFill>
              <a:schemeClr val="accent4"/>
            </a:solidFill>
          </p:spPr>
          <p:txBody>
            <a:bodyPr wrap="square" rtlCol="0">
              <a:spAutoFit/>
            </a:bodyPr>
            <a:lstStyle/>
            <a:p>
              <a:pPr algn="ctr"/>
              <a:r>
                <a:rPr lang="en-GB" dirty="0">
                  <a:solidFill>
                    <a:schemeClr val="bg1"/>
                  </a:solidFill>
                </a:rPr>
                <a:t>thin face</a:t>
              </a:r>
            </a:p>
          </p:txBody>
        </p:sp>
        <p:cxnSp>
          <p:nvCxnSpPr>
            <p:cNvPr id="21" name="Straight Arrow Connector 20">
              <a:extLst>
                <a:ext uri="{FF2B5EF4-FFF2-40B4-BE49-F238E27FC236}">
                  <a16:creationId xmlns:a16="http://schemas.microsoft.com/office/drawing/2014/main" id="{A9726C04-C655-488B-BB30-B566CFC35F8A}"/>
                </a:ext>
              </a:extLst>
            </p:cNvPr>
            <p:cNvCxnSpPr>
              <a:cxnSpLocks/>
            </p:cNvCxnSpPr>
            <p:nvPr/>
          </p:nvCxnSpPr>
          <p:spPr>
            <a:xfrm flipH="1" flipV="1">
              <a:off x="5549869" y="2182412"/>
              <a:ext cx="1117485" cy="232393"/>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31765DAC-DD38-4DB9-8250-ECA572985121}"/>
              </a:ext>
            </a:extLst>
          </p:cNvPr>
          <p:cNvGrpSpPr/>
          <p:nvPr/>
        </p:nvGrpSpPr>
        <p:grpSpPr>
          <a:xfrm>
            <a:off x="6108612" y="3263496"/>
            <a:ext cx="2304129" cy="369332"/>
            <a:chOff x="6108612" y="3263496"/>
            <a:chExt cx="2304129" cy="369332"/>
          </a:xfrm>
        </p:grpSpPr>
        <p:sp>
          <p:nvSpPr>
            <p:cNvPr id="10" name="TextBox 9">
              <a:extLst>
                <a:ext uri="{FF2B5EF4-FFF2-40B4-BE49-F238E27FC236}">
                  <a16:creationId xmlns:a16="http://schemas.microsoft.com/office/drawing/2014/main" id="{4DE78A82-E686-4959-923A-D1E1F12AB86F}"/>
                </a:ext>
              </a:extLst>
            </p:cNvPr>
            <p:cNvSpPr txBox="1"/>
            <p:nvPr/>
          </p:nvSpPr>
          <p:spPr>
            <a:xfrm>
              <a:off x="6717680" y="3263496"/>
              <a:ext cx="1695061" cy="369332"/>
            </a:xfrm>
            <a:prstGeom prst="rect">
              <a:avLst/>
            </a:prstGeom>
            <a:solidFill>
              <a:schemeClr val="accent4"/>
            </a:solidFill>
          </p:spPr>
          <p:txBody>
            <a:bodyPr wrap="square" rtlCol="0">
              <a:spAutoFit/>
            </a:bodyPr>
            <a:lstStyle/>
            <a:p>
              <a:pPr algn="ctr"/>
              <a:r>
                <a:rPr lang="en-GB" dirty="0">
                  <a:solidFill>
                    <a:schemeClr val="bg1"/>
                  </a:solidFill>
                </a:rPr>
                <a:t>wears a cloak</a:t>
              </a:r>
            </a:p>
          </p:txBody>
        </p:sp>
        <p:cxnSp>
          <p:nvCxnSpPr>
            <p:cNvPr id="25" name="Straight Arrow Connector 24">
              <a:extLst>
                <a:ext uri="{FF2B5EF4-FFF2-40B4-BE49-F238E27FC236}">
                  <a16:creationId xmlns:a16="http://schemas.microsoft.com/office/drawing/2014/main" id="{4CA603BE-A92B-4CDF-849B-1692E95B3054}"/>
                </a:ext>
              </a:extLst>
            </p:cNvPr>
            <p:cNvCxnSpPr>
              <a:cxnSpLocks/>
            </p:cNvCxnSpPr>
            <p:nvPr/>
          </p:nvCxnSpPr>
          <p:spPr>
            <a:xfrm flipH="1" flipV="1">
              <a:off x="6108612" y="3284988"/>
              <a:ext cx="609068" cy="163174"/>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4813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D83ABF-F9AF-4C47-A7E5-B55605F35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6936" y="2252949"/>
            <a:ext cx="2426955" cy="4004147"/>
          </a:xfrm>
          <a:prstGeom prst="rect">
            <a:avLst/>
          </a:prstGeom>
        </p:spPr>
      </p:pic>
      <p:sp>
        <p:nvSpPr>
          <p:cNvPr id="2" name="Title 1">
            <a:extLst>
              <a:ext uri="{FF2B5EF4-FFF2-40B4-BE49-F238E27FC236}">
                <a16:creationId xmlns:a16="http://schemas.microsoft.com/office/drawing/2014/main" id="{A0218F88-42FB-4414-ACE6-FAD80E56BC39}"/>
              </a:ext>
            </a:extLst>
          </p:cNvPr>
          <p:cNvSpPr>
            <a:spLocks noGrp="1"/>
          </p:cNvSpPr>
          <p:nvPr>
            <p:ph type="title"/>
          </p:nvPr>
        </p:nvSpPr>
        <p:spPr>
          <a:xfrm>
            <a:off x="0" y="478895"/>
            <a:ext cx="9144000" cy="994306"/>
          </a:xfrm>
        </p:spPr>
        <p:txBody>
          <a:bodyPr/>
          <a:lstStyle/>
          <a:p>
            <a:r>
              <a:rPr lang="en-GB" sz="3600" dirty="0"/>
              <a:t>Describing a Character’s Appearance </a:t>
            </a:r>
          </a:p>
        </p:txBody>
      </p:sp>
      <p:sp>
        <p:nvSpPr>
          <p:cNvPr id="3" name="Text Placeholder 3">
            <a:extLst>
              <a:ext uri="{FF2B5EF4-FFF2-40B4-BE49-F238E27FC236}">
                <a16:creationId xmlns:a16="http://schemas.microsoft.com/office/drawing/2014/main" id="{1C2096E0-94BD-445E-8A2E-9B773C8A2919}"/>
              </a:ext>
            </a:extLst>
          </p:cNvPr>
          <p:cNvSpPr txBox="1">
            <a:spLocks/>
          </p:cNvSpPr>
          <p:nvPr/>
        </p:nvSpPr>
        <p:spPr>
          <a:xfrm>
            <a:off x="836613" y="1314866"/>
            <a:ext cx="7686601" cy="840656"/>
          </a:xfrm>
          <a:prstGeom prst="rect">
            <a:avLst/>
          </a:prstGeom>
          <a:solidFill>
            <a:schemeClr val="accent4"/>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latin typeface="Twinkl" pitchFamily="2" charset="0"/>
              </a:rPr>
              <a:t>What adjectives would work well to create a picture of the king? </a:t>
            </a:r>
          </a:p>
          <a:p>
            <a:pPr marL="0" indent="0">
              <a:buNone/>
            </a:pPr>
            <a:r>
              <a:rPr lang="en-GB" dirty="0">
                <a:solidFill>
                  <a:schemeClr val="bg1"/>
                </a:solidFill>
                <a:latin typeface="Twinkl" pitchFamily="2" charset="0"/>
              </a:rPr>
              <a:t>Think carefully about what is most important for your reader to know.</a:t>
            </a:r>
          </a:p>
        </p:txBody>
      </p:sp>
      <p:grpSp>
        <p:nvGrpSpPr>
          <p:cNvPr id="61" name="Group 60">
            <a:extLst>
              <a:ext uri="{FF2B5EF4-FFF2-40B4-BE49-F238E27FC236}">
                <a16:creationId xmlns:a16="http://schemas.microsoft.com/office/drawing/2014/main" id="{7F667945-2E17-4B07-8B49-6699B028E849}"/>
              </a:ext>
            </a:extLst>
          </p:cNvPr>
          <p:cNvGrpSpPr/>
          <p:nvPr/>
        </p:nvGrpSpPr>
        <p:grpSpPr>
          <a:xfrm>
            <a:off x="789127" y="3575436"/>
            <a:ext cx="3346030" cy="1041906"/>
            <a:chOff x="789127" y="3575436"/>
            <a:chExt cx="3346030" cy="1041906"/>
          </a:xfrm>
        </p:grpSpPr>
        <p:grpSp>
          <p:nvGrpSpPr>
            <p:cNvPr id="48" name="Group 47">
              <a:extLst>
                <a:ext uri="{FF2B5EF4-FFF2-40B4-BE49-F238E27FC236}">
                  <a16:creationId xmlns:a16="http://schemas.microsoft.com/office/drawing/2014/main" id="{ACA74C13-85CE-446B-9F44-D2BCAC69AFBF}"/>
                </a:ext>
              </a:extLst>
            </p:cNvPr>
            <p:cNvGrpSpPr/>
            <p:nvPr/>
          </p:nvGrpSpPr>
          <p:grpSpPr>
            <a:xfrm>
              <a:off x="789127" y="3575436"/>
              <a:ext cx="1789925" cy="1041906"/>
              <a:chOff x="789127" y="3575436"/>
              <a:chExt cx="1789925" cy="1041906"/>
            </a:xfrm>
          </p:grpSpPr>
          <p:sp>
            <p:nvSpPr>
              <p:cNvPr id="41" name="TextBox 40">
                <a:extLst>
                  <a:ext uri="{FF2B5EF4-FFF2-40B4-BE49-F238E27FC236}">
                    <a16:creationId xmlns:a16="http://schemas.microsoft.com/office/drawing/2014/main" id="{D4E6DEAA-9143-45AD-AE6E-D759AE091FA0}"/>
                  </a:ext>
                </a:extLst>
              </p:cNvPr>
              <p:cNvSpPr txBox="1"/>
              <p:nvPr/>
            </p:nvSpPr>
            <p:spPr>
              <a:xfrm>
                <a:off x="1501073" y="3878678"/>
                <a:ext cx="566039" cy="369332"/>
              </a:xfrm>
              <a:prstGeom prst="rect">
                <a:avLst/>
              </a:prstGeom>
              <a:noFill/>
            </p:spPr>
            <p:txBody>
              <a:bodyPr wrap="square" rtlCol="0">
                <a:spAutoFit/>
              </a:bodyPr>
              <a:lstStyle/>
              <a:p>
                <a:r>
                  <a:rPr lang="en-GB" dirty="0"/>
                  <a:t>fine</a:t>
                </a:r>
              </a:p>
            </p:txBody>
          </p:sp>
          <p:sp>
            <p:nvSpPr>
              <p:cNvPr id="42" name="TextBox 41">
                <a:extLst>
                  <a:ext uri="{FF2B5EF4-FFF2-40B4-BE49-F238E27FC236}">
                    <a16:creationId xmlns:a16="http://schemas.microsoft.com/office/drawing/2014/main" id="{A0C44F3D-453C-4BE5-8134-AF41674A8D7B}"/>
                  </a:ext>
                </a:extLst>
              </p:cNvPr>
              <p:cNvSpPr txBox="1"/>
              <p:nvPr/>
            </p:nvSpPr>
            <p:spPr>
              <a:xfrm>
                <a:off x="1176201" y="3575436"/>
                <a:ext cx="1167117" cy="369332"/>
              </a:xfrm>
              <a:prstGeom prst="rect">
                <a:avLst/>
              </a:prstGeom>
              <a:noFill/>
            </p:spPr>
            <p:txBody>
              <a:bodyPr wrap="square" rtlCol="0">
                <a:spAutoFit/>
              </a:bodyPr>
              <a:lstStyle/>
              <a:p>
                <a:r>
                  <a:rPr lang="en-GB" dirty="0"/>
                  <a:t>expensive</a:t>
                </a:r>
              </a:p>
            </p:txBody>
          </p:sp>
          <p:sp>
            <p:nvSpPr>
              <p:cNvPr id="43" name="TextBox 42">
                <a:extLst>
                  <a:ext uri="{FF2B5EF4-FFF2-40B4-BE49-F238E27FC236}">
                    <a16:creationId xmlns:a16="http://schemas.microsoft.com/office/drawing/2014/main" id="{7D457459-2A5E-4ABA-AF4E-6FECFD70FBF0}"/>
                  </a:ext>
                </a:extLst>
              </p:cNvPr>
              <p:cNvSpPr txBox="1"/>
              <p:nvPr/>
            </p:nvSpPr>
            <p:spPr>
              <a:xfrm>
                <a:off x="789127" y="4248010"/>
                <a:ext cx="1471303" cy="369332"/>
              </a:xfrm>
              <a:prstGeom prst="rect">
                <a:avLst/>
              </a:prstGeom>
              <a:noFill/>
            </p:spPr>
            <p:txBody>
              <a:bodyPr wrap="square" rtlCol="0">
                <a:spAutoFit/>
              </a:bodyPr>
              <a:lstStyle/>
              <a:p>
                <a:r>
                  <a:rPr lang="en-GB" dirty="0"/>
                  <a:t>embroidered</a:t>
                </a:r>
              </a:p>
            </p:txBody>
          </p:sp>
          <p:cxnSp>
            <p:nvCxnSpPr>
              <p:cNvPr id="44" name="Straight Connector 43">
                <a:extLst>
                  <a:ext uri="{FF2B5EF4-FFF2-40B4-BE49-F238E27FC236}">
                    <a16:creationId xmlns:a16="http://schemas.microsoft.com/office/drawing/2014/main" id="{81755261-75D4-4637-B38B-0EE315675140}"/>
                  </a:ext>
                </a:extLst>
              </p:cNvPr>
              <p:cNvCxnSpPr>
                <a:cxnSpLocks/>
              </p:cNvCxnSpPr>
              <p:nvPr/>
            </p:nvCxnSpPr>
            <p:spPr>
              <a:xfrm flipH="1" flipV="1">
                <a:off x="2132433" y="3901494"/>
                <a:ext cx="430482" cy="138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62E96ED-2514-4111-9953-67DE2CDA92DB}"/>
                  </a:ext>
                </a:extLst>
              </p:cNvPr>
              <p:cNvCxnSpPr>
                <a:cxnSpLocks/>
              </p:cNvCxnSpPr>
              <p:nvPr/>
            </p:nvCxnSpPr>
            <p:spPr>
              <a:xfrm flipH="1">
                <a:off x="2186154" y="4072329"/>
                <a:ext cx="392898" cy="22001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5A95487-8A3B-49BB-A750-E6C24640FF26}"/>
                  </a:ext>
                </a:extLst>
              </p:cNvPr>
              <p:cNvCxnSpPr>
                <a:cxnSpLocks/>
              </p:cNvCxnSpPr>
              <p:nvPr/>
            </p:nvCxnSpPr>
            <p:spPr>
              <a:xfrm flipH="1">
                <a:off x="2067112" y="4062212"/>
                <a:ext cx="495804" cy="651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DC2972C6-880B-44C7-AAA9-8749AE266091}"/>
                </a:ext>
              </a:extLst>
            </p:cNvPr>
            <p:cNvGrpSpPr/>
            <p:nvPr/>
          </p:nvGrpSpPr>
          <p:grpSpPr>
            <a:xfrm>
              <a:off x="2526488" y="3742972"/>
              <a:ext cx="1608669" cy="662283"/>
              <a:chOff x="3699270" y="3256515"/>
              <a:chExt cx="1608669" cy="662283"/>
            </a:xfrm>
          </p:grpSpPr>
          <p:sp>
            <p:nvSpPr>
              <p:cNvPr id="6" name="TextBox 5">
                <a:extLst>
                  <a:ext uri="{FF2B5EF4-FFF2-40B4-BE49-F238E27FC236}">
                    <a16:creationId xmlns:a16="http://schemas.microsoft.com/office/drawing/2014/main" id="{132102EE-88AD-46E0-B3A7-8B8A6C6FBD4F}"/>
                  </a:ext>
                </a:extLst>
              </p:cNvPr>
              <p:cNvSpPr txBox="1"/>
              <p:nvPr/>
            </p:nvSpPr>
            <p:spPr>
              <a:xfrm>
                <a:off x="3699270" y="3256515"/>
                <a:ext cx="1211675" cy="662283"/>
              </a:xfrm>
              <a:prstGeom prst="rect">
                <a:avLst/>
              </a:prstGeom>
              <a:solidFill>
                <a:schemeClr val="accent4"/>
              </a:solidFill>
            </p:spPr>
            <p:txBody>
              <a:bodyPr wrap="square" rtlCol="0">
                <a:spAutoFit/>
              </a:bodyPr>
              <a:lstStyle/>
              <a:p>
                <a:pPr algn="ctr"/>
                <a:r>
                  <a:rPr lang="en-GB" dirty="0">
                    <a:solidFill>
                      <a:schemeClr val="bg1"/>
                    </a:solidFill>
                  </a:rPr>
                  <a:t>wears nice robes</a:t>
                </a:r>
              </a:p>
            </p:txBody>
          </p:sp>
          <p:cxnSp>
            <p:nvCxnSpPr>
              <p:cNvPr id="15" name="Straight Arrow Connector 14">
                <a:extLst>
                  <a:ext uri="{FF2B5EF4-FFF2-40B4-BE49-F238E27FC236}">
                    <a16:creationId xmlns:a16="http://schemas.microsoft.com/office/drawing/2014/main" id="{E96CF42C-68FF-48FB-A1C1-7A27BE1CB1FD}"/>
                  </a:ext>
                </a:extLst>
              </p:cNvPr>
              <p:cNvCxnSpPr/>
              <p:nvPr/>
            </p:nvCxnSpPr>
            <p:spPr>
              <a:xfrm>
                <a:off x="4864895" y="3441182"/>
                <a:ext cx="443044" cy="24301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2" name="Group 61">
            <a:extLst>
              <a:ext uri="{FF2B5EF4-FFF2-40B4-BE49-F238E27FC236}">
                <a16:creationId xmlns:a16="http://schemas.microsoft.com/office/drawing/2014/main" id="{E8D5A54C-DA4C-41A6-8504-829C213621C3}"/>
              </a:ext>
            </a:extLst>
          </p:cNvPr>
          <p:cNvGrpSpPr/>
          <p:nvPr/>
        </p:nvGrpSpPr>
        <p:grpSpPr>
          <a:xfrm>
            <a:off x="1451127" y="5058455"/>
            <a:ext cx="2577882" cy="787393"/>
            <a:chOff x="1451127" y="5058455"/>
            <a:chExt cx="2577882" cy="787393"/>
          </a:xfrm>
        </p:grpSpPr>
        <p:grpSp>
          <p:nvGrpSpPr>
            <p:cNvPr id="49" name="Group 48">
              <a:extLst>
                <a:ext uri="{FF2B5EF4-FFF2-40B4-BE49-F238E27FC236}">
                  <a16:creationId xmlns:a16="http://schemas.microsoft.com/office/drawing/2014/main" id="{C4B0EF8C-E069-45A2-9634-E4598642F625}"/>
                </a:ext>
              </a:extLst>
            </p:cNvPr>
            <p:cNvGrpSpPr/>
            <p:nvPr/>
          </p:nvGrpSpPr>
          <p:grpSpPr>
            <a:xfrm>
              <a:off x="1451127" y="5058455"/>
              <a:ext cx="1332597" cy="787393"/>
              <a:chOff x="1230318" y="3668099"/>
              <a:chExt cx="1332597" cy="787393"/>
            </a:xfrm>
          </p:grpSpPr>
          <p:sp>
            <p:nvSpPr>
              <p:cNvPr id="50" name="TextBox 49">
                <a:extLst>
                  <a:ext uri="{FF2B5EF4-FFF2-40B4-BE49-F238E27FC236}">
                    <a16:creationId xmlns:a16="http://schemas.microsoft.com/office/drawing/2014/main" id="{B7B50809-8C58-42B5-9AC1-5AE83AD5565C}"/>
                  </a:ext>
                </a:extLst>
              </p:cNvPr>
              <p:cNvSpPr txBox="1"/>
              <p:nvPr/>
            </p:nvSpPr>
            <p:spPr>
              <a:xfrm>
                <a:off x="1313049" y="4086160"/>
                <a:ext cx="979821" cy="369332"/>
              </a:xfrm>
              <a:prstGeom prst="rect">
                <a:avLst/>
              </a:prstGeom>
              <a:noFill/>
            </p:spPr>
            <p:txBody>
              <a:bodyPr wrap="square" rtlCol="0">
                <a:spAutoFit/>
              </a:bodyPr>
              <a:lstStyle/>
              <a:p>
                <a:r>
                  <a:rPr lang="en-GB" dirty="0"/>
                  <a:t>slender</a:t>
                </a:r>
              </a:p>
            </p:txBody>
          </p:sp>
          <p:sp>
            <p:nvSpPr>
              <p:cNvPr id="51" name="TextBox 50">
                <a:extLst>
                  <a:ext uri="{FF2B5EF4-FFF2-40B4-BE49-F238E27FC236}">
                    <a16:creationId xmlns:a16="http://schemas.microsoft.com/office/drawing/2014/main" id="{4FCC975C-C513-47DA-A6AB-EE71724545FB}"/>
                  </a:ext>
                </a:extLst>
              </p:cNvPr>
              <p:cNvSpPr txBox="1"/>
              <p:nvPr/>
            </p:nvSpPr>
            <p:spPr>
              <a:xfrm>
                <a:off x="1230318" y="3668099"/>
                <a:ext cx="1167117" cy="369332"/>
              </a:xfrm>
              <a:prstGeom prst="rect">
                <a:avLst/>
              </a:prstGeom>
              <a:noFill/>
            </p:spPr>
            <p:txBody>
              <a:bodyPr wrap="square" rtlCol="0">
                <a:spAutoFit/>
              </a:bodyPr>
              <a:lstStyle/>
              <a:p>
                <a:r>
                  <a:rPr lang="en-GB" dirty="0"/>
                  <a:t>stooped</a:t>
                </a:r>
              </a:p>
            </p:txBody>
          </p:sp>
          <p:cxnSp>
            <p:nvCxnSpPr>
              <p:cNvPr id="53" name="Straight Connector 52">
                <a:extLst>
                  <a:ext uri="{FF2B5EF4-FFF2-40B4-BE49-F238E27FC236}">
                    <a16:creationId xmlns:a16="http://schemas.microsoft.com/office/drawing/2014/main" id="{319D510A-0E73-4841-80F2-3A8BFC80FA11}"/>
                  </a:ext>
                </a:extLst>
              </p:cNvPr>
              <p:cNvCxnSpPr>
                <a:cxnSpLocks/>
              </p:cNvCxnSpPr>
              <p:nvPr/>
            </p:nvCxnSpPr>
            <p:spPr>
              <a:xfrm flipH="1" flipV="1">
                <a:off x="2132433" y="3901494"/>
                <a:ext cx="430482" cy="138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2307684-D4C4-4063-B689-D90C1AF61CA7}"/>
                  </a:ext>
                </a:extLst>
              </p:cNvPr>
              <p:cNvCxnSpPr>
                <a:cxnSpLocks/>
              </p:cNvCxnSpPr>
              <p:nvPr/>
            </p:nvCxnSpPr>
            <p:spPr>
              <a:xfrm flipH="1">
                <a:off x="2185740" y="4056833"/>
                <a:ext cx="377175" cy="2274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3FE3A193-B3D3-41D0-9BDB-22484A398139}"/>
                </a:ext>
              </a:extLst>
            </p:cNvPr>
            <p:cNvGrpSpPr/>
            <p:nvPr/>
          </p:nvGrpSpPr>
          <p:grpSpPr>
            <a:xfrm>
              <a:off x="2759623" y="5256740"/>
              <a:ext cx="1269386" cy="375350"/>
              <a:chOff x="3956955" y="4192102"/>
              <a:chExt cx="1269386" cy="375350"/>
            </a:xfrm>
          </p:grpSpPr>
          <p:sp>
            <p:nvSpPr>
              <p:cNvPr id="7" name="TextBox 6">
                <a:extLst>
                  <a:ext uri="{FF2B5EF4-FFF2-40B4-BE49-F238E27FC236}">
                    <a16:creationId xmlns:a16="http://schemas.microsoft.com/office/drawing/2014/main" id="{9DC100BA-0086-4CE9-98D2-D7B25E4D2293}"/>
                  </a:ext>
                </a:extLst>
              </p:cNvPr>
              <p:cNvSpPr txBox="1"/>
              <p:nvPr/>
            </p:nvSpPr>
            <p:spPr>
              <a:xfrm>
                <a:off x="3956955" y="4198120"/>
                <a:ext cx="800885" cy="369332"/>
              </a:xfrm>
              <a:prstGeom prst="rect">
                <a:avLst/>
              </a:prstGeom>
              <a:solidFill>
                <a:schemeClr val="accent4"/>
              </a:solidFill>
            </p:spPr>
            <p:txBody>
              <a:bodyPr wrap="square" rtlCol="0">
                <a:spAutoFit/>
              </a:bodyPr>
              <a:lstStyle/>
              <a:p>
                <a:pPr algn="ctr"/>
                <a:r>
                  <a:rPr lang="en-GB" dirty="0">
                    <a:solidFill>
                      <a:schemeClr val="bg1"/>
                    </a:solidFill>
                  </a:rPr>
                  <a:t>slim</a:t>
                </a:r>
              </a:p>
            </p:txBody>
          </p:sp>
          <p:cxnSp>
            <p:nvCxnSpPr>
              <p:cNvPr id="16" name="Straight Arrow Connector 15">
                <a:extLst>
                  <a:ext uri="{FF2B5EF4-FFF2-40B4-BE49-F238E27FC236}">
                    <a16:creationId xmlns:a16="http://schemas.microsoft.com/office/drawing/2014/main" id="{E6BA1035-FB81-47A2-999D-B5A03C9FA47E}"/>
                  </a:ext>
                </a:extLst>
              </p:cNvPr>
              <p:cNvCxnSpPr>
                <a:cxnSpLocks/>
              </p:cNvCxnSpPr>
              <p:nvPr/>
            </p:nvCxnSpPr>
            <p:spPr>
              <a:xfrm flipV="1">
                <a:off x="4717081" y="4192102"/>
                <a:ext cx="509260" cy="16658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0" name="Group 59">
            <a:extLst>
              <a:ext uri="{FF2B5EF4-FFF2-40B4-BE49-F238E27FC236}">
                <a16:creationId xmlns:a16="http://schemas.microsoft.com/office/drawing/2014/main" id="{83E93503-33CD-4581-965A-3C3F943DEE0B}"/>
              </a:ext>
            </a:extLst>
          </p:cNvPr>
          <p:cNvGrpSpPr/>
          <p:nvPr/>
        </p:nvGrpSpPr>
        <p:grpSpPr>
          <a:xfrm>
            <a:off x="646104" y="2309172"/>
            <a:ext cx="3503363" cy="987574"/>
            <a:chOff x="646104" y="2309172"/>
            <a:chExt cx="3503363" cy="987574"/>
          </a:xfrm>
        </p:grpSpPr>
        <p:grpSp>
          <p:nvGrpSpPr>
            <p:cNvPr id="47" name="Group 46">
              <a:extLst>
                <a:ext uri="{FF2B5EF4-FFF2-40B4-BE49-F238E27FC236}">
                  <a16:creationId xmlns:a16="http://schemas.microsoft.com/office/drawing/2014/main" id="{CA216670-51E2-47A4-B400-7033A316773F}"/>
                </a:ext>
              </a:extLst>
            </p:cNvPr>
            <p:cNvGrpSpPr/>
            <p:nvPr/>
          </p:nvGrpSpPr>
          <p:grpSpPr>
            <a:xfrm>
              <a:off x="646104" y="2309172"/>
              <a:ext cx="1892762" cy="987574"/>
              <a:chOff x="646104" y="2309172"/>
              <a:chExt cx="1892762" cy="987574"/>
            </a:xfrm>
          </p:grpSpPr>
          <p:sp>
            <p:nvSpPr>
              <p:cNvPr id="26" name="TextBox 25">
                <a:extLst>
                  <a:ext uri="{FF2B5EF4-FFF2-40B4-BE49-F238E27FC236}">
                    <a16:creationId xmlns:a16="http://schemas.microsoft.com/office/drawing/2014/main" id="{BA0915BE-BF90-403E-9A83-7924D5E7871D}"/>
                  </a:ext>
                </a:extLst>
              </p:cNvPr>
              <p:cNvSpPr txBox="1"/>
              <p:nvPr/>
            </p:nvSpPr>
            <p:spPr>
              <a:xfrm>
                <a:off x="1247154" y="2607035"/>
                <a:ext cx="860965" cy="369332"/>
              </a:xfrm>
              <a:prstGeom prst="rect">
                <a:avLst/>
              </a:prstGeom>
              <a:noFill/>
            </p:spPr>
            <p:txBody>
              <a:bodyPr wrap="square" rtlCol="0">
                <a:spAutoFit/>
              </a:bodyPr>
              <a:lstStyle/>
              <a:p>
                <a:r>
                  <a:rPr lang="en-GB" dirty="0"/>
                  <a:t>wispy</a:t>
                </a:r>
              </a:p>
            </p:txBody>
          </p:sp>
          <p:sp>
            <p:nvSpPr>
              <p:cNvPr id="33" name="TextBox 32">
                <a:extLst>
                  <a:ext uri="{FF2B5EF4-FFF2-40B4-BE49-F238E27FC236}">
                    <a16:creationId xmlns:a16="http://schemas.microsoft.com/office/drawing/2014/main" id="{74889A3D-0FAA-4909-B524-81C2CC396C74}"/>
                  </a:ext>
                </a:extLst>
              </p:cNvPr>
              <p:cNvSpPr txBox="1"/>
              <p:nvPr/>
            </p:nvSpPr>
            <p:spPr>
              <a:xfrm>
                <a:off x="646104" y="2309172"/>
                <a:ext cx="1775509" cy="369332"/>
              </a:xfrm>
              <a:prstGeom prst="rect">
                <a:avLst/>
              </a:prstGeom>
              <a:noFill/>
            </p:spPr>
            <p:txBody>
              <a:bodyPr wrap="square" rtlCol="0">
                <a:spAutoFit/>
              </a:bodyPr>
              <a:lstStyle/>
              <a:p>
                <a:r>
                  <a:rPr lang="en-GB" dirty="0"/>
                  <a:t>shoulder-length</a:t>
                </a:r>
              </a:p>
            </p:txBody>
          </p:sp>
          <p:sp>
            <p:nvSpPr>
              <p:cNvPr id="34" name="TextBox 33">
                <a:extLst>
                  <a:ext uri="{FF2B5EF4-FFF2-40B4-BE49-F238E27FC236}">
                    <a16:creationId xmlns:a16="http://schemas.microsoft.com/office/drawing/2014/main" id="{EFDDC195-54FA-492E-960C-29B76932876F}"/>
                  </a:ext>
                </a:extLst>
              </p:cNvPr>
              <p:cNvSpPr txBox="1"/>
              <p:nvPr/>
            </p:nvSpPr>
            <p:spPr>
              <a:xfrm>
                <a:off x="823425" y="2927414"/>
                <a:ext cx="1506110" cy="369332"/>
              </a:xfrm>
              <a:prstGeom prst="rect">
                <a:avLst/>
              </a:prstGeom>
              <a:noFill/>
            </p:spPr>
            <p:txBody>
              <a:bodyPr wrap="square" rtlCol="0">
                <a:spAutoFit/>
              </a:bodyPr>
              <a:lstStyle/>
              <a:p>
                <a:r>
                  <a:rPr lang="en-GB" dirty="0"/>
                  <a:t>snowy white</a:t>
                </a:r>
              </a:p>
            </p:txBody>
          </p:sp>
          <p:cxnSp>
            <p:nvCxnSpPr>
              <p:cNvPr id="19" name="Straight Connector 18">
                <a:extLst>
                  <a:ext uri="{FF2B5EF4-FFF2-40B4-BE49-F238E27FC236}">
                    <a16:creationId xmlns:a16="http://schemas.microsoft.com/office/drawing/2014/main" id="{B369C038-F24A-49DD-874B-C4BA195D664C}"/>
                  </a:ext>
                </a:extLst>
              </p:cNvPr>
              <p:cNvCxnSpPr>
                <a:cxnSpLocks/>
              </p:cNvCxnSpPr>
              <p:nvPr/>
            </p:nvCxnSpPr>
            <p:spPr>
              <a:xfrm flipH="1" flipV="1">
                <a:off x="2097626" y="2635230"/>
                <a:ext cx="430482" cy="1385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045E050-B61C-4C17-A770-F3FB19DB8D05}"/>
                  </a:ext>
                </a:extLst>
              </p:cNvPr>
              <p:cNvCxnSpPr>
                <a:cxnSpLocks/>
              </p:cNvCxnSpPr>
              <p:nvPr/>
            </p:nvCxnSpPr>
            <p:spPr>
              <a:xfrm flipH="1">
                <a:off x="2132433" y="2784549"/>
                <a:ext cx="406433" cy="2301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C8E6E81-E198-42C0-BE41-AD4C6DC6F551}"/>
                  </a:ext>
                </a:extLst>
              </p:cNvPr>
              <p:cNvCxnSpPr>
                <a:cxnSpLocks/>
              </p:cNvCxnSpPr>
              <p:nvPr/>
            </p:nvCxnSpPr>
            <p:spPr>
              <a:xfrm flipH="1">
                <a:off x="1980456" y="2790569"/>
                <a:ext cx="547652" cy="299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E48BB8BA-96DB-46C6-9005-10D78860576A}"/>
                </a:ext>
              </a:extLst>
            </p:cNvPr>
            <p:cNvGrpSpPr/>
            <p:nvPr/>
          </p:nvGrpSpPr>
          <p:grpSpPr>
            <a:xfrm>
              <a:off x="2502941" y="2589125"/>
              <a:ext cx="1646526" cy="427685"/>
              <a:chOff x="3680483" y="2045473"/>
              <a:chExt cx="1646526" cy="427685"/>
            </a:xfrm>
          </p:grpSpPr>
          <p:sp>
            <p:nvSpPr>
              <p:cNvPr id="5" name="TextBox 4">
                <a:extLst>
                  <a:ext uri="{FF2B5EF4-FFF2-40B4-BE49-F238E27FC236}">
                    <a16:creationId xmlns:a16="http://schemas.microsoft.com/office/drawing/2014/main" id="{BE8A9B48-0B97-40A4-8A1A-11DE4991FF4E}"/>
                  </a:ext>
                </a:extLst>
              </p:cNvPr>
              <p:cNvSpPr txBox="1"/>
              <p:nvPr/>
            </p:nvSpPr>
            <p:spPr>
              <a:xfrm>
                <a:off x="3680483" y="2045473"/>
                <a:ext cx="1228649" cy="369332"/>
              </a:xfrm>
              <a:prstGeom prst="rect">
                <a:avLst/>
              </a:prstGeom>
              <a:solidFill>
                <a:schemeClr val="accent4"/>
              </a:solidFill>
            </p:spPr>
            <p:txBody>
              <a:bodyPr wrap="square" rtlCol="0">
                <a:spAutoFit/>
              </a:bodyPr>
              <a:lstStyle/>
              <a:p>
                <a:pPr algn="ctr"/>
                <a:r>
                  <a:rPr lang="en-GB" dirty="0">
                    <a:solidFill>
                      <a:schemeClr val="bg1"/>
                    </a:solidFill>
                  </a:rPr>
                  <a:t>long hair</a:t>
                </a:r>
              </a:p>
            </p:txBody>
          </p:sp>
          <p:cxnSp>
            <p:nvCxnSpPr>
              <p:cNvPr id="14" name="Straight Arrow Connector 13">
                <a:extLst>
                  <a:ext uri="{FF2B5EF4-FFF2-40B4-BE49-F238E27FC236}">
                    <a16:creationId xmlns:a16="http://schemas.microsoft.com/office/drawing/2014/main" id="{37FCF1D0-0945-48BF-9CFB-336B238B3A28}"/>
                  </a:ext>
                </a:extLst>
              </p:cNvPr>
              <p:cNvCxnSpPr/>
              <p:nvPr/>
            </p:nvCxnSpPr>
            <p:spPr>
              <a:xfrm>
                <a:off x="4883965" y="2230139"/>
                <a:ext cx="443044" cy="24301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02" name="Group 101">
            <a:extLst>
              <a:ext uri="{FF2B5EF4-FFF2-40B4-BE49-F238E27FC236}">
                <a16:creationId xmlns:a16="http://schemas.microsoft.com/office/drawing/2014/main" id="{4C9FF69F-DC8E-4216-B782-08A1F677569E}"/>
              </a:ext>
            </a:extLst>
          </p:cNvPr>
          <p:cNvGrpSpPr/>
          <p:nvPr/>
        </p:nvGrpSpPr>
        <p:grpSpPr>
          <a:xfrm>
            <a:off x="4494802" y="2252949"/>
            <a:ext cx="4076508" cy="997035"/>
            <a:chOff x="4494802" y="2252949"/>
            <a:chExt cx="4076508" cy="997035"/>
          </a:xfrm>
        </p:grpSpPr>
        <p:cxnSp>
          <p:nvCxnSpPr>
            <p:cNvPr id="64" name="Straight Connector 63">
              <a:extLst>
                <a:ext uri="{FF2B5EF4-FFF2-40B4-BE49-F238E27FC236}">
                  <a16:creationId xmlns:a16="http://schemas.microsoft.com/office/drawing/2014/main" id="{ADAAEFC0-3BDE-484D-91CE-19D623A0DAFD}"/>
                </a:ext>
              </a:extLst>
            </p:cNvPr>
            <p:cNvCxnSpPr>
              <a:cxnSpLocks/>
            </p:cNvCxnSpPr>
            <p:nvPr/>
          </p:nvCxnSpPr>
          <p:spPr>
            <a:xfrm flipH="1">
              <a:off x="6737103" y="2532119"/>
              <a:ext cx="454329" cy="1956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5059D62-5129-4845-9A3B-85F0092812D7}"/>
                </a:ext>
              </a:extLst>
            </p:cNvPr>
            <p:cNvCxnSpPr>
              <a:cxnSpLocks/>
            </p:cNvCxnSpPr>
            <p:nvPr/>
          </p:nvCxnSpPr>
          <p:spPr>
            <a:xfrm>
              <a:off x="6737103" y="2811917"/>
              <a:ext cx="478177" cy="16110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39E5C96E-F86F-4A64-8002-9CCB61179DB5}"/>
                </a:ext>
              </a:extLst>
            </p:cNvPr>
            <p:cNvCxnSpPr>
              <a:cxnSpLocks/>
            </p:cNvCxnSpPr>
            <p:nvPr/>
          </p:nvCxnSpPr>
          <p:spPr>
            <a:xfrm flipV="1">
              <a:off x="6767249" y="2747838"/>
              <a:ext cx="597523" cy="137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646DFC2B-4ED7-4B89-B360-977C440A5A48}"/>
                </a:ext>
              </a:extLst>
            </p:cNvPr>
            <p:cNvGrpSpPr/>
            <p:nvPr/>
          </p:nvGrpSpPr>
          <p:grpSpPr>
            <a:xfrm>
              <a:off x="4494802" y="2458479"/>
              <a:ext cx="2352070" cy="467898"/>
              <a:chOff x="5370066" y="1562670"/>
              <a:chExt cx="2352070" cy="467898"/>
            </a:xfrm>
          </p:grpSpPr>
          <p:sp>
            <p:nvSpPr>
              <p:cNvPr id="8" name="TextBox 7">
                <a:extLst>
                  <a:ext uri="{FF2B5EF4-FFF2-40B4-BE49-F238E27FC236}">
                    <a16:creationId xmlns:a16="http://schemas.microsoft.com/office/drawing/2014/main" id="{A890A9B6-E8EC-4777-975C-23830DC1134C}"/>
                  </a:ext>
                </a:extLst>
              </p:cNvPr>
              <p:cNvSpPr txBox="1"/>
              <p:nvPr/>
            </p:nvSpPr>
            <p:spPr>
              <a:xfrm>
                <a:off x="6052866" y="1661236"/>
                <a:ext cx="1669270" cy="369332"/>
              </a:xfrm>
              <a:prstGeom prst="rect">
                <a:avLst/>
              </a:prstGeom>
              <a:solidFill>
                <a:schemeClr val="accent4"/>
              </a:solidFill>
            </p:spPr>
            <p:txBody>
              <a:bodyPr wrap="square" rtlCol="0">
                <a:spAutoFit/>
              </a:bodyPr>
              <a:lstStyle/>
              <a:p>
                <a:pPr algn="ctr"/>
                <a:r>
                  <a:rPr lang="en-GB" dirty="0">
                    <a:solidFill>
                      <a:schemeClr val="bg1"/>
                    </a:solidFill>
                  </a:rPr>
                  <a:t>wears crown</a:t>
                </a:r>
              </a:p>
            </p:txBody>
          </p:sp>
          <p:cxnSp>
            <p:nvCxnSpPr>
              <p:cNvPr id="18" name="Straight Arrow Connector 17">
                <a:extLst>
                  <a:ext uri="{FF2B5EF4-FFF2-40B4-BE49-F238E27FC236}">
                    <a16:creationId xmlns:a16="http://schemas.microsoft.com/office/drawing/2014/main" id="{17BCD836-EA44-4E83-9A91-2C980C014398}"/>
                  </a:ext>
                </a:extLst>
              </p:cNvPr>
              <p:cNvCxnSpPr>
                <a:cxnSpLocks/>
              </p:cNvCxnSpPr>
              <p:nvPr/>
            </p:nvCxnSpPr>
            <p:spPr>
              <a:xfrm flipH="1" flipV="1">
                <a:off x="5370066" y="1562670"/>
                <a:ext cx="841195" cy="284532"/>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2924CB20-02F4-469E-BF37-46260B15F86E}"/>
                </a:ext>
              </a:extLst>
            </p:cNvPr>
            <p:cNvSpPr txBox="1"/>
            <p:nvPr/>
          </p:nvSpPr>
          <p:spPr>
            <a:xfrm>
              <a:off x="7177509" y="2252949"/>
              <a:ext cx="1167117" cy="369332"/>
            </a:xfrm>
            <a:prstGeom prst="rect">
              <a:avLst/>
            </a:prstGeom>
            <a:noFill/>
          </p:spPr>
          <p:txBody>
            <a:bodyPr wrap="square" rtlCol="0">
              <a:spAutoFit/>
            </a:bodyPr>
            <a:lstStyle/>
            <a:p>
              <a:r>
                <a:rPr lang="en-GB" dirty="0"/>
                <a:t>gold</a:t>
              </a:r>
            </a:p>
          </p:txBody>
        </p:sp>
        <p:sp>
          <p:nvSpPr>
            <p:cNvPr id="77" name="TextBox 76">
              <a:extLst>
                <a:ext uri="{FF2B5EF4-FFF2-40B4-BE49-F238E27FC236}">
                  <a16:creationId xmlns:a16="http://schemas.microsoft.com/office/drawing/2014/main" id="{2DE1B89C-0045-42FB-8FC4-655BFA037F3B}"/>
                </a:ext>
              </a:extLst>
            </p:cNvPr>
            <p:cNvSpPr txBox="1"/>
            <p:nvPr/>
          </p:nvSpPr>
          <p:spPr>
            <a:xfrm>
              <a:off x="7334397" y="2569509"/>
              <a:ext cx="1236913" cy="347003"/>
            </a:xfrm>
            <a:prstGeom prst="rect">
              <a:avLst/>
            </a:prstGeom>
            <a:noFill/>
          </p:spPr>
          <p:txBody>
            <a:bodyPr wrap="square" rtlCol="0">
              <a:spAutoFit/>
            </a:bodyPr>
            <a:lstStyle/>
            <a:p>
              <a:r>
                <a:rPr lang="en-GB" dirty="0"/>
                <a:t>bejewelled</a:t>
              </a:r>
            </a:p>
          </p:txBody>
        </p:sp>
        <p:sp>
          <p:nvSpPr>
            <p:cNvPr id="78" name="TextBox 77">
              <a:extLst>
                <a:ext uri="{FF2B5EF4-FFF2-40B4-BE49-F238E27FC236}">
                  <a16:creationId xmlns:a16="http://schemas.microsoft.com/office/drawing/2014/main" id="{427B7DFE-C25B-4E19-AE77-CED873B11FCB}"/>
                </a:ext>
              </a:extLst>
            </p:cNvPr>
            <p:cNvSpPr txBox="1"/>
            <p:nvPr/>
          </p:nvSpPr>
          <p:spPr>
            <a:xfrm>
              <a:off x="7146120" y="2880652"/>
              <a:ext cx="1023659" cy="369332"/>
            </a:xfrm>
            <a:prstGeom prst="rect">
              <a:avLst/>
            </a:prstGeom>
            <a:noFill/>
          </p:spPr>
          <p:txBody>
            <a:bodyPr wrap="square" rtlCol="0">
              <a:spAutoFit/>
            </a:bodyPr>
            <a:lstStyle/>
            <a:p>
              <a:r>
                <a:rPr lang="en-GB" dirty="0"/>
                <a:t>heavy</a:t>
              </a:r>
            </a:p>
          </p:txBody>
        </p:sp>
      </p:grpSp>
      <p:grpSp>
        <p:nvGrpSpPr>
          <p:cNvPr id="103" name="Group 102">
            <a:extLst>
              <a:ext uri="{FF2B5EF4-FFF2-40B4-BE49-F238E27FC236}">
                <a16:creationId xmlns:a16="http://schemas.microsoft.com/office/drawing/2014/main" id="{1715687F-BEEA-4336-8FD0-3ED94C841314}"/>
              </a:ext>
            </a:extLst>
          </p:cNvPr>
          <p:cNvGrpSpPr/>
          <p:nvPr/>
        </p:nvGrpSpPr>
        <p:grpSpPr>
          <a:xfrm>
            <a:off x="4370664" y="2681951"/>
            <a:ext cx="3844091" cy="1361576"/>
            <a:chOff x="4370664" y="2681951"/>
            <a:chExt cx="3844091" cy="1361576"/>
          </a:xfrm>
        </p:grpSpPr>
        <p:cxnSp>
          <p:nvCxnSpPr>
            <p:cNvPr id="82" name="Straight Connector 81">
              <a:extLst>
                <a:ext uri="{FF2B5EF4-FFF2-40B4-BE49-F238E27FC236}">
                  <a16:creationId xmlns:a16="http://schemas.microsoft.com/office/drawing/2014/main" id="{4EA42D9B-EEF9-44F2-80C7-06A80D7498F2}"/>
                </a:ext>
              </a:extLst>
            </p:cNvPr>
            <p:cNvCxnSpPr>
              <a:cxnSpLocks/>
            </p:cNvCxnSpPr>
            <p:nvPr/>
          </p:nvCxnSpPr>
          <p:spPr>
            <a:xfrm flipH="1">
              <a:off x="6892519" y="3558344"/>
              <a:ext cx="450424" cy="9366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9348C00-CEDB-4082-A399-065F2B2DFDA7}"/>
                </a:ext>
              </a:extLst>
            </p:cNvPr>
            <p:cNvCxnSpPr>
              <a:cxnSpLocks/>
            </p:cNvCxnSpPr>
            <p:nvPr/>
          </p:nvCxnSpPr>
          <p:spPr>
            <a:xfrm>
              <a:off x="6852942" y="3680915"/>
              <a:ext cx="482762" cy="13523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9262BCB-9286-41D6-9BFB-947632B72C22}"/>
                </a:ext>
              </a:extLst>
            </p:cNvPr>
            <p:cNvGrpSpPr/>
            <p:nvPr/>
          </p:nvGrpSpPr>
          <p:grpSpPr>
            <a:xfrm>
              <a:off x="4370664" y="2681951"/>
              <a:ext cx="2577929" cy="1169460"/>
              <a:chOff x="5348533" y="1380064"/>
              <a:chExt cx="2577929" cy="1169460"/>
            </a:xfrm>
          </p:grpSpPr>
          <p:sp>
            <p:nvSpPr>
              <p:cNvPr id="9" name="TextBox 8">
                <a:extLst>
                  <a:ext uri="{FF2B5EF4-FFF2-40B4-BE49-F238E27FC236}">
                    <a16:creationId xmlns:a16="http://schemas.microsoft.com/office/drawing/2014/main" id="{766D56B5-BEC9-417F-9123-0A52CBD37B17}"/>
                  </a:ext>
                </a:extLst>
              </p:cNvPr>
              <p:cNvSpPr txBox="1"/>
              <p:nvPr/>
            </p:nvSpPr>
            <p:spPr>
              <a:xfrm>
                <a:off x="6575974" y="2180192"/>
                <a:ext cx="1350488" cy="369332"/>
              </a:xfrm>
              <a:prstGeom prst="rect">
                <a:avLst/>
              </a:prstGeom>
              <a:solidFill>
                <a:schemeClr val="accent4"/>
              </a:solidFill>
            </p:spPr>
            <p:txBody>
              <a:bodyPr wrap="square" rtlCol="0">
                <a:spAutoFit/>
              </a:bodyPr>
              <a:lstStyle/>
              <a:p>
                <a:pPr algn="ctr"/>
                <a:r>
                  <a:rPr lang="en-GB" dirty="0">
                    <a:solidFill>
                      <a:schemeClr val="bg1"/>
                    </a:solidFill>
                  </a:rPr>
                  <a:t>thin face</a:t>
                </a:r>
              </a:p>
            </p:txBody>
          </p:sp>
          <p:cxnSp>
            <p:nvCxnSpPr>
              <p:cNvPr id="21" name="Straight Arrow Connector 20">
                <a:extLst>
                  <a:ext uri="{FF2B5EF4-FFF2-40B4-BE49-F238E27FC236}">
                    <a16:creationId xmlns:a16="http://schemas.microsoft.com/office/drawing/2014/main" id="{A9726C04-C655-488B-BB30-B566CFC35F8A}"/>
                  </a:ext>
                </a:extLst>
              </p:cNvPr>
              <p:cNvCxnSpPr>
                <a:cxnSpLocks/>
              </p:cNvCxnSpPr>
              <p:nvPr/>
            </p:nvCxnSpPr>
            <p:spPr>
              <a:xfrm flipH="1" flipV="1">
                <a:off x="5348533" y="1380064"/>
                <a:ext cx="1318822" cy="1034742"/>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89" name="TextBox 88">
              <a:extLst>
                <a:ext uri="{FF2B5EF4-FFF2-40B4-BE49-F238E27FC236}">
                  <a16:creationId xmlns:a16="http://schemas.microsoft.com/office/drawing/2014/main" id="{E46FE8B8-F31A-4707-BBE4-3867A6DC30EE}"/>
                </a:ext>
              </a:extLst>
            </p:cNvPr>
            <p:cNvSpPr txBox="1"/>
            <p:nvPr/>
          </p:nvSpPr>
          <p:spPr>
            <a:xfrm>
              <a:off x="7310972" y="3322755"/>
              <a:ext cx="704444" cy="347003"/>
            </a:xfrm>
            <a:prstGeom prst="rect">
              <a:avLst/>
            </a:prstGeom>
            <a:noFill/>
          </p:spPr>
          <p:txBody>
            <a:bodyPr wrap="square" rtlCol="0">
              <a:spAutoFit/>
            </a:bodyPr>
            <a:lstStyle/>
            <a:p>
              <a:r>
                <a:rPr lang="en-GB" dirty="0"/>
                <a:t>pale</a:t>
              </a:r>
            </a:p>
          </p:txBody>
        </p:sp>
        <p:sp>
          <p:nvSpPr>
            <p:cNvPr id="90" name="TextBox 89">
              <a:extLst>
                <a:ext uri="{FF2B5EF4-FFF2-40B4-BE49-F238E27FC236}">
                  <a16:creationId xmlns:a16="http://schemas.microsoft.com/office/drawing/2014/main" id="{3D9D9AA3-E156-4706-BE4D-0AF6CAD9F355}"/>
                </a:ext>
              </a:extLst>
            </p:cNvPr>
            <p:cNvSpPr txBox="1"/>
            <p:nvPr/>
          </p:nvSpPr>
          <p:spPr>
            <a:xfrm>
              <a:off x="7299692" y="3674195"/>
              <a:ext cx="915063" cy="369332"/>
            </a:xfrm>
            <a:prstGeom prst="rect">
              <a:avLst/>
            </a:prstGeom>
            <a:noFill/>
          </p:spPr>
          <p:txBody>
            <a:bodyPr wrap="square" rtlCol="0">
              <a:spAutoFit/>
            </a:bodyPr>
            <a:lstStyle/>
            <a:p>
              <a:r>
                <a:rPr lang="en-GB" dirty="0"/>
                <a:t>sunken</a:t>
              </a:r>
            </a:p>
          </p:txBody>
        </p:sp>
      </p:grpSp>
      <p:grpSp>
        <p:nvGrpSpPr>
          <p:cNvPr id="104" name="Group 103">
            <a:extLst>
              <a:ext uri="{FF2B5EF4-FFF2-40B4-BE49-F238E27FC236}">
                <a16:creationId xmlns:a16="http://schemas.microsoft.com/office/drawing/2014/main" id="{116B9FED-C7C7-4758-AFC7-0253E642505C}"/>
              </a:ext>
            </a:extLst>
          </p:cNvPr>
          <p:cNvGrpSpPr/>
          <p:nvPr/>
        </p:nvGrpSpPr>
        <p:grpSpPr>
          <a:xfrm>
            <a:off x="5121614" y="4340449"/>
            <a:ext cx="3876832" cy="1405141"/>
            <a:chOff x="5121614" y="4340449"/>
            <a:chExt cx="3876832" cy="1405141"/>
          </a:xfrm>
        </p:grpSpPr>
        <p:cxnSp>
          <p:nvCxnSpPr>
            <p:cNvPr id="79" name="Straight Connector 78">
              <a:extLst>
                <a:ext uri="{FF2B5EF4-FFF2-40B4-BE49-F238E27FC236}">
                  <a16:creationId xmlns:a16="http://schemas.microsoft.com/office/drawing/2014/main" id="{0900B634-8AFE-464F-813F-9FB154A534AF}"/>
                </a:ext>
              </a:extLst>
            </p:cNvPr>
            <p:cNvCxnSpPr>
              <a:cxnSpLocks/>
            </p:cNvCxnSpPr>
            <p:nvPr/>
          </p:nvCxnSpPr>
          <p:spPr>
            <a:xfrm flipH="1">
              <a:off x="7378435" y="4651646"/>
              <a:ext cx="539685" cy="3309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79C67A1-F7AC-43D4-B6CA-2BA37C06337E}"/>
                </a:ext>
              </a:extLst>
            </p:cNvPr>
            <p:cNvCxnSpPr>
              <a:cxnSpLocks/>
              <a:endCxn id="92" idx="0"/>
            </p:cNvCxnSpPr>
            <p:nvPr/>
          </p:nvCxnSpPr>
          <p:spPr>
            <a:xfrm>
              <a:off x="7378434" y="5066744"/>
              <a:ext cx="539686" cy="3095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86BB09D-83E1-4B51-9AB4-4EA69CBC411B}"/>
                </a:ext>
              </a:extLst>
            </p:cNvPr>
            <p:cNvCxnSpPr>
              <a:cxnSpLocks/>
              <a:endCxn id="91" idx="1"/>
            </p:cNvCxnSpPr>
            <p:nvPr/>
          </p:nvCxnSpPr>
          <p:spPr>
            <a:xfrm>
              <a:off x="7363825" y="4998530"/>
              <a:ext cx="476888" cy="238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31765DAC-DD38-4DB9-8250-ECA572985121}"/>
                </a:ext>
              </a:extLst>
            </p:cNvPr>
            <p:cNvGrpSpPr/>
            <p:nvPr/>
          </p:nvGrpSpPr>
          <p:grpSpPr>
            <a:xfrm>
              <a:off x="5121614" y="4833299"/>
              <a:ext cx="2304129" cy="369332"/>
              <a:chOff x="6151743" y="3323312"/>
              <a:chExt cx="2304129" cy="369332"/>
            </a:xfrm>
          </p:grpSpPr>
          <p:sp>
            <p:nvSpPr>
              <p:cNvPr id="10" name="TextBox 9">
                <a:extLst>
                  <a:ext uri="{FF2B5EF4-FFF2-40B4-BE49-F238E27FC236}">
                    <a16:creationId xmlns:a16="http://schemas.microsoft.com/office/drawing/2014/main" id="{4DE78A82-E686-4959-923A-D1E1F12AB86F}"/>
                  </a:ext>
                </a:extLst>
              </p:cNvPr>
              <p:cNvSpPr txBox="1"/>
              <p:nvPr/>
            </p:nvSpPr>
            <p:spPr>
              <a:xfrm>
                <a:off x="6737785" y="3323312"/>
                <a:ext cx="1718087" cy="369332"/>
              </a:xfrm>
              <a:prstGeom prst="rect">
                <a:avLst/>
              </a:prstGeom>
              <a:solidFill>
                <a:schemeClr val="accent4"/>
              </a:solidFill>
            </p:spPr>
            <p:txBody>
              <a:bodyPr wrap="square" rtlCol="0">
                <a:spAutoFit/>
              </a:bodyPr>
              <a:lstStyle/>
              <a:p>
                <a:pPr algn="ctr"/>
                <a:r>
                  <a:rPr lang="en-GB" dirty="0">
                    <a:solidFill>
                      <a:schemeClr val="bg1"/>
                    </a:solidFill>
                  </a:rPr>
                  <a:t>wears a cloak</a:t>
                </a:r>
              </a:p>
            </p:txBody>
          </p:sp>
          <p:cxnSp>
            <p:nvCxnSpPr>
              <p:cNvPr id="25" name="Straight Arrow Connector 24">
                <a:extLst>
                  <a:ext uri="{FF2B5EF4-FFF2-40B4-BE49-F238E27FC236}">
                    <a16:creationId xmlns:a16="http://schemas.microsoft.com/office/drawing/2014/main" id="{4CA603BE-A92B-4CDF-849B-1692E95B3054}"/>
                  </a:ext>
                </a:extLst>
              </p:cNvPr>
              <p:cNvCxnSpPr>
                <a:cxnSpLocks/>
                <a:stCxn id="10" idx="1"/>
              </p:cNvCxnSpPr>
              <p:nvPr/>
            </p:nvCxnSpPr>
            <p:spPr>
              <a:xfrm flipH="1" flipV="1">
                <a:off x="6151743" y="3344804"/>
                <a:ext cx="586042" cy="163174"/>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88" name="TextBox 87">
              <a:extLst>
                <a:ext uri="{FF2B5EF4-FFF2-40B4-BE49-F238E27FC236}">
                  <a16:creationId xmlns:a16="http://schemas.microsoft.com/office/drawing/2014/main" id="{4D3890B3-6D1F-40B3-ACC4-35FF294F01F3}"/>
                </a:ext>
              </a:extLst>
            </p:cNvPr>
            <p:cNvSpPr txBox="1"/>
            <p:nvPr/>
          </p:nvSpPr>
          <p:spPr>
            <a:xfrm>
              <a:off x="7806818" y="4340449"/>
              <a:ext cx="815873" cy="369332"/>
            </a:xfrm>
            <a:prstGeom prst="rect">
              <a:avLst/>
            </a:prstGeom>
            <a:noFill/>
          </p:spPr>
          <p:txBody>
            <a:bodyPr wrap="square" rtlCol="0">
              <a:spAutoFit/>
            </a:bodyPr>
            <a:lstStyle/>
            <a:p>
              <a:r>
                <a:rPr lang="en-GB" dirty="0"/>
                <a:t>velvet</a:t>
              </a:r>
            </a:p>
          </p:txBody>
        </p:sp>
        <p:sp>
          <p:nvSpPr>
            <p:cNvPr id="91" name="TextBox 90">
              <a:extLst>
                <a:ext uri="{FF2B5EF4-FFF2-40B4-BE49-F238E27FC236}">
                  <a16:creationId xmlns:a16="http://schemas.microsoft.com/office/drawing/2014/main" id="{45DB8AD0-6CB3-4AD7-B9B9-A37EC09C9D58}"/>
                </a:ext>
              </a:extLst>
            </p:cNvPr>
            <p:cNvSpPr txBox="1"/>
            <p:nvPr/>
          </p:nvSpPr>
          <p:spPr>
            <a:xfrm>
              <a:off x="7840713" y="4837759"/>
              <a:ext cx="1157733" cy="369332"/>
            </a:xfrm>
            <a:prstGeom prst="rect">
              <a:avLst/>
            </a:prstGeom>
            <a:noFill/>
          </p:spPr>
          <p:txBody>
            <a:bodyPr wrap="square" rtlCol="0">
              <a:spAutoFit/>
            </a:bodyPr>
            <a:lstStyle/>
            <a:p>
              <a:r>
                <a:rPr lang="en-GB" dirty="0"/>
                <a:t>blue</a:t>
              </a:r>
            </a:p>
          </p:txBody>
        </p:sp>
        <p:sp>
          <p:nvSpPr>
            <p:cNvPr id="92" name="TextBox 91">
              <a:extLst>
                <a:ext uri="{FF2B5EF4-FFF2-40B4-BE49-F238E27FC236}">
                  <a16:creationId xmlns:a16="http://schemas.microsoft.com/office/drawing/2014/main" id="{994ADC36-5404-401B-9B43-96AA871C3374}"/>
                </a:ext>
              </a:extLst>
            </p:cNvPr>
            <p:cNvSpPr txBox="1"/>
            <p:nvPr/>
          </p:nvSpPr>
          <p:spPr>
            <a:xfrm>
              <a:off x="7101539" y="5376258"/>
              <a:ext cx="1633162" cy="369332"/>
            </a:xfrm>
            <a:prstGeom prst="rect">
              <a:avLst/>
            </a:prstGeom>
            <a:noFill/>
          </p:spPr>
          <p:txBody>
            <a:bodyPr wrap="square" rtlCol="0">
              <a:spAutoFit/>
            </a:bodyPr>
            <a:lstStyle/>
            <a:p>
              <a:r>
                <a:rPr lang="en-GB" dirty="0"/>
                <a:t>floor-length</a:t>
              </a:r>
            </a:p>
          </p:txBody>
        </p:sp>
      </p:grpSp>
    </p:spTree>
    <p:extLst>
      <p:ext uri="{BB962C8B-B14F-4D97-AF65-F5344CB8AC3E}">
        <p14:creationId xmlns:p14="http://schemas.microsoft.com/office/powerpoint/2010/main" val="6843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fade">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fade">
                                      <p:cBhvr>
                                        <p:cTn id="27" dur="500"/>
                                        <p:tgtEl>
                                          <p:spTgt spid="10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fade">
                                      <p:cBhvr>
                                        <p:cTn id="32" dur="500"/>
                                        <p:tgtEl>
                                          <p:spTgt spid="10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fade">
                                      <p:cBhvr>
                                        <p:cTn id="3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D83ABF-F9AF-4C47-A7E5-B55605F35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2091" y="1719589"/>
            <a:ext cx="2758519" cy="4551182"/>
          </a:xfrm>
          <a:prstGeom prst="rect">
            <a:avLst/>
          </a:prstGeom>
        </p:spPr>
      </p:pic>
      <p:sp>
        <p:nvSpPr>
          <p:cNvPr id="2" name="Title 1">
            <a:extLst>
              <a:ext uri="{FF2B5EF4-FFF2-40B4-BE49-F238E27FC236}">
                <a16:creationId xmlns:a16="http://schemas.microsoft.com/office/drawing/2014/main" id="{A0218F88-42FB-4414-ACE6-FAD80E56BC39}"/>
              </a:ext>
            </a:extLst>
          </p:cNvPr>
          <p:cNvSpPr>
            <a:spLocks noGrp="1"/>
          </p:cNvSpPr>
          <p:nvPr>
            <p:ph type="title"/>
          </p:nvPr>
        </p:nvSpPr>
        <p:spPr>
          <a:xfrm>
            <a:off x="0" y="468621"/>
            <a:ext cx="9144000" cy="994306"/>
          </a:xfrm>
        </p:spPr>
        <p:txBody>
          <a:bodyPr/>
          <a:lstStyle/>
          <a:p>
            <a:r>
              <a:rPr lang="en-GB" sz="3200" dirty="0"/>
              <a:t>Describing a Character Using Your Senses</a:t>
            </a:r>
          </a:p>
        </p:txBody>
      </p:sp>
      <p:sp>
        <p:nvSpPr>
          <p:cNvPr id="3" name="Text Placeholder 3">
            <a:extLst>
              <a:ext uri="{FF2B5EF4-FFF2-40B4-BE49-F238E27FC236}">
                <a16:creationId xmlns:a16="http://schemas.microsoft.com/office/drawing/2014/main" id="{1C2096E0-94BD-445E-8A2E-9B773C8A2919}"/>
              </a:ext>
            </a:extLst>
          </p:cNvPr>
          <p:cNvSpPr txBox="1">
            <a:spLocks/>
          </p:cNvSpPr>
          <p:nvPr/>
        </p:nvSpPr>
        <p:spPr>
          <a:xfrm>
            <a:off x="704782" y="1272307"/>
            <a:ext cx="2747960" cy="5049834"/>
          </a:xfrm>
          <a:prstGeom prst="rect">
            <a:avLst/>
          </a:prstGeom>
          <a:solidFill>
            <a:schemeClr val="accent4"/>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bg1"/>
                </a:solidFill>
                <a:latin typeface="Twinkl" pitchFamily="2" charset="0"/>
              </a:rPr>
              <a:t>As well as thinking about what the character looks like, we could consider the other senses. </a:t>
            </a:r>
          </a:p>
          <a:p>
            <a:pPr marL="0" indent="0">
              <a:buNone/>
            </a:pPr>
            <a:r>
              <a:rPr lang="en-GB" dirty="0">
                <a:solidFill>
                  <a:schemeClr val="bg1"/>
                </a:solidFill>
                <a:latin typeface="Twinkl" pitchFamily="2" charset="0"/>
              </a:rPr>
              <a:t>What would the character sound like? What would they smell like? What would their clothes feel like?</a:t>
            </a:r>
          </a:p>
          <a:p>
            <a:pPr marL="0" indent="0">
              <a:buNone/>
            </a:pPr>
            <a:r>
              <a:rPr lang="en-GB" dirty="0">
                <a:solidFill>
                  <a:schemeClr val="bg1"/>
                </a:solidFill>
                <a:latin typeface="Twinkl" pitchFamily="2" charset="0"/>
              </a:rPr>
              <a:t>Focus on describing things that will tell the reader something important. What clues can we give that the king is wealthy, powerful and old?</a:t>
            </a:r>
          </a:p>
        </p:txBody>
      </p:sp>
      <p:grpSp>
        <p:nvGrpSpPr>
          <p:cNvPr id="29" name="Group 28">
            <a:extLst>
              <a:ext uri="{FF2B5EF4-FFF2-40B4-BE49-F238E27FC236}">
                <a16:creationId xmlns:a16="http://schemas.microsoft.com/office/drawing/2014/main" id="{E48BB8BA-96DB-46C6-9005-10D78860576A}"/>
              </a:ext>
            </a:extLst>
          </p:cNvPr>
          <p:cNvGrpSpPr/>
          <p:nvPr/>
        </p:nvGrpSpPr>
        <p:grpSpPr>
          <a:xfrm>
            <a:off x="3680483" y="1865676"/>
            <a:ext cx="1646526" cy="427685"/>
            <a:chOff x="3680483" y="2045473"/>
            <a:chExt cx="1646526" cy="427685"/>
          </a:xfrm>
        </p:grpSpPr>
        <p:sp>
          <p:nvSpPr>
            <p:cNvPr id="5" name="TextBox 4">
              <a:extLst>
                <a:ext uri="{FF2B5EF4-FFF2-40B4-BE49-F238E27FC236}">
                  <a16:creationId xmlns:a16="http://schemas.microsoft.com/office/drawing/2014/main" id="{BE8A9B48-0B97-40A4-8A1A-11DE4991FF4E}"/>
                </a:ext>
              </a:extLst>
            </p:cNvPr>
            <p:cNvSpPr txBox="1"/>
            <p:nvPr/>
          </p:nvSpPr>
          <p:spPr>
            <a:xfrm>
              <a:off x="3680483" y="2045473"/>
              <a:ext cx="1228649" cy="369332"/>
            </a:xfrm>
            <a:prstGeom prst="rect">
              <a:avLst/>
            </a:prstGeom>
            <a:solidFill>
              <a:schemeClr val="accent4"/>
            </a:solidFill>
          </p:spPr>
          <p:txBody>
            <a:bodyPr wrap="square" rtlCol="0">
              <a:spAutoFit/>
            </a:bodyPr>
            <a:lstStyle/>
            <a:p>
              <a:r>
                <a:rPr lang="en-GB" dirty="0">
                  <a:solidFill>
                    <a:schemeClr val="bg1"/>
                  </a:solidFill>
                </a:rPr>
                <a:t>silky voice</a:t>
              </a:r>
            </a:p>
          </p:txBody>
        </p:sp>
        <p:cxnSp>
          <p:nvCxnSpPr>
            <p:cNvPr id="14" name="Straight Arrow Connector 13">
              <a:extLst>
                <a:ext uri="{FF2B5EF4-FFF2-40B4-BE49-F238E27FC236}">
                  <a16:creationId xmlns:a16="http://schemas.microsoft.com/office/drawing/2014/main" id="{37FCF1D0-0945-48BF-9CFB-336B238B3A28}"/>
                </a:ext>
              </a:extLst>
            </p:cNvPr>
            <p:cNvCxnSpPr/>
            <p:nvPr/>
          </p:nvCxnSpPr>
          <p:spPr>
            <a:xfrm>
              <a:off x="4883965" y="2230139"/>
              <a:ext cx="443044" cy="24301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DC2972C6-880B-44C7-AAA9-8749AE266091}"/>
              </a:ext>
            </a:extLst>
          </p:cNvPr>
          <p:cNvGrpSpPr/>
          <p:nvPr/>
        </p:nvGrpSpPr>
        <p:grpSpPr>
          <a:xfrm>
            <a:off x="3680483" y="2925355"/>
            <a:ext cx="1858742" cy="977492"/>
            <a:chOff x="3007071" y="2925355"/>
            <a:chExt cx="2627856" cy="977492"/>
          </a:xfrm>
        </p:grpSpPr>
        <p:sp>
          <p:nvSpPr>
            <p:cNvPr id="6" name="TextBox 5">
              <a:extLst>
                <a:ext uri="{FF2B5EF4-FFF2-40B4-BE49-F238E27FC236}">
                  <a16:creationId xmlns:a16="http://schemas.microsoft.com/office/drawing/2014/main" id="{132102EE-88AD-46E0-B3A7-8B8A6C6FBD4F}"/>
                </a:ext>
              </a:extLst>
            </p:cNvPr>
            <p:cNvSpPr txBox="1"/>
            <p:nvPr/>
          </p:nvSpPr>
          <p:spPr>
            <a:xfrm>
              <a:off x="3007071" y="3256516"/>
              <a:ext cx="1899769" cy="646331"/>
            </a:xfrm>
            <a:prstGeom prst="rect">
              <a:avLst/>
            </a:prstGeom>
            <a:solidFill>
              <a:schemeClr val="accent4"/>
            </a:solidFill>
          </p:spPr>
          <p:txBody>
            <a:bodyPr wrap="square" rtlCol="0">
              <a:spAutoFit/>
            </a:bodyPr>
            <a:lstStyle/>
            <a:p>
              <a:r>
                <a:rPr lang="en-GB" dirty="0">
                  <a:solidFill>
                    <a:schemeClr val="bg1"/>
                  </a:solidFill>
                </a:rPr>
                <a:t>heavily perfumed</a:t>
              </a:r>
            </a:p>
          </p:txBody>
        </p:sp>
        <p:cxnSp>
          <p:nvCxnSpPr>
            <p:cNvPr id="15" name="Straight Arrow Connector 14">
              <a:extLst>
                <a:ext uri="{FF2B5EF4-FFF2-40B4-BE49-F238E27FC236}">
                  <a16:creationId xmlns:a16="http://schemas.microsoft.com/office/drawing/2014/main" id="{E96CF42C-68FF-48FB-A1C1-7A27BE1CB1FD}"/>
                </a:ext>
              </a:extLst>
            </p:cNvPr>
            <p:cNvCxnSpPr>
              <a:cxnSpLocks/>
            </p:cNvCxnSpPr>
            <p:nvPr/>
          </p:nvCxnSpPr>
          <p:spPr>
            <a:xfrm flipV="1">
              <a:off x="4744113" y="2925355"/>
              <a:ext cx="890814" cy="488745"/>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46DFC2B-4ED7-4B89-B360-977C440A5A48}"/>
              </a:ext>
            </a:extLst>
          </p:cNvPr>
          <p:cNvGrpSpPr/>
          <p:nvPr/>
        </p:nvGrpSpPr>
        <p:grpSpPr>
          <a:xfrm>
            <a:off x="6099307" y="2546425"/>
            <a:ext cx="2182911" cy="369332"/>
            <a:chOff x="5539225" y="1661236"/>
            <a:chExt cx="2182911" cy="369332"/>
          </a:xfrm>
        </p:grpSpPr>
        <p:cxnSp>
          <p:nvCxnSpPr>
            <p:cNvPr id="18" name="Straight Arrow Connector 17">
              <a:extLst>
                <a:ext uri="{FF2B5EF4-FFF2-40B4-BE49-F238E27FC236}">
                  <a16:creationId xmlns:a16="http://schemas.microsoft.com/office/drawing/2014/main" id="{17BCD836-EA44-4E83-9A91-2C980C014398}"/>
                </a:ext>
              </a:extLst>
            </p:cNvPr>
            <p:cNvCxnSpPr>
              <a:cxnSpLocks/>
            </p:cNvCxnSpPr>
            <p:nvPr/>
          </p:nvCxnSpPr>
          <p:spPr>
            <a:xfrm flipH="1">
              <a:off x="5539225" y="1847202"/>
              <a:ext cx="672036" cy="4542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890A9B6-E8EC-4777-975C-23830DC1134C}"/>
                </a:ext>
              </a:extLst>
            </p:cNvPr>
            <p:cNvSpPr txBox="1"/>
            <p:nvPr/>
          </p:nvSpPr>
          <p:spPr>
            <a:xfrm>
              <a:off x="6052866" y="1661236"/>
              <a:ext cx="1669270" cy="369332"/>
            </a:xfrm>
            <a:prstGeom prst="rect">
              <a:avLst/>
            </a:prstGeom>
            <a:solidFill>
              <a:schemeClr val="accent4"/>
            </a:solidFill>
          </p:spPr>
          <p:txBody>
            <a:bodyPr wrap="square" rtlCol="0">
              <a:spAutoFit/>
            </a:bodyPr>
            <a:lstStyle/>
            <a:p>
              <a:r>
                <a:rPr lang="en-GB" dirty="0">
                  <a:solidFill>
                    <a:schemeClr val="bg1"/>
                  </a:solidFill>
                </a:rPr>
                <a:t>soft fur</a:t>
              </a:r>
            </a:p>
          </p:txBody>
        </p:sp>
      </p:grpSp>
      <p:grpSp>
        <p:nvGrpSpPr>
          <p:cNvPr id="31" name="Group 30">
            <a:extLst>
              <a:ext uri="{FF2B5EF4-FFF2-40B4-BE49-F238E27FC236}">
                <a16:creationId xmlns:a16="http://schemas.microsoft.com/office/drawing/2014/main" id="{29262BCB-9286-41D6-9BFB-947632B72C22}"/>
              </a:ext>
            </a:extLst>
          </p:cNvPr>
          <p:cNvGrpSpPr/>
          <p:nvPr/>
        </p:nvGrpSpPr>
        <p:grpSpPr>
          <a:xfrm>
            <a:off x="5539225" y="4368588"/>
            <a:ext cx="2970734" cy="1258682"/>
            <a:chOff x="4955728" y="2180192"/>
            <a:chExt cx="2970734" cy="1258682"/>
          </a:xfrm>
        </p:grpSpPr>
        <p:sp>
          <p:nvSpPr>
            <p:cNvPr id="9" name="TextBox 8">
              <a:extLst>
                <a:ext uri="{FF2B5EF4-FFF2-40B4-BE49-F238E27FC236}">
                  <a16:creationId xmlns:a16="http://schemas.microsoft.com/office/drawing/2014/main" id="{766D56B5-BEC9-417F-9123-0A52CBD37B17}"/>
                </a:ext>
              </a:extLst>
            </p:cNvPr>
            <p:cNvSpPr txBox="1"/>
            <p:nvPr/>
          </p:nvSpPr>
          <p:spPr>
            <a:xfrm>
              <a:off x="6575974" y="2180192"/>
              <a:ext cx="1350488" cy="1200329"/>
            </a:xfrm>
            <a:prstGeom prst="rect">
              <a:avLst/>
            </a:prstGeom>
            <a:solidFill>
              <a:schemeClr val="accent4"/>
            </a:solidFill>
          </p:spPr>
          <p:txBody>
            <a:bodyPr wrap="square" rtlCol="0">
              <a:spAutoFit/>
            </a:bodyPr>
            <a:lstStyle/>
            <a:p>
              <a:r>
                <a:rPr lang="en-GB" dirty="0">
                  <a:solidFill>
                    <a:schemeClr val="bg1"/>
                  </a:solidFill>
                </a:rPr>
                <a:t>leather boots click clack loudly</a:t>
              </a:r>
            </a:p>
          </p:txBody>
        </p:sp>
        <p:cxnSp>
          <p:nvCxnSpPr>
            <p:cNvPr id="21" name="Straight Arrow Connector 20">
              <a:extLst>
                <a:ext uri="{FF2B5EF4-FFF2-40B4-BE49-F238E27FC236}">
                  <a16:creationId xmlns:a16="http://schemas.microsoft.com/office/drawing/2014/main" id="{A9726C04-C655-488B-BB30-B566CFC35F8A}"/>
                </a:ext>
              </a:extLst>
            </p:cNvPr>
            <p:cNvCxnSpPr>
              <a:cxnSpLocks/>
            </p:cNvCxnSpPr>
            <p:nvPr/>
          </p:nvCxnSpPr>
          <p:spPr>
            <a:xfrm flipH="1">
              <a:off x="4955728" y="2414806"/>
              <a:ext cx="1711627" cy="1024068"/>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6653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D83ABF-F9AF-4C47-A7E5-B55605F357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7283" y="2124500"/>
            <a:ext cx="2534232" cy="4181139"/>
          </a:xfrm>
          <a:prstGeom prst="rect">
            <a:avLst/>
          </a:prstGeom>
        </p:spPr>
      </p:pic>
      <p:sp>
        <p:nvSpPr>
          <p:cNvPr id="2" name="Title 1">
            <a:extLst>
              <a:ext uri="{FF2B5EF4-FFF2-40B4-BE49-F238E27FC236}">
                <a16:creationId xmlns:a16="http://schemas.microsoft.com/office/drawing/2014/main" id="{A0218F88-42FB-4414-ACE6-FAD80E56BC39}"/>
              </a:ext>
            </a:extLst>
          </p:cNvPr>
          <p:cNvSpPr>
            <a:spLocks noGrp="1"/>
          </p:cNvSpPr>
          <p:nvPr>
            <p:ph type="title"/>
          </p:nvPr>
        </p:nvSpPr>
        <p:spPr>
          <a:xfrm>
            <a:off x="0" y="468621"/>
            <a:ext cx="9144000" cy="994306"/>
          </a:xfrm>
        </p:spPr>
        <p:txBody>
          <a:bodyPr/>
          <a:lstStyle/>
          <a:p>
            <a:r>
              <a:rPr lang="en-GB" dirty="0"/>
              <a:t>Figurative Language</a:t>
            </a:r>
          </a:p>
        </p:txBody>
      </p:sp>
      <p:sp>
        <p:nvSpPr>
          <p:cNvPr id="3" name="Text Placeholder 3">
            <a:extLst>
              <a:ext uri="{FF2B5EF4-FFF2-40B4-BE49-F238E27FC236}">
                <a16:creationId xmlns:a16="http://schemas.microsoft.com/office/drawing/2014/main" id="{1C2096E0-94BD-445E-8A2E-9B773C8A2919}"/>
              </a:ext>
            </a:extLst>
          </p:cNvPr>
          <p:cNvSpPr txBox="1">
            <a:spLocks/>
          </p:cNvSpPr>
          <p:nvPr/>
        </p:nvSpPr>
        <p:spPr>
          <a:xfrm>
            <a:off x="704781" y="1272308"/>
            <a:ext cx="7805177" cy="739950"/>
          </a:xfrm>
          <a:prstGeom prst="rect">
            <a:avLst/>
          </a:prstGeom>
          <a:solidFill>
            <a:schemeClr val="accent4"/>
          </a:solidFill>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chemeClr val="bg1"/>
                </a:solidFill>
                <a:latin typeface="Twinkl" pitchFamily="2" charset="0"/>
              </a:rPr>
              <a:t>To keep your reader engaged, and to create a comparison which is easy for your reader to understand, why not use figurative language?</a:t>
            </a:r>
            <a:endParaRPr lang="en-GB" dirty="0">
              <a:solidFill>
                <a:schemeClr val="bg1"/>
              </a:solidFill>
              <a:latin typeface="Twinkl" pitchFamily="2" charset="0"/>
            </a:endParaRPr>
          </a:p>
        </p:txBody>
      </p:sp>
      <p:grpSp>
        <p:nvGrpSpPr>
          <p:cNvPr id="10" name="Group 9">
            <a:extLst>
              <a:ext uri="{FF2B5EF4-FFF2-40B4-BE49-F238E27FC236}">
                <a16:creationId xmlns:a16="http://schemas.microsoft.com/office/drawing/2014/main" id="{9B833FCE-5FAB-4669-BDFF-876DD83ABB50}"/>
              </a:ext>
            </a:extLst>
          </p:cNvPr>
          <p:cNvGrpSpPr/>
          <p:nvPr/>
        </p:nvGrpSpPr>
        <p:grpSpPr>
          <a:xfrm>
            <a:off x="864816" y="2298798"/>
            <a:ext cx="3131831" cy="1180460"/>
            <a:chOff x="864816" y="2298798"/>
            <a:chExt cx="3131831" cy="1180460"/>
          </a:xfrm>
        </p:grpSpPr>
        <p:grpSp>
          <p:nvGrpSpPr>
            <p:cNvPr id="29" name="Group 28">
              <a:extLst>
                <a:ext uri="{FF2B5EF4-FFF2-40B4-BE49-F238E27FC236}">
                  <a16:creationId xmlns:a16="http://schemas.microsoft.com/office/drawing/2014/main" id="{E48BB8BA-96DB-46C6-9005-10D78860576A}"/>
                </a:ext>
              </a:extLst>
            </p:cNvPr>
            <p:cNvGrpSpPr/>
            <p:nvPr/>
          </p:nvGrpSpPr>
          <p:grpSpPr>
            <a:xfrm>
              <a:off x="1378620" y="2298798"/>
              <a:ext cx="2618027" cy="646331"/>
              <a:chOff x="3319269" y="1877174"/>
              <a:chExt cx="2618027" cy="646331"/>
            </a:xfrm>
          </p:grpSpPr>
          <p:sp>
            <p:nvSpPr>
              <p:cNvPr id="5" name="TextBox 4">
                <a:extLst>
                  <a:ext uri="{FF2B5EF4-FFF2-40B4-BE49-F238E27FC236}">
                    <a16:creationId xmlns:a16="http://schemas.microsoft.com/office/drawing/2014/main" id="{BE8A9B48-0B97-40A4-8A1A-11DE4991FF4E}"/>
                  </a:ext>
                </a:extLst>
              </p:cNvPr>
              <p:cNvSpPr txBox="1"/>
              <p:nvPr/>
            </p:nvSpPr>
            <p:spPr>
              <a:xfrm>
                <a:off x="3319269" y="1877174"/>
                <a:ext cx="1646526" cy="646331"/>
              </a:xfrm>
              <a:prstGeom prst="rect">
                <a:avLst/>
              </a:prstGeom>
              <a:solidFill>
                <a:schemeClr val="accent4"/>
              </a:solidFill>
            </p:spPr>
            <p:txBody>
              <a:bodyPr wrap="square" rtlCol="0">
                <a:spAutoFit/>
              </a:bodyPr>
              <a:lstStyle/>
              <a:p>
                <a:pPr algn="ctr"/>
                <a:r>
                  <a:rPr lang="en-GB" b="1" dirty="0">
                    <a:solidFill>
                      <a:schemeClr val="bg1"/>
                    </a:solidFill>
                  </a:rPr>
                  <a:t>hair as white as snow</a:t>
                </a:r>
              </a:p>
            </p:txBody>
          </p:sp>
          <p:cxnSp>
            <p:nvCxnSpPr>
              <p:cNvPr id="14" name="Straight Arrow Connector 13">
                <a:extLst>
                  <a:ext uri="{FF2B5EF4-FFF2-40B4-BE49-F238E27FC236}">
                    <a16:creationId xmlns:a16="http://schemas.microsoft.com/office/drawing/2014/main" id="{37FCF1D0-0945-48BF-9CFB-336B238B3A28}"/>
                  </a:ext>
                </a:extLst>
              </p:cNvPr>
              <p:cNvCxnSpPr>
                <a:cxnSpLocks/>
              </p:cNvCxnSpPr>
              <p:nvPr/>
            </p:nvCxnSpPr>
            <p:spPr>
              <a:xfrm>
                <a:off x="4883965" y="2230140"/>
                <a:ext cx="1053331" cy="103337"/>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7B7B75DC-58C2-4904-A1C3-27C755396CBC}"/>
                </a:ext>
              </a:extLst>
            </p:cNvPr>
            <p:cNvSpPr txBox="1"/>
            <p:nvPr/>
          </p:nvSpPr>
          <p:spPr>
            <a:xfrm>
              <a:off x="864816" y="2956038"/>
              <a:ext cx="2704969" cy="523220"/>
            </a:xfrm>
            <a:prstGeom prst="rect">
              <a:avLst/>
            </a:prstGeom>
            <a:noFill/>
          </p:spPr>
          <p:txBody>
            <a:bodyPr wrap="square" rtlCol="0">
              <a:spAutoFit/>
            </a:bodyPr>
            <a:lstStyle/>
            <a:p>
              <a:pPr algn="ctr"/>
              <a:r>
                <a:rPr lang="en-GB" sz="1400" dirty="0"/>
                <a:t>A</a:t>
              </a:r>
              <a:r>
                <a:rPr lang="en-GB" sz="1400" b="1" dirty="0"/>
                <a:t> </a:t>
              </a:r>
              <a:r>
                <a:rPr lang="en-GB" sz="1400" b="1" dirty="0">
                  <a:solidFill>
                    <a:schemeClr val="accent4"/>
                  </a:solidFill>
                </a:rPr>
                <a:t>simile</a:t>
              </a:r>
              <a:r>
                <a:rPr lang="en-GB" sz="1400" b="1" dirty="0"/>
                <a:t> </a:t>
              </a:r>
              <a:r>
                <a:rPr lang="en-GB" sz="1400" dirty="0"/>
                <a:t>compares two things using the words ‘like’ or ‘as’.</a:t>
              </a:r>
            </a:p>
          </p:txBody>
        </p:sp>
      </p:grpSp>
      <p:grpSp>
        <p:nvGrpSpPr>
          <p:cNvPr id="22" name="Group 21">
            <a:extLst>
              <a:ext uri="{FF2B5EF4-FFF2-40B4-BE49-F238E27FC236}">
                <a16:creationId xmlns:a16="http://schemas.microsoft.com/office/drawing/2014/main" id="{83C0E41C-0146-4F80-B810-625BEBCE6266}"/>
              </a:ext>
            </a:extLst>
          </p:cNvPr>
          <p:cNvGrpSpPr/>
          <p:nvPr/>
        </p:nvGrpSpPr>
        <p:grpSpPr>
          <a:xfrm>
            <a:off x="4387007" y="2124500"/>
            <a:ext cx="4081854" cy="1859499"/>
            <a:chOff x="-23504" y="2298798"/>
            <a:chExt cx="4081854" cy="1859499"/>
          </a:xfrm>
        </p:grpSpPr>
        <p:grpSp>
          <p:nvGrpSpPr>
            <p:cNvPr id="23" name="Group 22">
              <a:extLst>
                <a:ext uri="{FF2B5EF4-FFF2-40B4-BE49-F238E27FC236}">
                  <a16:creationId xmlns:a16="http://schemas.microsoft.com/office/drawing/2014/main" id="{3CB39F50-125D-4C78-B854-E480BAC37118}"/>
                </a:ext>
              </a:extLst>
            </p:cNvPr>
            <p:cNvGrpSpPr/>
            <p:nvPr/>
          </p:nvGrpSpPr>
          <p:grpSpPr>
            <a:xfrm>
              <a:off x="-23504" y="2298798"/>
              <a:ext cx="4081854" cy="923330"/>
              <a:chOff x="1917145" y="1877174"/>
              <a:chExt cx="4081854" cy="923330"/>
            </a:xfrm>
          </p:grpSpPr>
          <p:sp>
            <p:nvSpPr>
              <p:cNvPr id="25" name="TextBox 24">
                <a:extLst>
                  <a:ext uri="{FF2B5EF4-FFF2-40B4-BE49-F238E27FC236}">
                    <a16:creationId xmlns:a16="http://schemas.microsoft.com/office/drawing/2014/main" id="{0C567682-320D-4545-B937-8B326C9AF6AA}"/>
                  </a:ext>
                </a:extLst>
              </p:cNvPr>
              <p:cNvSpPr txBox="1"/>
              <p:nvPr/>
            </p:nvSpPr>
            <p:spPr>
              <a:xfrm>
                <a:off x="3278172" y="1877174"/>
                <a:ext cx="2720827" cy="923330"/>
              </a:xfrm>
              <a:prstGeom prst="rect">
                <a:avLst/>
              </a:prstGeom>
              <a:solidFill>
                <a:schemeClr val="accent4"/>
              </a:solidFill>
            </p:spPr>
            <p:txBody>
              <a:bodyPr wrap="square" rtlCol="0">
                <a:spAutoFit/>
              </a:bodyPr>
              <a:lstStyle/>
              <a:p>
                <a:pPr algn="ctr"/>
                <a:r>
                  <a:rPr lang="en-GB" b="1" dirty="0">
                    <a:solidFill>
                      <a:schemeClr val="bg1"/>
                    </a:solidFill>
                  </a:rPr>
                  <a:t>The jewels in his crown were stars plucked from the night sky.</a:t>
                </a:r>
              </a:p>
            </p:txBody>
          </p:sp>
          <p:cxnSp>
            <p:nvCxnSpPr>
              <p:cNvPr id="26" name="Straight Arrow Connector 25">
                <a:extLst>
                  <a:ext uri="{FF2B5EF4-FFF2-40B4-BE49-F238E27FC236}">
                    <a16:creationId xmlns:a16="http://schemas.microsoft.com/office/drawing/2014/main" id="{A0C324F0-E2C1-4813-BD99-F08D24F6CFCD}"/>
                  </a:ext>
                </a:extLst>
              </p:cNvPr>
              <p:cNvCxnSpPr>
                <a:cxnSpLocks/>
              </p:cNvCxnSpPr>
              <p:nvPr/>
            </p:nvCxnSpPr>
            <p:spPr>
              <a:xfrm flipH="1" flipV="1">
                <a:off x="1917145" y="2139627"/>
                <a:ext cx="2966820" cy="90513"/>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C53C8810-E2E8-4896-A248-81AE1348E71C}"/>
                </a:ext>
              </a:extLst>
            </p:cNvPr>
            <p:cNvSpPr txBox="1"/>
            <p:nvPr/>
          </p:nvSpPr>
          <p:spPr>
            <a:xfrm>
              <a:off x="1342641" y="3204190"/>
              <a:ext cx="2704969" cy="954107"/>
            </a:xfrm>
            <a:prstGeom prst="rect">
              <a:avLst/>
            </a:prstGeom>
            <a:noFill/>
          </p:spPr>
          <p:txBody>
            <a:bodyPr wrap="square" rtlCol="0">
              <a:spAutoFit/>
            </a:bodyPr>
            <a:lstStyle/>
            <a:p>
              <a:pPr algn="ctr"/>
              <a:r>
                <a:rPr lang="en-GB" sz="1400" dirty="0"/>
                <a:t>A </a:t>
              </a:r>
              <a:r>
                <a:rPr lang="en-GB" sz="1400" b="1" dirty="0">
                  <a:solidFill>
                    <a:schemeClr val="accent4"/>
                  </a:solidFill>
                </a:rPr>
                <a:t>metaphor</a:t>
              </a:r>
              <a:r>
                <a:rPr lang="en-GB" sz="1400" dirty="0"/>
                <a:t> compares two things without using the words ‘like’ or ‘as’. It simply says that one thing is another.</a:t>
              </a:r>
            </a:p>
          </p:txBody>
        </p:sp>
      </p:grpSp>
      <p:grpSp>
        <p:nvGrpSpPr>
          <p:cNvPr id="28" name="Group 27">
            <a:extLst>
              <a:ext uri="{FF2B5EF4-FFF2-40B4-BE49-F238E27FC236}">
                <a16:creationId xmlns:a16="http://schemas.microsoft.com/office/drawing/2014/main" id="{866B441E-4DD0-42A2-881D-9D7AA2470C6F}"/>
              </a:ext>
            </a:extLst>
          </p:cNvPr>
          <p:cNvGrpSpPr/>
          <p:nvPr/>
        </p:nvGrpSpPr>
        <p:grpSpPr>
          <a:xfrm>
            <a:off x="4982967" y="4564389"/>
            <a:ext cx="3455073" cy="1340948"/>
            <a:chOff x="603277" y="2298798"/>
            <a:chExt cx="3455073" cy="1340948"/>
          </a:xfrm>
        </p:grpSpPr>
        <p:grpSp>
          <p:nvGrpSpPr>
            <p:cNvPr id="32" name="Group 31">
              <a:extLst>
                <a:ext uri="{FF2B5EF4-FFF2-40B4-BE49-F238E27FC236}">
                  <a16:creationId xmlns:a16="http://schemas.microsoft.com/office/drawing/2014/main" id="{3893CD32-2738-41DB-8349-8B244BCD02B4}"/>
                </a:ext>
              </a:extLst>
            </p:cNvPr>
            <p:cNvGrpSpPr/>
            <p:nvPr/>
          </p:nvGrpSpPr>
          <p:grpSpPr>
            <a:xfrm>
              <a:off x="603277" y="2298798"/>
              <a:ext cx="3455073" cy="646331"/>
              <a:chOff x="2543926" y="1877174"/>
              <a:chExt cx="3455073" cy="646331"/>
            </a:xfrm>
          </p:grpSpPr>
          <p:sp>
            <p:nvSpPr>
              <p:cNvPr id="34" name="TextBox 33">
                <a:extLst>
                  <a:ext uri="{FF2B5EF4-FFF2-40B4-BE49-F238E27FC236}">
                    <a16:creationId xmlns:a16="http://schemas.microsoft.com/office/drawing/2014/main" id="{9C979BA1-0DE2-47F0-B7F6-336D580EFD6F}"/>
                  </a:ext>
                </a:extLst>
              </p:cNvPr>
              <p:cNvSpPr txBox="1"/>
              <p:nvPr/>
            </p:nvSpPr>
            <p:spPr>
              <a:xfrm>
                <a:off x="3278172" y="1877174"/>
                <a:ext cx="2720827" cy="646331"/>
              </a:xfrm>
              <a:prstGeom prst="rect">
                <a:avLst/>
              </a:prstGeom>
              <a:solidFill>
                <a:schemeClr val="accent4"/>
              </a:solidFill>
            </p:spPr>
            <p:txBody>
              <a:bodyPr wrap="square" rtlCol="0">
                <a:spAutoFit/>
              </a:bodyPr>
              <a:lstStyle/>
              <a:p>
                <a:pPr algn="ctr"/>
                <a:r>
                  <a:rPr lang="en-GB" b="1" dirty="0">
                    <a:solidFill>
                      <a:schemeClr val="bg1"/>
                    </a:solidFill>
                  </a:rPr>
                  <a:t>The cloak hung lazily over his shoulders.</a:t>
                </a:r>
              </a:p>
            </p:txBody>
          </p:sp>
          <p:cxnSp>
            <p:nvCxnSpPr>
              <p:cNvPr id="35" name="Straight Arrow Connector 34">
                <a:extLst>
                  <a:ext uri="{FF2B5EF4-FFF2-40B4-BE49-F238E27FC236}">
                    <a16:creationId xmlns:a16="http://schemas.microsoft.com/office/drawing/2014/main" id="{8BF74978-5714-4391-96D6-2608D17FFCD6}"/>
                  </a:ext>
                </a:extLst>
              </p:cNvPr>
              <p:cNvCxnSpPr>
                <a:cxnSpLocks/>
              </p:cNvCxnSpPr>
              <p:nvPr/>
            </p:nvCxnSpPr>
            <p:spPr>
              <a:xfrm flipH="1" flipV="1">
                <a:off x="2543926" y="2042640"/>
                <a:ext cx="2340039" cy="18750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AE58A18A-8595-4705-A2E2-08A4DAF069D4}"/>
                </a:ext>
              </a:extLst>
            </p:cNvPr>
            <p:cNvSpPr txBox="1"/>
            <p:nvPr/>
          </p:nvSpPr>
          <p:spPr>
            <a:xfrm>
              <a:off x="1342641" y="2901082"/>
              <a:ext cx="2704969" cy="738664"/>
            </a:xfrm>
            <a:prstGeom prst="rect">
              <a:avLst/>
            </a:prstGeom>
            <a:noFill/>
          </p:spPr>
          <p:txBody>
            <a:bodyPr wrap="square" rtlCol="0">
              <a:spAutoFit/>
            </a:bodyPr>
            <a:lstStyle/>
            <a:p>
              <a:pPr algn="ctr"/>
              <a:r>
                <a:rPr lang="en-GB" sz="1400" b="1" dirty="0">
                  <a:solidFill>
                    <a:schemeClr val="accent4"/>
                  </a:solidFill>
                </a:rPr>
                <a:t>Personification</a:t>
              </a:r>
              <a:r>
                <a:rPr lang="en-GB" sz="1400" dirty="0"/>
                <a:t> describes a non-living object or animal using the features of a human.</a:t>
              </a:r>
            </a:p>
          </p:txBody>
        </p:sp>
      </p:grpSp>
    </p:spTree>
    <p:extLst>
      <p:ext uri="{BB962C8B-B14F-4D97-AF65-F5344CB8AC3E}">
        <p14:creationId xmlns:p14="http://schemas.microsoft.com/office/powerpoint/2010/main" val="298549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5C0B23-F972-4349-BED9-2AA8AE825730}"/>
              </a:ext>
            </a:extLst>
          </p:cNvPr>
          <p:cNvSpPr/>
          <p:nvPr/>
        </p:nvSpPr>
        <p:spPr>
          <a:xfrm>
            <a:off x="760415" y="1914697"/>
            <a:ext cx="7632700" cy="3495930"/>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50000"/>
              </a:lnSpc>
            </a:pPr>
            <a:r>
              <a:rPr lang="en-GB" dirty="0">
                <a:solidFill>
                  <a:schemeClr val="tx1"/>
                </a:solidFill>
                <a:latin typeface="Twinkl" pitchFamily="2" charset="0"/>
              </a:rPr>
              <a:t>An enormous, white wolf was walking stiffly towards them on its hind legs. It was dressed in a breastplate and a red cape, which swished lazily around the creature’s furred feet. Its eyes were a burning orange, and a glint around its mouth gave the merest suggestion of sharp fangs.</a:t>
            </a:r>
          </a:p>
          <a:p>
            <a:pPr>
              <a:lnSpc>
                <a:spcPct val="150000"/>
              </a:lnSpc>
            </a:pPr>
            <a:r>
              <a:rPr lang="en-GB" dirty="0">
                <a:solidFill>
                  <a:schemeClr val="tx1"/>
                </a:solidFill>
                <a:latin typeface="Twinkl" pitchFamily="2" charset="0"/>
              </a:rPr>
              <a:t>The wolf stopped directly in front of Cole and gazed down at him, amber eyes bulging. “Who is this?” she growled.</a:t>
            </a:r>
          </a:p>
          <a:p>
            <a:pPr>
              <a:lnSpc>
                <a:spcPct val="150000"/>
              </a:lnSpc>
            </a:pPr>
            <a:r>
              <a:rPr lang="en-GB" dirty="0">
                <a:solidFill>
                  <a:schemeClr val="tx1"/>
                </a:solidFill>
                <a:latin typeface="Twinkl" pitchFamily="2" charset="0"/>
              </a:rPr>
              <a:t>Cole held his breath as the wolf prowled around him in a circle, looking him up and down. She had long, grey streaks in the fur on her nose. </a:t>
            </a:r>
          </a:p>
        </p:txBody>
      </p:sp>
      <p:sp>
        <p:nvSpPr>
          <p:cNvPr id="3" name="Rectangle 2"/>
          <p:cNvSpPr/>
          <p:nvPr/>
        </p:nvSpPr>
        <p:spPr>
          <a:xfrm>
            <a:off x="750885" y="1914697"/>
            <a:ext cx="7632700" cy="3495930"/>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spAutoFit/>
          </a:bodyPr>
          <a:lstStyle/>
          <a:p>
            <a:pPr>
              <a:lnSpc>
                <a:spcPct val="150000"/>
              </a:lnSpc>
            </a:pPr>
            <a:r>
              <a:rPr lang="en-GB" dirty="0">
                <a:solidFill>
                  <a:schemeClr val="tx1"/>
                </a:solidFill>
                <a:latin typeface="Twinkl" pitchFamily="2" charset="0"/>
              </a:rPr>
              <a:t>An enormous, white wolf was </a:t>
            </a:r>
            <a:r>
              <a:rPr lang="en-GB" b="1" dirty="0">
                <a:solidFill>
                  <a:schemeClr val="accent4"/>
                </a:solidFill>
                <a:latin typeface="Twinkl" pitchFamily="2" charset="0"/>
              </a:rPr>
              <a:t>walking stiffly </a:t>
            </a:r>
            <a:r>
              <a:rPr lang="en-GB" dirty="0">
                <a:solidFill>
                  <a:schemeClr val="tx1"/>
                </a:solidFill>
                <a:latin typeface="Twinkl" pitchFamily="2" charset="0"/>
              </a:rPr>
              <a:t>towards them on its hind legs. It was dressed in a breastplate and a red cape, which swished lazily around the creature’s furred feet. Its eyes were a burning orange, and a glint around its mouth gave the merest suggestion of sharp fangs.</a:t>
            </a:r>
          </a:p>
          <a:p>
            <a:pPr>
              <a:lnSpc>
                <a:spcPct val="150000"/>
              </a:lnSpc>
            </a:pPr>
            <a:r>
              <a:rPr lang="en-GB" dirty="0">
                <a:solidFill>
                  <a:schemeClr val="tx1"/>
                </a:solidFill>
                <a:latin typeface="Twinkl" pitchFamily="2" charset="0"/>
              </a:rPr>
              <a:t>The wolf </a:t>
            </a:r>
            <a:r>
              <a:rPr lang="en-GB" b="1" dirty="0">
                <a:solidFill>
                  <a:schemeClr val="accent4"/>
                </a:solidFill>
                <a:latin typeface="Twinkl" pitchFamily="2" charset="0"/>
              </a:rPr>
              <a:t>stopped directly in front of Cole </a:t>
            </a:r>
            <a:r>
              <a:rPr lang="en-GB" dirty="0">
                <a:solidFill>
                  <a:schemeClr val="tx1"/>
                </a:solidFill>
                <a:latin typeface="Twinkl" pitchFamily="2" charset="0"/>
              </a:rPr>
              <a:t>and </a:t>
            </a:r>
            <a:r>
              <a:rPr lang="en-GB" b="1" dirty="0">
                <a:solidFill>
                  <a:schemeClr val="accent4"/>
                </a:solidFill>
                <a:latin typeface="Twinkl" pitchFamily="2" charset="0"/>
              </a:rPr>
              <a:t>gazed down </a:t>
            </a:r>
            <a:r>
              <a:rPr lang="en-GB" dirty="0">
                <a:solidFill>
                  <a:schemeClr val="tx1"/>
                </a:solidFill>
                <a:latin typeface="Twinkl" pitchFamily="2" charset="0"/>
              </a:rPr>
              <a:t>at him, amber eyes </a:t>
            </a:r>
            <a:r>
              <a:rPr lang="en-GB" b="1" dirty="0">
                <a:solidFill>
                  <a:schemeClr val="accent4"/>
                </a:solidFill>
                <a:latin typeface="Twinkl" pitchFamily="2" charset="0"/>
              </a:rPr>
              <a:t>bulging</a:t>
            </a:r>
            <a:r>
              <a:rPr lang="en-GB" dirty="0">
                <a:solidFill>
                  <a:schemeClr val="tx1"/>
                </a:solidFill>
                <a:latin typeface="Twinkl" pitchFamily="2" charset="0"/>
              </a:rPr>
              <a:t>. “Who is this?” she </a:t>
            </a:r>
            <a:r>
              <a:rPr lang="en-GB" b="1" dirty="0">
                <a:solidFill>
                  <a:schemeClr val="accent4"/>
                </a:solidFill>
                <a:latin typeface="Twinkl" pitchFamily="2" charset="0"/>
              </a:rPr>
              <a:t>growled</a:t>
            </a:r>
            <a:r>
              <a:rPr lang="en-GB" dirty="0">
                <a:solidFill>
                  <a:schemeClr val="tx1"/>
                </a:solidFill>
                <a:latin typeface="Twinkl" pitchFamily="2" charset="0"/>
              </a:rPr>
              <a:t>.</a:t>
            </a:r>
          </a:p>
          <a:p>
            <a:pPr>
              <a:lnSpc>
                <a:spcPct val="150000"/>
              </a:lnSpc>
            </a:pPr>
            <a:r>
              <a:rPr lang="en-GB" dirty="0">
                <a:solidFill>
                  <a:schemeClr val="tx1"/>
                </a:solidFill>
                <a:latin typeface="Twinkl" pitchFamily="2" charset="0"/>
              </a:rPr>
              <a:t>Cole held his breath as the wolf </a:t>
            </a:r>
            <a:r>
              <a:rPr lang="en-GB" b="1" dirty="0">
                <a:solidFill>
                  <a:schemeClr val="accent4"/>
                </a:solidFill>
                <a:latin typeface="Twinkl" pitchFamily="2" charset="0"/>
              </a:rPr>
              <a:t>prowled around him in a circle, looking him up and down. </a:t>
            </a:r>
            <a:r>
              <a:rPr lang="en-GB" dirty="0">
                <a:solidFill>
                  <a:schemeClr val="tx1"/>
                </a:solidFill>
                <a:latin typeface="Twinkl" pitchFamily="2" charset="0"/>
              </a:rPr>
              <a:t>She had long, grey streaks in the fur on her nose. </a:t>
            </a:r>
          </a:p>
        </p:txBody>
      </p:sp>
      <p:sp>
        <p:nvSpPr>
          <p:cNvPr id="21" name="Title 20"/>
          <p:cNvSpPr>
            <a:spLocks noGrp="1"/>
          </p:cNvSpPr>
          <p:nvPr>
            <p:ph type="title"/>
          </p:nvPr>
        </p:nvSpPr>
        <p:spPr/>
        <p:txBody>
          <a:bodyPr/>
          <a:lstStyle/>
          <a:p>
            <a:r>
              <a:rPr lang="en-GB" sz="3600" dirty="0">
                <a:latin typeface="+mn-lt"/>
              </a:rPr>
              <a:t>What Is a Character Description?</a:t>
            </a:r>
          </a:p>
        </p:txBody>
      </p:sp>
      <p:sp>
        <p:nvSpPr>
          <p:cNvPr id="5" name="Rectangle 4"/>
          <p:cNvSpPr/>
          <p:nvPr/>
        </p:nvSpPr>
        <p:spPr>
          <a:xfrm>
            <a:off x="755650" y="1277163"/>
            <a:ext cx="7632700" cy="553998"/>
          </a:xfrm>
          <a:prstGeom prst="rect">
            <a:avLst/>
          </a:prstGeom>
        </p:spPr>
        <p:txBody>
          <a:bodyPr wrap="square" lIns="0" tIns="0" rIns="0" bIns="0">
            <a:spAutoFit/>
          </a:bodyPr>
          <a:lstStyle/>
          <a:p>
            <a:r>
              <a:rPr lang="en-GB" b="1" dirty="0">
                <a:latin typeface="Twinkl" pitchFamily="2" charset="0"/>
              </a:rPr>
              <a:t>Let’s look again at the description of </a:t>
            </a:r>
            <a:r>
              <a:rPr lang="en-GB" b="1" dirty="0" err="1">
                <a:latin typeface="Twinkl" pitchFamily="2" charset="0"/>
              </a:rPr>
              <a:t>Serla</a:t>
            </a:r>
            <a:r>
              <a:rPr lang="en-GB" b="1" dirty="0">
                <a:latin typeface="Twinkl" pitchFamily="2" charset="0"/>
              </a:rPr>
              <a:t> the wolf. As well as </a:t>
            </a:r>
            <a:r>
              <a:rPr lang="en-GB" b="1" dirty="0" err="1">
                <a:latin typeface="Twinkl" pitchFamily="2" charset="0"/>
              </a:rPr>
              <a:t>Serla’s</a:t>
            </a:r>
            <a:r>
              <a:rPr lang="en-GB" b="1" dirty="0">
                <a:latin typeface="Twinkl" pitchFamily="2" charset="0"/>
              </a:rPr>
              <a:t> physical features, this character description told us about her character. </a:t>
            </a:r>
          </a:p>
        </p:txBody>
      </p:sp>
      <p:sp>
        <p:nvSpPr>
          <p:cNvPr id="7" name="TextBox 6">
            <a:extLst>
              <a:ext uri="{FF2B5EF4-FFF2-40B4-BE49-F238E27FC236}">
                <a16:creationId xmlns:a16="http://schemas.microsoft.com/office/drawing/2014/main" id="{EFC056B2-42DD-4601-B189-0CF731248DBA}"/>
              </a:ext>
            </a:extLst>
          </p:cNvPr>
          <p:cNvSpPr txBox="1"/>
          <p:nvPr/>
        </p:nvSpPr>
        <p:spPr>
          <a:xfrm>
            <a:off x="750885" y="5514712"/>
            <a:ext cx="7637465" cy="646331"/>
          </a:xfrm>
          <a:prstGeom prst="rect">
            <a:avLst/>
          </a:prstGeom>
          <a:solidFill>
            <a:schemeClr val="accent4"/>
          </a:solidFill>
          <a:ln>
            <a:noFill/>
          </a:ln>
        </p:spPr>
        <p:txBody>
          <a:bodyPr wrap="square" rtlCol="0" anchor="ctr">
            <a:spAutoFit/>
          </a:bodyPr>
          <a:lstStyle/>
          <a:p>
            <a:r>
              <a:rPr lang="en-GB" dirty="0">
                <a:solidFill>
                  <a:schemeClr val="bg1"/>
                </a:solidFill>
                <a:latin typeface="Twinkl" pitchFamily="2" charset="0"/>
              </a:rPr>
              <a:t>What key features of King </a:t>
            </a:r>
            <a:r>
              <a:rPr lang="en-GB" dirty="0" err="1">
                <a:solidFill>
                  <a:schemeClr val="bg1"/>
                </a:solidFill>
                <a:latin typeface="Twinkl" pitchFamily="2" charset="0"/>
              </a:rPr>
              <a:t>Enk’s</a:t>
            </a:r>
            <a:r>
              <a:rPr lang="en-GB" dirty="0">
                <a:solidFill>
                  <a:schemeClr val="bg1"/>
                </a:solidFill>
                <a:latin typeface="Twinkl" pitchFamily="2" charset="0"/>
              </a:rPr>
              <a:t> personality could you show? How could you show this?</a:t>
            </a:r>
          </a:p>
        </p:txBody>
      </p:sp>
    </p:spTree>
    <p:extLst>
      <p:ext uri="{BB962C8B-B14F-4D97-AF65-F5344CB8AC3E}">
        <p14:creationId xmlns:p14="http://schemas.microsoft.com/office/powerpoint/2010/main" val="168981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Describing a Character’s Personality</a:t>
            </a:r>
          </a:p>
        </p:txBody>
      </p:sp>
      <p:sp>
        <p:nvSpPr>
          <p:cNvPr id="5" name="Rectangle 4"/>
          <p:cNvSpPr/>
          <p:nvPr/>
        </p:nvSpPr>
        <p:spPr>
          <a:xfrm>
            <a:off x="755650" y="1421831"/>
            <a:ext cx="5645150" cy="553998"/>
          </a:xfrm>
          <a:prstGeom prst="rect">
            <a:avLst/>
          </a:prstGeom>
        </p:spPr>
        <p:txBody>
          <a:bodyPr wrap="square" lIns="0" tIns="0" rIns="0" bIns="0">
            <a:spAutoFit/>
          </a:bodyPr>
          <a:lstStyle/>
          <a:p>
            <a:r>
              <a:rPr lang="en-GB" dirty="0">
                <a:latin typeface="Twinkl" pitchFamily="2" charset="0"/>
              </a:rPr>
              <a:t>How could we show these character traits without simply listing them? </a:t>
            </a:r>
          </a:p>
        </p:txBody>
      </p:sp>
      <p:sp>
        <p:nvSpPr>
          <p:cNvPr id="7" name="TextBox 6">
            <a:extLst>
              <a:ext uri="{FF2B5EF4-FFF2-40B4-BE49-F238E27FC236}">
                <a16:creationId xmlns:a16="http://schemas.microsoft.com/office/drawing/2014/main" id="{EFC056B2-42DD-4601-B189-0CF731248DBA}"/>
              </a:ext>
            </a:extLst>
          </p:cNvPr>
          <p:cNvSpPr txBox="1"/>
          <p:nvPr/>
        </p:nvSpPr>
        <p:spPr>
          <a:xfrm>
            <a:off x="750885" y="2088794"/>
            <a:ext cx="5721833" cy="646331"/>
          </a:xfrm>
          <a:prstGeom prst="rect">
            <a:avLst/>
          </a:prstGeom>
          <a:solidFill>
            <a:schemeClr val="accent4"/>
          </a:solidFill>
          <a:ln>
            <a:noFill/>
          </a:ln>
        </p:spPr>
        <p:txBody>
          <a:bodyPr wrap="square" rtlCol="0" anchor="ctr">
            <a:spAutoFit/>
          </a:bodyPr>
          <a:lstStyle/>
          <a:p>
            <a:r>
              <a:rPr lang="en-GB" dirty="0">
                <a:solidFill>
                  <a:schemeClr val="bg1"/>
                </a:solidFill>
                <a:latin typeface="Twinkl" pitchFamily="2" charset="0"/>
              </a:rPr>
              <a:t>You should try to show the reader what they are like rather than tell them.</a:t>
            </a:r>
            <a:endParaRPr lang="en-GB" dirty="0">
              <a:solidFill>
                <a:schemeClr val="bg1"/>
              </a:solidFill>
            </a:endParaRPr>
          </a:p>
        </p:txBody>
      </p:sp>
      <p:sp>
        <p:nvSpPr>
          <p:cNvPr id="8" name="Rectangle 7">
            <a:extLst>
              <a:ext uri="{FF2B5EF4-FFF2-40B4-BE49-F238E27FC236}">
                <a16:creationId xmlns:a16="http://schemas.microsoft.com/office/drawing/2014/main" id="{E8523484-D29C-4381-A7D0-4B15451D0D38}"/>
              </a:ext>
            </a:extLst>
          </p:cNvPr>
          <p:cNvSpPr/>
          <p:nvPr/>
        </p:nvSpPr>
        <p:spPr>
          <a:xfrm>
            <a:off x="758032" y="3020252"/>
            <a:ext cx="7632700" cy="276999"/>
          </a:xfrm>
          <a:prstGeom prst="rect">
            <a:avLst/>
          </a:prstGeom>
        </p:spPr>
        <p:txBody>
          <a:bodyPr wrap="square" lIns="0" tIns="0" rIns="0" bIns="0">
            <a:spAutoFit/>
          </a:bodyPr>
          <a:lstStyle/>
          <a:p>
            <a:r>
              <a:rPr lang="en-GB" dirty="0">
                <a:latin typeface="Twinkl" pitchFamily="2" charset="0"/>
              </a:rPr>
              <a:t>Manipulative</a:t>
            </a:r>
          </a:p>
        </p:txBody>
      </p:sp>
      <p:sp>
        <p:nvSpPr>
          <p:cNvPr id="9" name="TextBox 8">
            <a:extLst>
              <a:ext uri="{FF2B5EF4-FFF2-40B4-BE49-F238E27FC236}">
                <a16:creationId xmlns:a16="http://schemas.microsoft.com/office/drawing/2014/main" id="{5257A580-1032-403A-82C1-F9D43A069C93}"/>
              </a:ext>
            </a:extLst>
          </p:cNvPr>
          <p:cNvSpPr txBox="1"/>
          <p:nvPr/>
        </p:nvSpPr>
        <p:spPr>
          <a:xfrm>
            <a:off x="753267" y="3350719"/>
            <a:ext cx="5647533" cy="646331"/>
          </a:xfrm>
          <a:prstGeom prst="rect">
            <a:avLst/>
          </a:prstGeom>
          <a:solidFill>
            <a:schemeClr val="accent4"/>
          </a:solidFill>
          <a:ln>
            <a:noFill/>
          </a:ln>
        </p:spPr>
        <p:txBody>
          <a:bodyPr wrap="square" rtlCol="0" anchor="ctr">
            <a:spAutoFit/>
          </a:bodyPr>
          <a:lstStyle/>
          <a:p>
            <a:pPr marL="285750" indent="-285750">
              <a:buFont typeface="Arial" panose="020B0604020202020204" pitchFamily="34" charset="0"/>
              <a:buChar char="•"/>
            </a:pPr>
            <a:r>
              <a:rPr lang="en-GB" dirty="0">
                <a:solidFill>
                  <a:schemeClr val="bg1"/>
                </a:solidFill>
                <a:latin typeface="Twinkl" pitchFamily="2" charset="0"/>
              </a:rPr>
              <a:t>“You trust me, don’t you Cole?” King </a:t>
            </a:r>
            <a:r>
              <a:rPr lang="en-GB" dirty="0" err="1">
                <a:solidFill>
                  <a:schemeClr val="bg1"/>
                </a:solidFill>
                <a:latin typeface="Twinkl" pitchFamily="2" charset="0"/>
              </a:rPr>
              <a:t>Enk</a:t>
            </a:r>
            <a:r>
              <a:rPr lang="en-GB" dirty="0">
                <a:solidFill>
                  <a:schemeClr val="bg1"/>
                </a:solidFill>
                <a:latin typeface="Twinkl" pitchFamily="2" charset="0"/>
              </a:rPr>
              <a:t> smirked.</a:t>
            </a:r>
          </a:p>
          <a:p>
            <a:pPr marL="285750" indent="-285750">
              <a:buFont typeface="Arial" panose="020B0604020202020204" pitchFamily="34" charset="0"/>
              <a:buChar char="•"/>
            </a:pPr>
            <a:r>
              <a:rPr lang="en-GB" dirty="0">
                <a:solidFill>
                  <a:schemeClr val="bg1"/>
                </a:solidFill>
                <a:latin typeface="Twinkl" pitchFamily="2" charset="0"/>
              </a:rPr>
              <a:t>Although his words were kind, Cole felt uneasy.</a:t>
            </a:r>
          </a:p>
        </p:txBody>
      </p:sp>
      <p:sp>
        <p:nvSpPr>
          <p:cNvPr id="10" name="Rectangle 9">
            <a:extLst>
              <a:ext uri="{FF2B5EF4-FFF2-40B4-BE49-F238E27FC236}">
                <a16:creationId xmlns:a16="http://schemas.microsoft.com/office/drawing/2014/main" id="{67A936B8-492E-4B90-A3B8-8AAB29D59D4E}"/>
              </a:ext>
            </a:extLst>
          </p:cNvPr>
          <p:cNvSpPr/>
          <p:nvPr/>
        </p:nvSpPr>
        <p:spPr>
          <a:xfrm>
            <a:off x="762797" y="4354359"/>
            <a:ext cx="7632700" cy="276999"/>
          </a:xfrm>
          <a:prstGeom prst="rect">
            <a:avLst/>
          </a:prstGeom>
        </p:spPr>
        <p:txBody>
          <a:bodyPr wrap="square" lIns="0" tIns="0" rIns="0" bIns="0">
            <a:spAutoFit/>
          </a:bodyPr>
          <a:lstStyle/>
          <a:p>
            <a:r>
              <a:rPr lang="en-GB" dirty="0">
                <a:latin typeface="Twinkl" pitchFamily="2" charset="0"/>
              </a:rPr>
              <a:t>Powerful</a:t>
            </a:r>
          </a:p>
        </p:txBody>
      </p:sp>
      <p:sp>
        <p:nvSpPr>
          <p:cNvPr id="12" name="TextBox 11">
            <a:extLst>
              <a:ext uri="{FF2B5EF4-FFF2-40B4-BE49-F238E27FC236}">
                <a16:creationId xmlns:a16="http://schemas.microsoft.com/office/drawing/2014/main" id="{3119269A-A13C-4996-AAC9-BEE69AD5CDCD}"/>
              </a:ext>
            </a:extLst>
          </p:cNvPr>
          <p:cNvSpPr txBox="1"/>
          <p:nvPr/>
        </p:nvSpPr>
        <p:spPr>
          <a:xfrm>
            <a:off x="758032" y="4721966"/>
            <a:ext cx="5642767" cy="923330"/>
          </a:xfrm>
          <a:prstGeom prst="rect">
            <a:avLst/>
          </a:prstGeom>
          <a:solidFill>
            <a:schemeClr val="accent4"/>
          </a:solidFill>
          <a:ln>
            <a:noFill/>
          </a:ln>
        </p:spPr>
        <p:txBody>
          <a:bodyPr wrap="square" rtlCol="0" anchor="ctr">
            <a:spAutoFit/>
          </a:bodyPr>
          <a:lstStyle/>
          <a:p>
            <a:pPr marL="285750" indent="-285750">
              <a:buFont typeface="Arial" panose="020B0604020202020204" pitchFamily="34" charset="0"/>
              <a:buChar char="•"/>
            </a:pPr>
            <a:r>
              <a:rPr lang="en-GB" dirty="0">
                <a:solidFill>
                  <a:schemeClr val="bg1"/>
                </a:solidFill>
                <a:latin typeface="Twinkl" pitchFamily="2" charset="0"/>
              </a:rPr>
              <a:t>With a click of his fingers, the wolves appeared.</a:t>
            </a:r>
          </a:p>
          <a:p>
            <a:pPr marL="285750" indent="-285750">
              <a:buFont typeface="Arial" panose="020B0604020202020204" pitchFamily="34" charset="0"/>
              <a:buChar char="•"/>
            </a:pPr>
            <a:r>
              <a:rPr lang="en-GB" dirty="0">
                <a:solidFill>
                  <a:schemeClr val="bg1"/>
                </a:solidFill>
                <a:latin typeface="Twinkl" pitchFamily="2" charset="0"/>
              </a:rPr>
              <a:t>The king waved a delicate hand and the table filled instantly with delicious fruits and cakes.</a:t>
            </a:r>
          </a:p>
        </p:txBody>
      </p:sp>
      <p:pic>
        <p:nvPicPr>
          <p:cNvPr id="13" name="Picture 12">
            <a:extLst>
              <a:ext uri="{FF2B5EF4-FFF2-40B4-BE49-F238E27FC236}">
                <a16:creationId xmlns:a16="http://schemas.microsoft.com/office/drawing/2014/main" id="{D4B4DB24-3D25-419D-B6F1-07ED03374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9010" y="1413664"/>
            <a:ext cx="2707074" cy="4466305"/>
          </a:xfrm>
          <a:prstGeom prst="rect">
            <a:avLst/>
          </a:prstGeom>
        </p:spPr>
      </p:pic>
    </p:spTree>
    <p:extLst>
      <p:ext uri="{BB962C8B-B14F-4D97-AF65-F5344CB8AC3E}">
        <p14:creationId xmlns:p14="http://schemas.microsoft.com/office/powerpoint/2010/main" val="383373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Putting It All Together</a:t>
            </a:r>
          </a:p>
        </p:txBody>
      </p:sp>
      <p:sp>
        <p:nvSpPr>
          <p:cNvPr id="11" name="Rectangle 10">
            <a:extLst>
              <a:ext uri="{FF2B5EF4-FFF2-40B4-BE49-F238E27FC236}">
                <a16:creationId xmlns:a16="http://schemas.microsoft.com/office/drawing/2014/main" id="{DED812B2-5A07-4FA7-A0FD-8801C6C885C9}"/>
              </a:ext>
            </a:extLst>
          </p:cNvPr>
          <p:cNvSpPr/>
          <p:nvPr/>
        </p:nvSpPr>
        <p:spPr>
          <a:xfrm>
            <a:off x="797236" y="1299492"/>
            <a:ext cx="4709713" cy="646331"/>
          </a:xfrm>
          <a:prstGeom prst="rect">
            <a:avLst/>
          </a:prstGeom>
          <a:noFill/>
          <a:ln>
            <a:noFill/>
          </a:ln>
        </p:spPr>
        <p:txBody>
          <a:bodyPr wrap="square">
            <a:spAutoFit/>
          </a:bodyPr>
          <a:lstStyle/>
          <a:p>
            <a:r>
              <a:rPr lang="en-GB" b="0" dirty="0">
                <a:latin typeface="Twinkl" pitchFamily="2" charset="0"/>
              </a:rPr>
              <a:t>When putting all of your planning together, it is important to remember that:</a:t>
            </a:r>
          </a:p>
        </p:txBody>
      </p:sp>
      <p:sp>
        <p:nvSpPr>
          <p:cNvPr id="2" name="Rectangle 1">
            <a:extLst>
              <a:ext uri="{FF2B5EF4-FFF2-40B4-BE49-F238E27FC236}">
                <a16:creationId xmlns:a16="http://schemas.microsoft.com/office/drawing/2014/main" id="{5BA7BB44-CA9D-4B16-97B2-09784ACEAFF3}"/>
              </a:ext>
            </a:extLst>
          </p:cNvPr>
          <p:cNvSpPr/>
          <p:nvPr/>
        </p:nvSpPr>
        <p:spPr>
          <a:xfrm>
            <a:off x="817291" y="4924662"/>
            <a:ext cx="5511591" cy="923330"/>
          </a:xfrm>
          <a:prstGeom prst="rect">
            <a:avLst/>
          </a:prstGeom>
          <a:solidFill>
            <a:schemeClr val="accent4"/>
          </a:solidFill>
          <a:ln>
            <a:solidFill>
              <a:schemeClr val="accent4"/>
            </a:solidFill>
          </a:ln>
        </p:spPr>
        <p:txBody>
          <a:bodyPr wrap="square">
            <a:spAutoFit/>
          </a:bodyPr>
          <a:lstStyle/>
          <a:p>
            <a:pPr marL="285750" indent="-285750">
              <a:buFont typeface="Arial" panose="020B0604020202020204" pitchFamily="34" charset="0"/>
              <a:buChar char="•"/>
            </a:pPr>
            <a:r>
              <a:rPr lang="en-GB" dirty="0">
                <a:solidFill>
                  <a:schemeClr val="bg1"/>
                </a:solidFill>
                <a:latin typeface="Twinkl" pitchFamily="2" charset="0"/>
              </a:rPr>
              <a:t>speech and action can help you show your reader about the character’s personality rather than telling them everything in a long description.</a:t>
            </a:r>
          </a:p>
        </p:txBody>
      </p:sp>
      <p:sp>
        <p:nvSpPr>
          <p:cNvPr id="3" name="Rectangle 2">
            <a:extLst>
              <a:ext uri="{FF2B5EF4-FFF2-40B4-BE49-F238E27FC236}">
                <a16:creationId xmlns:a16="http://schemas.microsoft.com/office/drawing/2014/main" id="{1FADA50D-C81E-41B4-A12A-77338557F6F6}"/>
              </a:ext>
            </a:extLst>
          </p:cNvPr>
          <p:cNvSpPr/>
          <p:nvPr/>
        </p:nvSpPr>
        <p:spPr>
          <a:xfrm>
            <a:off x="817290" y="2007467"/>
            <a:ext cx="5819815" cy="923330"/>
          </a:xfrm>
          <a:prstGeom prst="rect">
            <a:avLst/>
          </a:prstGeom>
          <a:solidFill>
            <a:schemeClr val="accent4"/>
          </a:solidFill>
          <a:ln>
            <a:solidFill>
              <a:schemeClr val="accent4"/>
            </a:solidFill>
          </a:ln>
        </p:spPr>
        <p:txBody>
          <a:bodyPr wrap="square">
            <a:spAutoFit/>
          </a:bodyPr>
          <a:lstStyle/>
          <a:p>
            <a:pPr marL="285750" indent="-285750">
              <a:buFont typeface="Arial" panose="020B0604020202020204" pitchFamily="34" charset="0"/>
              <a:buChar char="•"/>
            </a:pPr>
            <a:r>
              <a:rPr lang="en-GB" dirty="0">
                <a:solidFill>
                  <a:schemeClr val="bg1"/>
                </a:solidFill>
                <a:latin typeface="Twinkl" pitchFamily="2" charset="0"/>
              </a:rPr>
              <a:t>you don’t need to include every single detail of the character, only those which give the reader                useful clues;</a:t>
            </a:r>
          </a:p>
        </p:txBody>
      </p:sp>
      <p:sp>
        <p:nvSpPr>
          <p:cNvPr id="4" name="Rectangle 3">
            <a:extLst>
              <a:ext uri="{FF2B5EF4-FFF2-40B4-BE49-F238E27FC236}">
                <a16:creationId xmlns:a16="http://schemas.microsoft.com/office/drawing/2014/main" id="{67BAEA5A-DA3C-45F2-B589-146EE379540E}"/>
              </a:ext>
            </a:extLst>
          </p:cNvPr>
          <p:cNvSpPr/>
          <p:nvPr/>
        </p:nvSpPr>
        <p:spPr>
          <a:xfrm>
            <a:off x="817291" y="3164531"/>
            <a:ext cx="5583510" cy="646331"/>
          </a:xfrm>
          <a:prstGeom prst="rect">
            <a:avLst/>
          </a:prstGeom>
          <a:solidFill>
            <a:schemeClr val="accent4"/>
          </a:solidFill>
          <a:ln>
            <a:solidFill>
              <a:schemeClr val="accent4"/>
            </a:solidFill>
          </a:ln>
        </p:spPr>
        <p:txBody>
          <a:bodyPr wrap="square">
            <a:spAutoFit/>
          </a:bodyPr>
          <a:lstStyle/>
          <a:p>
            <a:pPr marL="285750" indent="-285750">
              <a:buFont typeface="Arial" panose="020B0604020202020204" pitchFamily="34" charset="0"/>
              <a:buChar char="•"/>
            </a:pPr>
            <a:r>
              <a:rPr lang="en-GB" dirty="0">
                <a:solidFill>
                  <a:schemeClr val="bg1"/>
                </a:solidFill>
                <a:latin typeface="Twinkl" pitchFamily="2" charset="0"/>
              </a:rPr>
              <a:t>you should group similar points together and follow the gaze of your main character;</a:t>
            </a:r>
          </a:p>
        </p:txBody>
      </p:sp>
      <p:sp>
        <p:nvSpPr>
          <p:cNvPr id="6" name="Rectangle 5">
            <a:extLst>
              <a:ext uri="{FF2B5EF4-FFF2-40B4-BE49-F238E27FC236}">
                <a16:creationId xmlns:a16="http://schemas.microsoft.com/office/drawing/2014/main" id="{C79CB962-FA10-469A-B1B8-CA2F06BEA838}"/>
              </a:ext>
            </a:extLst>
          </p:cNvPr>
          <p:cNvSpPr/>
          <p:nvPr/>
        </p:nvSpPr>
        <p:spPr>
          <a:xfrm>
            <a:off x="817291" y="4044596"/>
            <a:ext cx="5583510" cy="646331"/>
          </a:xfrm>
          <a:prstGeom prst="rect">
            <a:avLst/>
          </a:prstGeom>
          <a:solidFill>
            <a:schemeClr val="accent4"/>
          </a:solidFill>
          <a:ln>
            <a:solidFill>
              <a:schemeClr val="accent4"/>
            </a:solidFill>
          </a:ln>
        </p:spPr>
        <p:txBody>
          <a:bodyPr wrap="square">
            <a:spAutoFit/>
          </a:bodyPr>
          <a:lstStyle/>
          <a:p>
            <a:pPr marL="285750" indent="-285750">
              <a:buFont typeface="Arial" panose="020B0604020202020204" pitchFamily="34" charset="0"/>
              <a:buChar char="•"/>
            </a:pPr>
            <a:r>
              <a:rPr lang="en-GB" dirty="0">
                <a:solidFill>
                  <a:schemeClr val="bg1"/>
                </a:solidFill>
                <a:latin typeface="Twinkl" pitchFamily="2" charset="0"/>
              </a:rPr>
              <a:t>varied word choices and sentence structures will help to make the writing engaging;</a:t>
            </a:r>
          </a:p>
        </p:txBody>
      </p:sp>
      <p:pic>
        <p:nvPicPr>
          <p:cNvPr id="13" name="Picture 12">
            <a:extLst>
              <a:ext uri="{FF2B5EF4-FFF2-40B4-BE49-F238E27FC236}">
                <a16:creationId xmlns:a16="http://schemas.microsoft.com/office/drawing/2014/main" id="{D4B4DB24-3D25-419D-B6F1-07ED033743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3138" y="1730603"/>
            <a:ext cx="2662765" cy="4393201"/>
          </a:xfrm>
          <a:prstGeom prst="rect">
            <a:avLst/>
          </a:prstGeom>
        </p:spPr>
      </p:pic>
    </p:spTree>
    <p:extLst>
      <p:ext uri="{BB962C8B-B14F-4D97-AF65-F5344CB8AC3E}">
        <p14:creationId xmlns:p14="http://schemas.microsoft.com/office/powerpoint/2010/main" val="373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89</TotalTime>
  <Words>1353</Words>
  <Application>Microsoft Office PowerPoint</Application>
  <PresentationFormat>On-screen Show (4:3)</PresentationFormat>
  <Paragraphs>96</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Twinkl</vt:lpstr>
      <vt:lpstr>Arial</vt:lpstr>
      <vt:lpstr>Office Theme</vt:lpstr>
      <vt:lpstr>PowerPoint Presentation</vt:lpstr>
      <vt:lpstr>What Is a Character Description?</vt:lpstr>
      <vt:lpstr>Describing a Character’s Appearance </vt:lpstr>
      <vt:lpstr>Describing a Character’s Appearance </vt:lpstr>
      <vt:lpstr>Describing a Character Using Your Senses</vt:lpstr>
      <vt:lpstr>Figurative Language</vt:lpstr>
      <vt:lpstr>What Is a Character Description?</vt:lpstr>
      <vt:lpstr>Describing a Character’s Personality</vt:lpstr>
      <vt:lpstr>Putting It All Together</vt:lpstr>
      <vt:lpstr>Putting It All Together</vt:lpstr>
      <vt:lpstr>What Makes an Effective Character Description?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Samantha Allan</cp:lastModifiedBy>
  <cp:revision>10</cp:revision>
  <dcterms:created xsi:type="dcterms:W3CDTF">2020-04-13T12:09:49Z</dcterms:created>
  <dcterms:modified xsi:type="dcterms:W3CDTF">2021-01-08T15:07:27Z</dcterms:modified>
</cp:coreProperties>
</file>