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9720263" cy="176403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3" d="100"/>
          <a:sy n="43" d="100"/>
        </p:scale>
        <p:origin x="291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E6701-4D66-48E3-9A1A-4093935CDB69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78100" y="1143000"/>
            <a:ext cx="1701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0E1F4-7A8C-4C80-9763-201769241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629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6500" y="1241425"/>
            <a:ext cx="184467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A575A-FE42-F34E-BE8D-35435E3FEA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450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</p:spPr>
        <p:txBody>
          <a:bodyPr anchor="b"/>
          <a:lstStyle>
            <a:lvl1pPr algn="ctr"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</p:spPr>
        <p:txBody>
          <a:bodyPr/>
          <a:lstStyle>
            <a:lvl1pPr marL="0" indent="0" algn="ctr">
              <a:buNone/>
              <a:defRPr sz="2551"/>
            </a:lvl1pPr>
            <a:lvl2pPr marL="486004" indent="0" algn="ctr">
              <a:buNone/>
              <a:defRPr sz="2126"/>
            </a:lvl2pPr>
            <a:lvl3pPr marL="972007" indent="0" algn="ctr">
              <a:buNone/>
              <a:defRPr sz="1913"/>
            </a:lvl3pPr>
            <a:lvl4pPr marL="1458011" indent="0" algn="ctr">
              <a:buNone/>
              <a:defRPr sz="1701"/>
            </a:lvl4pPr>
            <a:lvl5pPr marL="1944014" indent="0" algn="ctr">
              <a:buNone/>
              <a:defRPr sz="1701"/>
            </a:lvl5pPr>
            <a:lvl6pPr marL="2430018" indent="0" algn="ctr">
              <a:buNone/>
              <a:defRPr sz="1701"/>
            </a:lvl6pPr>
            <a:lvl7pPr marL="2916022" indent="0" algn="ctr">
              <a:buNone/>
              <a:defRPr sz="1701"/>
            </a:lvl7pPr>
            <a:lvl8pPr marL="3402025" indent="0" algn="ctr">
              <a:buNone/>
              <a:defRPr sz="1701"/>
            </a:lvl8pPr>
            <a:lvl9pPr marL="3888029" indent="0" algn="ctr">
              <a:buNone/>
              <a:defRPr sz="17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92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609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</p:spPr>
        <p:txBody>
          <a:bodyPr anchor="b"/>
          <a:lstStyle>
            <a:lvl1pPr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</p:spPr>
        <p:txBody>
          <a:bodyPr/>
          <a:lstStyle>
            <a:lvl1pPr marL="0" indent="0">
              <a:buNone/>
              <a:defRPr sz="2551">
                <a:solidFill>
                  <a:schemeClr val="tx1"/>
                </a:solidFill>
              </a:defRPr>
            </a:lvl1pPr>
            <a:lvl2pPr marL="486004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972007" indent="0">
              <a:buNone/>
              <a:defRPr sz="1913">
                <a:solidFill>
                  <a:schemeClr val="tx1">
                    <a:tint val="75000"/>
                  </a:schemeClr>
                </a:solidFill>
              </a:defRPr>
            </a:lvl3pPr>
            <a:lvl4pPr marL="1458011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4pPr>
            <a:lvl5pPr marL="194401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5pPr>
            <a:lvl6pPr marL="243001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6pPr>
            <a:lvl7pPr marL="291602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7pPr>
            <a:lvl8pPr marL="3402025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8pPr>
            <a:lvl9pPr marL="3888029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08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556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6443610"/>
            <a:ext cx="4112126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4" y="4324325"/>
            <a:ext cx="4132378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4" y="6443610"/>
            <a:ext cx="4132378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910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43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979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2539880"/>
            <a:ext cx="4920883" cy="12536047"/>
          </a:xfrm>
        </p:spPr>
        <p:txBody>
          <a:bodyPr/>
          <a:lstStyle>
            <a:lvl1pPr>
              <a:defRPr sz="3402"/>
            </a:lvl1pPr>
            <a:lvl2pPr>
              <a:defRPr sz="2976"/>
            </a:lvl2pPr>
            <a:lvl3pPr>
              <a:defRPr sz="2551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99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2539880"/>
            <a:ext cx="4920883" cy="12536047"/>
          </a:xfrm>
        </p:spPr>
        <p:txBody>
          <a:bodyPr anchor="t"/>
          <a:lstStyle>
            <a:lvl1pPr marL="0" indent="0">
              <a:buNone/>
              <a:defRPr sz="3402"/>
            </a:lvl1pPr>
            <a:lvl2pPr marL="486004" indent="0">
              <a:buNone/>
              <a:defRPr sz="2976"/>
            </a:lvl2pPr>
            <a:lvl3pPr marL="972007" indent="0">
              <a:buNone/>
              <a:defRPr sz="2551"/>
            </a:lvl3pPr>
            <a:lvl4pPr marL="1458011" indent="0">
              <a:buNone/>
              <a:defRPr sz="2126"/>
            </a:lvl4pPr>
            <a:lvl5pPr marL="1944014" indent="0">
              <a:buNone/>
              <a:defRPr sz="2126"/>
            </a:lvl5pPr>
            <a:lvl6pPr marL="2430018" indent="0">
              <a:buNone/>
              <a:defRPr sz="2126"/>
            </a:lvl6pPr>
            <a:lvl7pPr marL="2916022" indent="0">
              <a:buNone/>
              <a:defRPr sz="2126"/>
            </a:lvl7pPr>
            <a:lvl8pPr marL="3402025" indent="0">
              <a:buNone/>
              <a:defRPr sz="2126"/>
            </a:lvl8pPr>
            <a:lvl9pPr marL="3888029" indent="0">
              <a:buNone/>
              <a:defRPr sz="212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647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827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4" y="939183"/>
            <a:ext cx="2095932" cy="149493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9" y="939183"/>
            <a:ext cx="6166292" cy="149493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992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583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72007" rtl="0" eaLnBrk="1" latinLnBrk="0" hangingPunct="1">
        <a:lnSpc>
          <a:spcPct val="90000"/>
        </a:lnSpc>
        <a:spcBef>
          <a:spcPct val="0"/>
        </a:spcBef>
        <a:buNone/>
        <a:defRPr sz="46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002" indent="-243002" algn="l" defTabSz="972007" rtl="0" eaLnBrk="1" latinLnBrk="0" hangingPunct="1">
        <a:lnSpc>
          <a:spcPct val="90000"/>
        </a:lnSpc>
        <a:spcBef>
          <a:spcPts val="1063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29005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2pPr>
      <a:lvl3pPr marL="1215009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70101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2187016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902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5027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31031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600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2007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8011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401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30018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6022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2025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8029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3" Type="http://schemas.openxmlformats.org/officeDocument/2006/relationships/image" Target="../media/image1.jpeg"/><Relationship Id="rId21" Type="http://schemas.openxmlformats.org/officeDocument/2006/relationships/image" Target="../media/image18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5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11" Type="http://schemas.openxmlformats.org/officeDocument/2006/relationships/image" Target="../media/image8.jpeg"/><Relationship Id="rId24" Type="http://schemas.openxmlformats.org/officeDocument/2006/relationships/image" Target="../media/image21.png"/><Relationship Id="rId5" Type="http://schemas.openxmlformats.org/officeDocument/2006/relationships/hyperlink" Target="https://www.aqa.org.uk/subjects/spanish/gcse/spanish-8692" TargetMode="External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28" Type="http://schemas.openxmlformats.org/officeDocument/2006/relationships/image" Target="../media/image25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Picture 394">
            <a:extLst>
              <a:ext uri="{FF2B5EF4-FFF2-40B4-BE49-F238E27FC236}">
                <a16:creationId xmlns:a16="http://schemas.microsoft.com/office/drawing/2014/main" id="{C0110F2B-7436-4FB9-A2D8-A654F607051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8" y="0"/>
            <a:ext cx="9732778" cy="173528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8C8AF1-50D3-4782-9492-47CFC964F084}"/>
              </a:ext>
            </a:extLst>
          </p:cNvPr>
          <p:cNvSpPr/>
          <p:nvPr/>
        </p:nvSpPr>
        <p:spPr>
          <a:xfrm>
            <a:off x="6774499" y="307793"/>
            <a:ext cx="2875019" cy="2363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DC27B07-57EE-4392-97DE-592202DE97AD}"/>
              </a:ext>
            </a:extLst>
          </p:cNvPr>
          <p:cNvSpPr/>
          <p:nvPr/>
        </p:nvSpPr>
        <p:spPr>
          <a:xfrm>
            <a:off x="8134617" y="15900658"/>
            <a:ext cx="1514902" cy="1473959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175C91E-ED01-48D0-9349-250AB31DBE11}"/>
              </a:ext>
            </a:extLst>
          </p:cNvPr>
          <p:cNvSpPr/>
          <p:nvPr/>
        </p:nvSpPr>
        <p:spPr>
          <a:xfrm>
            <a:off x="8332510" y="16090052"/>
            <a:ext cx="1119116" cy="1068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Year </a:t>
            </a:r>
            <a:r>
              <a:rPr lang="en-GB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7</a:t>
            </a:r>
            <a:endParaRPr lang="en-GB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01" name="Oval 400">
            <a:extLst>
              <a:ext uri="{FF2B5EF4-FFF2-40B4-BE49-F238E27FC236}">
                <a16:creationId xmlns:a16="http://schemas.microsoft.com/office/drawing/2014/main" id="{5E94246F-E5F6-4A65-99FE-C169F576D796}"/>
              </a:ext>
            </a:extLst>
          </p:cNvPr>
          <p:cNvSpPr/>
          <p:nvPr/>
        </p:nvSpPr>
        <p:spPr>
          <a:xfrm>
            <a:off x="8118456" y="12743505"/>
            <a:ext cx="1514902" cy="1473959"/>
          </a:xfrm>
          <a:prstGeom prst="ellipse">
            <a:avLst/>
          </a:prstGeom>
          <a:solidFill>
            <a:srgbClr val="FE6E6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2" name="Oval 401">
            <a:extLst>
              <a:ext uri="{FF2B5EF4-FFF2-40B4-BE49-F238E27FC236}">
                <a16:creationId xmlns:a16="http://schemas.microsoft.com/office/drawing/2014/main" id="{16DC4737-6B55-4EFA-AF8A-A63D60F0061E}"/>
              </a:ext>
            </a:extLst>
          </p:cNvPr>
          <p:cNvSpPr/>
          <p:nvPr/>
        </p:nvSpPr>
        <p:spPr>
          <a:xfrm>
            <a:off x="8318949" y="12939573"/>
            <a:ext cx="1119116" cy="1068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Year </a:t>
            </a:r>
            <a:r>
              <a:rPr lang="en-GB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8</a:t>
            </a:r>
            <a:endParaRPr lang="en-GB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03" name="Oval 402">
            <a:extLst>
              <a:ext uri="{FF2B5EF4-FFF2-40B4-BE49-F238E27FC236}">
                <a16:creationId xmlns:a16="http://schemas.microsoft.com/office/drawing/2014/main" id="{3EA3AFDC-E076-4BBE-AB70-24D9C7AB56FB}"/>
              </a:ext>
            </a:extLst>
          </p:cNvPr>
          <p:cNvSpPr/>
          <p:nvPr/>
        </p:nvSpPr>
        <p:spPr>
          <a:xfrm>
            <a:off x="8134616" y="8658858"/>
            <a:ext cx="1514902" cy="1473959"/>
          </a:xfrm>
          <a:prstGeom prst="ellipse">
            <a:avLst/>
          </a:prstGeom>
          <a:solidFill>
            <a:srgbClr val="BC78F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4" name="Oval 403">
            <a:extLst>
              <a:ext uri="{FF2B5EF4-FFF2-40B4-BE49-F238E27FC236}">
                <a16:creationId xmlns:a16="http://schemas.microsoft.com/office/drawing/2014/main" id="{86846DBA-6DDC-4BEC-82B4-BCCAE08C1002}"/>
              </a:ext>
            </a:extLst>
          </p:cNvPr>
          <p:cNvSpPr/>
          <p:nvPr/>
        </p:nvSpPr>
        <p:spPr>
          <a:xfrm>
            <a:off x="8318949" y="8852533"/>
            <a:ext cx="1119116" cy="1068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Year </a:t>
            </a:r>
            <a:r>
              <a:rPr lang="en-GB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9</a:t>
            </a:r>
            <a:endParaRPr lang="en-GB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07" name="Oval 406">
            <a:extLst>
              <a:ext uri="{FF2B5EF4-FFF2-40B4-BE49-F238E27FC236}">
                <a16:creationId xmlns:a16="http://schemas.microsoft.com/office/drawing/2014/main" id="{6DAFA3C7-A01F-4A3D-8DA6-3C0467411CDD}"/>
              </a:ext>
            </a:extLst>
          </p:cNvPr>
          <p:cNvSpPr/>
          <p:nvPr/>
        </p:nvSpPr>
        <p:spPr>
          <a:xfrm>
            <a:off x="8134616" y="4502285"/>
            <a:ext cx="1514902" cy="1473959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9" name="Oval 408">
            <a:extLst>
              <a:ext uri="{FF2B5EF4-FFF2-40B4-BE49-F238E27FC236}">
                <a16:creationId xmlns:a16="http://schemas.microsoft.com/office/drawing/2014/main" id="{60A17378-5ADE-4F0B-B81E-676BBB712650}"/>
              </a:ext>
            </a:extLst>
          </p:cNvPr>
          <p:cNvSpPr/>
          <p:nvPr/>
        </p:nvSpPr>
        <p:spPr>
          <a:xfrm>
            <a:off x="8318949" y="4695960"/>
            <a:ext cx="1119116" cy="1068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Year </a:t>
            </a:r>
            <a:r>
              <a:rPr lang="en-GB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10</a:t>
            </a:r>
            <a:endParaRPr lang="en-GB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18" name="Oval 417">
            <a:extLst>
              <a:ext uri="{FF2B5EF4-FFF2-40B4-BE49-F238E27FC236}">
                <a16:creationId xmlns:a16="http://schemas.microsoft.com/office/drawing/2014/main" id="{C00D37AF-86BA-4FE0-8F54-6FBDD3C6569A}"/>
              </a:ext>
            </a:extLst>
          </p:cNvPr>
          <p:cNvSpPr/>
          <p:nvPr/>
        </p:nvSpPr>
        <p:spPr>
          <a:xfrm>
            <a:off x="70745" y="2419185"/>
            <a:ext cx="1514902" cy="147395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1" name="Oval 420">
            <a:extLst>
              <a:ext uri="{FF2B5EF4-FFF2-40B4-BE49-F238E27FC236}">
                <a16:creationId xmlns:a16="http://schemas.microsoft.com/office/drawing/2014/main" id="{B79CF78A-6011-47AC-90B8-5975E5801A1D}"/>
              </a:ext>
            </a:extLst>
          </p:cNvPr>
          <p:cNvSpPr/>
          <p:nvPr/>
        </p:nvSpPr>
        <p:spPr>
          <a:xfrm>
            <a:off x="241217" y="2602493"/>
            <a:ext cx="1119116" cy="1068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Year </a:t>
            </a:r>
            <a:r>
              <a:rPr lang="en-GB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11</a:t>
            </a:r>
            <a:endParaRPr lang="en-GB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026" name="Picture 2" descr="Image result for aqa">
            <a:extLst>
              <a:ext uri="{FF2B5EF4-FFF2-40B4-BE49-F238E27FC236}">
                <a16:creationId xmlns:a16="http://schemas.microsoft.com/office/drawing/2014/main" id="{13E9CDEA-6AC2-4D4A-9C34-44C143204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935" y="844283"/>
            <a:ext cx="1101007" cy="110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8" name="TextBox 427">
            <a:extLst>
              <a:ext uri="{FF2B5EF4-FFF2-40B4-BE49-F238E27FC236}">
                <a16:creationId xmlns:a16="http://schemas.microsoft.com/office/drawing/2014/main" id="{01F494D2-2B19-4E39-8B69-974680A30338}"/>
              </a:ext>
            </a:extLst>
          </p:cNvPr>
          <p:cNvSpPr txBox="1"/>
          <p:nvPr/>
        </p:nvSpPr>
        <p:spPr>
          <a:xfrm>
            <a:off x="1847306" y="861810"/>
            <a:ext cx="28134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92CD1354-CF33-457E-B41A-2B065C97BC58}"/>
              </a:ext>
            </a:extLst>
          </p:cNvPr>
          <p:cNvSpPr txBox="1"/>
          <p:nvPr/>
        </p:nvSpPr>
        <p:spPr>
          <a:xfrm>
            <a:off x="5723595" y="1577730"/>
            <a:ext cx="2527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000" b="1" dirty="0">
                <a:latin typeface="Helvetica" panose="020B0604020202020204" pitchFamily="34" charset="0"/>
                <a:cs typeface="Helvetica" panose="020B0604020202020204" pitchFamily="34" charset="0"/>
              </a:rPr>
              <a:t>GCSE Examination: Spanish (8692)</a:t>
            </a:r>
          </a:p>
          <a:p>
            <a:pPr lvl="0" algn="ctr"/>
            <a:r>
              <a:rPr lang="en-GB" sz="1000" dirty="0">
                <a:hlinkClick r:id="rId5"/>
              </a:rPr>
              <a:t>GCSE Spanish 8692 | Overview | AQA</a:t>
            </a:r>
            <a:endParaRPr lang="en-GB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35" name="TextBox 434">
            <a:extLst>
              <a:ext uri="{FF2B5EF4-FFF2-40B4-BE49-F238E27FC236}">
                <a16:creationId xmlns:a16="http://schemas.microsoft.com/office/drawing/2014/main" id="{B5BB9B8D-B2BA-42B3-AD94-7A4B5A24C6BA}"/>
              </a:ext>
            </a:extLst>
          </p:cNvPr>
          <p:cNvSpPr txBox="1"/>
          <p:nvPr/>
        </p:nvSpPr>
        <p:spPr>
          <a:xfrm>
            <a:off x="2217903" y="1101309"/>
            <a:ext cx="2571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GCSE Paper practice </a:t>
            </a:r>
          </a:p>
          <a:p>
            <a:pPr lvl="0" algn="ctr"/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full recap of question types – practice papers and Speaking examination.</a:t>
            </a:r>
          </a:p>
        </p:txBody>
      </p:sp>
      <p:sp>
        <p:nvSpPr>
          <p:cNvPr id="449" name="TextBox 448">
            <a:extLst>
              <a:ext uri="{FF2B5EF4-FFF2-40B4-BE49-F238E27FC236}">
                <a16:creationId xmlns:a16="http://schemas.microsoft.com/office/drawing/2014/main" id="{248E59FA-7AEC-4D37-AAA4-13235B65C415}"/>
              </a:ext>
            </a:extLst>
          </p:cNvPr>
          <p:cNvSpPr txBox="1"/>
          <p:nvPr/>
        </p:nvSpPr>
        <p:spPr>
          <a:xfrm>
            <a:off x="7204029" y="7309382"/>
            <a:ext cx="2218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T2 </a:t>
            </a:r>
            <a:r>
              <a:rPr lang="en-GB" sz="800" b="1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Jóvenes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acción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Talking about children’s rights; fair trade; environmental issues (recycling)</a:t>
            </a:r>
          </a:p>
          <a:p>
            <a:pPr lvl="0"/>
            <a:endParaRPr lang="en-GB" sz="800" dirty="0">
              <a:solidFill>
                <a:srgbClr val="7030A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DCDF7F-4DD0-433A-86D6-3258FB798E63}"/>
              </a:ext>
            </a:extLst>
          </p:cNvPr>
          <p:cNvSpPr txBox="1"/>
          <p:nvPr/>
        </p:nvSpPr>
        <p:spPr>
          <a:xfrm>
            <a:off x="6809064" y="3411755"/>
            <a:ext cx="17482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122FB01-704D-4999-97D0-5481D5CB58A3}"/>
              </a:ext>
            </a:extLst>
          </p:cNvPr>
          <p:cNvSpPr txBox="1"/>
          <p:nvPr/>
        </p:nvSpPr>
        <p:spPr>
          <a:xfrm>
            <a:off x="-9477" y="4458940"/>
            <a:ext cx="1403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T3</a:t>
            </a:r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¡A </a:t>
            </a:r>
            <a:r>
              <a:rPr lang="en-GB" sz="800" b="1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currar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! :</a:t>
            </a:r>
          </a:p>
          <a:p>
            <a:pPr lvl="0"/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you earn money, work experience, the importance of learning languages and plans for the future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69804A5-8938-4218-B092-EDB8940FC1F6}"/>
              </a:ext>
            </a:extLst>
          </p:cNvPr>
          <p:cNvSpPr txBox="1"/>
          <p:nvPr/>
        </p:nvSpPr>
        <p:spPr>
          <a:xfrm>
            <a:off x="5632927" y="3133070"/>
            <a:ext cx="1748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T2</a:t>
            </a:r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Desconéctarte</a:t>
            </a:r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Holiday preferences, activities, weather and accommodation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D7DD41C-F0B7-483F-9D61-F32057DAA4AE}"/>
              </a:ext>
            </a:extLst>
          </p:cNvPr>
          <p:cNvSpPr txBox="1"/>
          <p:nvPr/>
        </p:nvSpPr>
        <p:spPr>
          <a:xfrm>
            <a:off x="1831" y="1276401"/>
            <a:ext cx="1748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 &amp; 2 </a:t>
            </a:r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¡De fiesta! </a:t>
            </a:r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Customs and festivals</a:t>
            </a:r>
          </a:p>
          <a:p>
            <a:pPr lvl="0"/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¡</a:t>
            </a:r>
            <a:r>
              <a:rPr lang="en-GB" sz="800" b="1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Vivir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 tope!:</a:t>
            </a:r>
          </a:p>
          <a:p>
            <a:pPr lvl="0"/>
            <a:r>
              <a:rPr lang="en-GB" sz="800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Heallthy</a:t>
            </a:r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/Unhealthy living</a:t>
            </a:r>
          </a:p>
          <a:p>
            <a:pPr lvl="0"/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 </a:t>
            </a:r>
            <a:r>
              <a:rPr lang="en-GB" sz="800" b="1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preocupo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por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Poverty/homelessness.</a:t>
            </a:r>
          </a:p>
          <a:p>
            <a:endParaRPr lang="en-GB" sz="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421D96C-5F31-44A9-B0CA-8117FAAE1835}"/>
              </a:ext>
            </a:extLst>
          </p:cNvPr>
          <p:cNvSpPr txBox="1"/>
          <p:nvPr/>
        </p:nvSpPr>
        <p:spPr>
          <a:xfrm>
            <a:off x="2775968" y="7410877"/>
            <a:ext cx="2004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</a:t>
            </a:r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 </a:t>
            </a:r>
            <a:r>
              <a:rPr lang="en-GB" sz="800" b="1" dirty="0" err="1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gente</a:t>
            </a:r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Describing people, relationships with others, talking about social media and reading preferences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B21F23E-BAD7-470C-8951-F16698EF2082}"/>
              </a:ext>
            </a:extLst>
          </p:cNvPr>
          <p:cNvSpPr txBox="1"/>
          <p:nvPr/>
        </p:nvSpPr>
        <p:spPr>
          <a:xfrm>
            <a:off x="5369037" y="5427054"/>
            <a:ext cx="1715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T2 </a:t>
            </a:r>
            <a:r>
              <a:rPr lang="en-GB" sz="800" b="1" dirty="0" err="1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Hacia</a:t>
            </a:r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un </a:t>
            </a:r>
            <a:r>
              <a:rPr lang="en-GB" sz="800" b="1" dirty="0" err="1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mundo</a:t>
            </a:r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mejor</a:t>
            </a:r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Problems facing the world </a:t>
            </a:r>
          </a:p>
          <a:p>
            <a:pPr lvl="0"/>
            <a:endParaRPr lang="en-GB" sz="800" dirty="0">
              <a:solidFill>
                <a:schemeClr val="accent1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96463F8-02E2-4EF8-B85C-1DCEDAC87CA7}"/>
              </a:ext>
            </a:extLst>
          </p:cNvPr>
          <p:cNvSpPr txBox="1"/>
          <p:nvPr/>
        </p:nvSpPr>
        <p:spPr>
          <a:xfrm>
            <a:off x="17762" y="16741716"/>
            <a:ext cx="1703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T2 </a:t>
            </a:r>
            <a:r>
              <a:rPr lang="en-GB" sz="800" b="1" dirty="0" err="1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</a:t>
            </a:r>
            <a:r>
              <a:rPr lang="en-GB" sz="800" b="1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ciudad:</a:t>
            </a:r>
          </a:p>
          <a:p>
            <a:pPr lvl="0"/>
            <a:r>
              <a:rPr lang="en-GB" sz="800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Describing your town/village; ordering in a café, saying what you are going to do at the weekend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C89745D4-4E20-4FAB-B111-CBC28476D133}"/>
              </a:ext>
            </a:extLst>
          </p:cNvPr>
          <p:cNvSpPr txBox="1"/>
          <p:nvPr/>
        </p:nvSpPr>
        <p:spPr>
          <a:xfrm>
            <a:off x="5853617" y="15972268"/>
            <a:ext cx="2465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 </a:t>
            </a:r>
            <a:r>
              <a:rPr lang="en-GB" sz="800" b="1" dirty="0" err="1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</a:t>
            </a:r>
            <a:r>
              <a:rPr lang="en-GB" sz="800" b="1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vida</a:t>
            </a:r>
            <a:r>
              <a:rPr lang="en-GB" sz="800" b="1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Greetings: personality traits, family; descriptions; pets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40CE9F1-242A-4D97-A299-27EAF36510FF}"/>
              </a:ext>
            </a:extLst>
          </p:cNvPr>
          <p:cNvSpPr txBox="1"/>
          <p:nvPr/>
        </p:nvSpPr>
        <p:spPr>
          <a:xfrm>
            <a:off x="3633155" y="15110678"/>
            <a:ext cx="1979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 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Todo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sobre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mi 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vida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you use your mobile phone, music and TV tastes; what you did yesterday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306EBE93-E27E-4F74-A53D-A1E7D8CC2FE9}"/>
              </a:ext>
            </a:extLst>
          </p:cNvPr>
          <p:cNvSpPr txBox="1"/>
          <p:nvPr/>
        </p:nvSpPr>
        <p:spPr>
          <a:xfrm>
            <a:off x="6221610" y="13435632"/>
            <a:ext cx="1325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T2 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¡A comer!: </a:t>
            </a:r>
          </a:p>
          <a:p>
            <a:pPr lvl="0"/>
            <a:r>
              <a:rPr lang="en-GB" sz="8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Talking about food you like; ordering in a restaurant; parties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16BAE4B1-5668-4A9D-9859-005EFE199616}"/>
              </a:ext>
            </a:extLst>
          </p:cNvPr>
          <p:cNvSpPr txBox="1"/>
          <p:nvPr/>
        </p:nvSpPr>
        <p:spPr>
          <a:xfrm>
            <a:off x="3571086" y="11311599"/>
            <a:ext cx="1607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 </a:t>
            </a:r>
            <a:r>
              <a:rPr lang="en-GB" sz="800" b="1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Somos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así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Likes/</a:t>
            </a:r>
            <a:r>
              <a:rPr lang="en-GB" sz="800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dilikes</a:t>
            </a:r>
            <a:r>
              <a:rPr lang="en-GB" sz="800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talking about your week; days out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CE063D78-9DEF-4974-9870-2DB26B0D7500}"/>
              </a:ext>
            </a:extLst>
          </p:cNvPr>
          <p:cNvSpPr txBox="1"/>
          <p:nvPr/>
        </p:nvSpPr>
        <p:spPr>
          <a:xfrm>
            <a:off x="1847306" y="15838758"/>
            <a:ext cx="1871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T3 </a:t>
            </a:r>
            <a:r>
              <a:rPr lang="en-GB" sz="800" b="1" dirty="0" err="1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</a:t>
            </a:r>
            <a:r>
              <a:rPr lang="en-GB" sz="800" b="1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insti</a:t>
            </a:r>
            <a:r>
              <a:rPr lang="en-GB" sz="800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opinions on school subjects; describing your school</a:t>
            </a:r>
          </a:p>
          <a:p>
            <a:pPr lvl="0"/>
            <a:endParaRPr lang="en-GB" sz="800" dirty="0">
              <a:solidFill>
                <a:srgbClr val="00B0F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28" name="Picture 4" descr="Image result for hiking black and white clipart&quot;">
            <a:extLst>
              <a:ext uri="{FF2B5EF4-FFF2-40B4-BE49-F238E27FC236}">
                <a16:creationId xmlns:a16="http://schemas.microsoft.com/office/drawing/2014/main" id="{C60B5F50-E87F-40D2-A4FD-CFF03BEE2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894" y="17274450"/>
            <a:ext cx="363464" cy="35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4" name="Picture 60" descr="Image result for exam silhouette clipart&quot;">
            <a:extLst>
              <a:ext uri="{FF2B5EF4-FFF2-40B4-BE49-F238E27FC236}">
                <a16:creationId xmlns:a16="http://schemas.microsoft.com/office/drawing/2014/main" id="{568A13B1-3F4D-41AA-991C-02E2C2C6D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117" y="3737047"/>
            <a:ext cx="544408" cy="52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8" name="Picture 74" descr="Image result for open door silhouette clipart&quot;">
            <a:extLst>
              <a:ext uri="{FF2B5EF4-FFF2-40B4-BE49-F238E27FC236}">
                <a16:creationId xmlns:a16="http://schemas.microsoft.com/office/drawing/2014/main" id="{02120611-4064-402F-96B2-932A7A6D84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34"/>
          <a:stretch/>
        </p:blipFill>
        <p:spPr bwMode="auto">
          <a:xfrm>
            <a:off x="8198359" y="1241508"/>
            <a:ext cx="1462993" cy="145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0" name="Picture 76" descr="Image result for key silhouette clipart&quot;">
            <a:extLst>
              <a:ext uri="{FF2B5EF4-FFF2-40B4-BE49-F238E27FC236}">
                <a16:creationId xmlns:a16="http://schemas.microsoft.com/office/drawing/2014/main" id="{6D0B3D91-7EAF-4815-BF81-2B1B8F72E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57724">
            <a:off x="7523194" y="2381531"/>
            <a:ext cx="937370" cy="100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2" name="Picture 78" descr="Image result for practice silhouette clipart&quot;">
            <a:extLst>
              <a:ext uri="{FF2B5EF4-FFF2-40B4-BE49-F238E27FC236}">
                <a16:creationId xmlns:a16="http://schemas.microsoft.com/office/drawing/2014/main" id="{03FE1B27-AEA6-4B4C-B638-25EAB8F12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903" y="1214575"/>
            <a:ext cx="443889" cy="443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4" name="Picture 80" descr="Image result for award silhouette clipart&quot;">
            <a:extLst>
              <a:ext uri="{FF2B5EF4-FFF2-40B4-BE49-F238E27FC236}">
                <a16:creationId xmlns:a16="http://schemas.microsoft.com/office/drawing/2014/main" id="{BE401E72-A4E1-4728-A354-C95C3371EC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2" t="6382" r="28494" b="5786"/>
          <a:stretch/>
        </p:blipFill>
        <p:spPr bwMode="auto">
          <a:xfrm>
            <a:off x="6990572" y="2045074"/>
            <a:ext cx="386571" cy="60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8" name="TextBox 227">
            <a:extLst>
              <a:ext uri="{FF2B5EF4-FFF2-40B4-BE49-F238E27FC236}">
                <a16:creationId xmlns:a16="http://schemas.microsoft.com/office/drawing/2014/main" id="{6B21F23E-BAD7-470C-8951-F16698EF2082}"/>
              </a:ext>
            </a:extLst>
          </p:cNvPr>
          <p:cNvSpPr txBox="1"/>
          <p:nvPr/>
        </p:nvSpPr>
        <p:spPr>
          <a:xfrm>
            <a:off x="1482375" y="5473555"/>
            <a:ext cx="1823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T2</a:t>
            </a:r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Ciudades</a:t>
            </a:r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Places in town, describing a region, problems in a town</a:t>
            </a:r>
          </a:p>
          <a:p>
            <a:pPr lvl="0"/>
            <a:endParaRPr lang="en-GB" sz="800" dirty="0">
              <a:solidFill>
                <a:schemeClr val="accent1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BD7851FF-AA38-4FDE-B2B7-11A9F2C6AAEC}"/>
              </a:ext>
            </a:extLst>
          </p:cNvPr>
          <p:cNvSpPr txBox="1"/>
          <p:nvPr/>
        </p:nvSpPr>
        <p:spPr>
          <a:xfrm>
            <a:off x="2891681" y="6823673"/>
            <a:ext cx="5121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GCSE skills practice:</a:t>
            </a:r>
          </a:p>
          <a:p>
            <a:pPr lvl="0" algn="ctr"/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Practice of GCSE skills of Listening, Speaking, Reading and Writing are woven within topic areas</a:t>
            </a:r>
            <a:endParaRPr lang="en-GB" sz="800" i="1" dirty="0">
              <a:solidFill>
                <a:srgbClr val="00B05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232" name="Straight Arrow Connector 231"/>
          <p:cNvCxnSpPr/>
          <p:nvPr/>
        </p:nvCxnSpPr>
        <p:spPr>
          <a:xfrm>
            <a:off x="952988" y="2005784"/>
            <a:ext cx="421206" cy="20160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Arrow Connector 244"/>
          <p:cNvCxnSpPr/>
          <p:nvPr/>
        </p:nvCxnSpPr>
        <p:spPr>
          <a:xfrm flipH="1">
            <a:off x="5723594" y="3681516"/>
            <a:ext cx="3465" cy="37617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Arrow Connector 250"/>
          <p:cNvCxnSpPr/>
          <p:nvPr/>
        </p:nvCxnSpPr>
        <p:spPr>
          <a:xfrm flipH="1" flipV="1">
            <a:off x="3371662" y="6628782"/>
            <a:ext cx="129099" cy="174681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/>
          <p:cNvCxnSpPr/>
          <p:nvPr/>
        </p:nvCxnSpPr>
        <p:spPr>
          <a:xfrm flipH="1" flipV="1">
            <a:off x="5445804" y="6567120"/>
            <a:ext cx="6617" cy="19167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Arrow Connector 254"/>
          <p:cNvCxnSpPr/>
          <p:nvPr/>
        </p:nvCxnSpPr>
        <p:spPr>
          <a:xfrm flipV="1">
            <a:off x="7083439" y="6601252"/>
            <a:ext cx="164206" cy="177221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Arrow Connector 276"/>
          <p:cNvCxnSpPr/>
          <p:nvPr/>
        </p:nvCxnSpPr>
        <p:spPr>
          <a:xfrm flipH="1">
            <a:off x="6275036" y="5807903"/>
            <a:ext cx="1" cy="41132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2" name="TextBox 281">
            <a:extLst>
              <a:ext uri="{FF2B5EF4-FFF2-40B4-BE49-F238E27FC236}">
                <a16:creationId xmlns:a16="http://schemas.microsoft.com/office/drawing/2014/main" id="{4F66C879-42DF-463C-A606-93FB15CA3C6F}"/>
              </a:ext>
            </a:extLst>
          </p:cNvPr>
          <p:cNvSpPr txBox="1"/>
          <p:nvPr/>
        </p:nvSpPr>
        <p:spPr>
          <a:xfrm>
            <a:off x="7683208" y="3321666"/>
            <a:ext cx="17255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Y10 Mock examinations</a:t>
            </a:r>
          </a:p>
        </p:txBody>
      </p:sp>
      <p:cxnSp>
        <p:nvCxnSpPr>
          <p:cNvPr id="285" name="Straight Arrow Connector 284"/>
          <p:cNvCxnSpPr/>
          <p:nvPr/>
        </p:nvCxnSpPr>
        <p:spPr>
          <a:xfrm flipH="1">
            <a:off x="3328824" y="8067635"/>
            <a:ext cx="17757" cy="3140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/>
          <p:nvPr/>
        </p:nvCxnSpPr>
        <p:spPr>
          <a:xfrm>
            <a:off x="2217903" y="5959108"/>
            <a:ext cx="187526" cy="30283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 flipH="1">
            <a:off x="4316227" y="9886977"/>
            <a:ext cx="149263" cy="414937"/>
          </a:xfrm>
          <a:prstGeom prst="straightConnector1">
            <a:avLst/>
          </a:prstGeom>
          <a:ln w="38100">
            <a:solidFill>
              <a:srgbClr val="BC78F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flipH="1">
            <a:off x="6653914" y="7992108"/>
            <a:ext cx="287408" cy="331595"/>
          </a:xfrm>
          <a:prstGeom prst="straightConnector1">
            <a:avLst/>
          </a:prstGeom>
          <a:ln w="38100">
            <a:solidFill>
              <a:srgbClr val="BC78F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248E59FA-7AEC-4D37-AAA4-13235B65C415}"/>
              </a:ext>
            </a:extLst>
          </p:cNvPr>
          <p:cNvSpPr txBox="1"/>
          <p:nvPr/>
        </p:nvSpPr>
        <p:spPr>
          <a:xfrm>
            <a:off x="5736320" y="9203892"/>
            <a:ext cx="17482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dirty="0"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endParaRPr lang="en-GB" sz="80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16BAE4B1-5668-4A9D-9859-005EFE199616}"/>
              </a:ext>
            </a:extLst>
          </p:cNvPr>
          <p:cNvSpPr txBox="1"/>
          <p:nvPr/>
        </p:nvSpPr>
        <p:spPr>
          <a:xfrm>
            <a:off x="1377390" y="11421830"/>
            <a:ext cx="1369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T3 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¡</a:t>
            </a:r>
            <a:r>
              <a:rPr lang="en-GB" sz="800" b="1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Oriéntate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!:</a:t>
            </a:r>
          </a:p>
          <a:p>
            <a:pPr lvl="0"/>
            <a:r>
              <a:rPr lang="en-GB" sz="800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Saying what you have to do at work; job ambitions</a:t>
            </a:r>
          </a:p>
        </p:txBody>
      </p:sp>
      <p:cxnSp>
        <p:nvCxnSpPr>
          <p:cNvPr id="168" name="Straight Arrow Connector 167"/>
          <p:cNvCxnSpPr/>
          <p:nvPr/>
        </p:nvCxnSpPr>
        <p:spPr>
          <a:xfrm flipV="1">
            <a:off x="1899605" y="10721341"/>
            <a:ext cx="343630" cy="406812"/>
          </a:xfrm>
          <a:prstGeom prst="straightConnector1">
            <a:avLst/>
          </a:prstGeom>
          <a:ln w="38100">
            <a:solidFill>
              <a:srgbClr val="BC78F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 flipH="1">
            <a:off x="3747720" y="11812606"/>
            <a:ext cx="60708" cy="906285"/>
          </a:xfrm>
          <a:prstGeom prst="straightConnector1">
            <a:avLst/>
          </a:prstGeom>
          <a:ln w="38100">
            <a:solidFill>
              <a:srgbClr val="BC78F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Box 187">
            <a:extLst>
              <a:ext uri="{FF2B5EF4-FFF2-40B4-BE49-F238E27FC236}">
                <a16:creationId xmlns:a16="http://schemas.microsoft.com/office/drawing/2014/main" id="{16D44235-EE48-46EB-A657-8CE548FDA018}"/>
              </a:ext>
            </a:extLst>
          </p:cNvPr>
          <p:cNvSpPr txBox="1"/>
          <p:nvPr/>
        </p:nvSpPr>
        <p:spPr>
          <a:xfrm>
            <a:off x="6690430" y="11301624"/>
            <a:ext cx="16841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 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¿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Qué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hacemos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?:</a:t>
            </a:r>
          </a:p>
          <a:p>
            <a:pPr lvl="0"/>
            <a:r>
              <a:rPr lang="en-GB" sz="8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Arranging to go out</a:t>
            </a:r>
          </a:p>
        </p:txBody>
      </p:sp>
      <p:cxnSp>
        <p:nvCxnSpPr>
          <p:cNvPr id="197" name="Straight Arrow Connector 196"/>
          <p:cNvCxnSpPr/>
          <p:nvPr/>
        </p:nvCxnSpPr>
        <p:spPr>
          <a:xfrm flipH="1">
            <a:off x="7120362" y="11708273"/>
            <a:ext cx="170637" cy="667062"/>
          </a:xfrm>
          <a:prstGeom prst="straightConnector1">
            <a:avLst/>
          </a:prstGeom>
          <a:ln w="38100">
            <a:solidFill>
              <a:srgbClr val="FE6E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/>
          <p:cNvCxnSpPr/>
          <p:nvPr/>
        </p:nvCxnSpPr>
        <p:spPr>
          <a:xfrm>
            <a:off x="6973080" y="14066433"/>
            <a:ext cx="73257" cy="608833"/>
          </a:xfrm>
          <a:prstGeom prst="straightConnector1">
            <a:avLst/>
          </a:prstGeom>
          <a:ln w="38100">
            <a:solidFill>
              <a:srgbClr val="FE6E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/>
          <p:cNvCxnSpPr/>
          <p:nvPr/>
        </p:nvCxnSpPr>
        <p:spPr>
          <a:xfrm flipH="1" flipV="1">
            <a:off x="4094051" y="14793865"/>
            <a:ext cx="50932" cy="269911"/>
          </a:xfrm>
          <a:prstGeom prst="straightConnector1">
            <a:avLst/>
          </a:prstGeom>
          <a:ln w="38100">
            <a:solidFill>
              <a:srgbClr val="FE6E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3" name="Rectangle 462"/>
          <p:cNvSpPr/>
          <p:nvPr/>
        </p:nvSpPr>
        <p:spPr>
          <a:xfrm>
            <a:off x="245011" y="13745134"/>
            <a:ext cx="16022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T2 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Mis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vacaciones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Talking about a past holiday. </a:t>
            </a:r>
          </a:p>
        </p:txBody>
      </p:sp>
      <p:cxnSp>
        <p:nvCxnSpPr>
          <p:cNvPr id="236" name="Straight Arrow Connector 235"/>
          <p:cNvCxnSpPr/>
          <p:nvPr/>
        </p:nvCxnSpPr>
        <p:spPr>
          <a:xfrm flipH="1">
            <a:off x="955625" y="14329936"/>
            <a:ext cx="56582" cy="345330"/>
          </a:xfrm>
          <a:prstGeom prst="straightConnector1">
            <a:avLst/>
          </a:prstGeom>
          <a:ln w="38100">
            <a:solidFill>
              <a:srgbClr val="FE6E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Arrow Connector 253"/>
          <p:cNvCxnSpPr/>
          <p:nvPr/>
        </p:nvCxnSpPr>
        <p:spPr>
          <a:xfrm flipV="1">
            <a:off x="535390" y="16334362"/>
            <a:ext cx="440871" cy="256266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/>
          <p:cNvCxnSpPr/>
          <p:nvPr/>
        </p:nvCxnSpPr>
        <p:spPr>
          <a:xfrm>
            <a:off x="3149018" y="16366220"/>
            <a:ext cx="141274" cy="326056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/>
          <p:cNvCxnSpPr/>
          <p:nvPr/>
        </p:nvCxnSpPr>
        <p:spPr>
          <a:xfrm flipV="1">
            <a:off x="4973717" y="16800064"/>
            <a:ext cx="2505" cy="34497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Image result for shipston high school 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3" y="105693"/>
            <a:ext cx="535504" cy="70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2" descr="Image result for shipston high school 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365" y="88349"/>
            <a:ext cx="535504" cy="70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5" name="Straight Arrow Connector 174"/>
          <p:cNvCxnSpPr/>
          <p:nvPr/>
        </p:nvCxnSpPr>
        <p:spPr>
          <a:xfrm>
            <a:off x="6617399" y="16437171"/>
            <a:ext cx="73031" cy="309523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16BAE4B1-5668-4A9D-9859-005EFE199616}"/>
              </a:ext>
            </a:extLst>
          </p:cNvPr>
          <p:cNvSpPr txBox="1"/>
          <p:nvPr/>
        </p:nvSpPr>
        <p:spPr>
          <a:xfrm>
            <a:off x="4211876" y="9261021"/>
            <a:ext cx="2222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 </a:t>
            </a:r>
            <a:r>
              <a:rPr lang="en-GB" sz="800" b="1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forma:</a:t>
            </a:r>
          </a:p>
          <a:p>
            <a:pPr lvl="0"/>
            <a:r>
              <a:rPr lang="en-GB" sz="800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Talking about diet; your daily routine; talking about getting fit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69804A5-8938-4218-B092-EDB8940FC1F6}"/>
              </a:ext>
            </a:extLst>
          </p:cNvPr>
          <p:cNvSpPr txBox="1"/>
          <p:nvPr/>
        </p:nvSpPr>
        <p:spPr>
          <a:xfrm>
            <a:off x="1623374" y="3168141"/>
            <a:ext cx="1748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T3 </a:t>
            </a:r>
            <a:r>
              <a:rPr lang="en-GB" sz="800" b="1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vida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mi inti(</a:t>
            </a:r>
            <a:r>
              <a:rPr lang="en-GB" sz="800" b="1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tuto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):</a:t>
            </a:r>
          </a:p>
          <a:p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Sport, life online, books, TV, cinema</a:t>
            </a:r>
          </a:p>
        </p:txBody>
      </p:sp>
      <p:cxnSp>
        <p:nvCxnSpPr>
          <p:cNvPr id="182" name="Straight Arrow Connector 181"/>
          <p:cNvCxnSpPr/>
          <p:nvPr/>
        </p:nvCxnSpPr>
        <p:spPr>
          <a:xfrm flipH="1">
            <a:off x="8314753" y="3731768"/>
            <a:ext cx="17757" cy="3140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/>
          <p:nvPr/>
        </p:nvCxnSpPr>
        <p:spPr>
          <a:xfrm flipH="1" flipV="1">
            <a:off x="3964952" y="4483696"/>
            <a:ext cx="129099" cy="17468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/>
          <p:cNvCxnSpPr/>
          <p:nvPr/>
        </p:nvCxnSpPr>
        <p:spPr>
          <a:xfrm flipH="1" flipV="1">
            <a:off x="5500775" y="4497859"/>
            <a:ext cx="6617" cy="19167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/>
          <p:nvPr/>
        </p:nvCxnSpPr>
        <p:spPr>
          <a:xfrm flipV="1">
            <a:off x="7001335" y="4473542"/>
            <a:ext cx="164206" cy="17722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Box 190">
            <a:extLst>
              <a:ext uri="{FF2B5EF4-FFF2-40B4-BE49-F238E27FC236}">
                <a16:creationId xmlns:a16="http://schemas.microsoft.com/office/drawing/2014/main" id="{BD7851FF-AA38-4FDE-B2B7-11A9F2C6AAEC}"/>
              </a:ext>
            </a:extLst>
          </p:cNvPr>
          <p:cNvSpPr txBox="1"/>
          <p:nvPr/>
        </p:nvSpPr>
        <p:spPr>
          <a:xfrm>
            <a:off x="2993804" y="4757988"/>
            <a:ext cx="5121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GCSE skills practice:</a:t>
            </a:r>
          </a:p>
          <a:p>
            <a:pPr lvl="0" algn="ctr"/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Practice of GCSE skills of Listening, Speaking, Reading and Writing are woven within topic areas</a:t>
            </a:r>
            <a:endParaRPr lang="en-GB" sz="800" i="1" dirty="0">
              <a:solidFill>
                <a:srgbClr val="0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99" name="Straight Arrow Connector 198"/>
          <p:cNvCxnSpPr/>
          <p:nvPr/>
        </p:nvCxnSpPr>
        <p:spPr>
          <a:xfrm flipH="1">
            <a:off x="3778073" y="1574742"/>
            <a:ext cx="17757" cy="31406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920" y="15817937"/>
            <a:ext cx="672443" cy="72905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02" y="15473156"/>
            <a:ext cx="764799" cy="683758"/>
          </a:xfrm>
          <a:prstGeom prst="rect">
            <a:avLst/>
          </a:prstGeom>
        </p:spPr>
      </p:pic>
      <p:pic>
        <p:nvPicPr>
          <p:cNvPr id="204" name="Picture 20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20" y="4571297"/>
            <a:ext cx="716485" cy="68375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179" y="5422492"/>
            <a:ext cx="639866" cy="4959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AD4300-F8EB-49AB-9DFC-E732022334B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004" y="15737945"/>
            <a:ext cx="457039" cy="35210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42DE1FD-39B8-4C35-9F68-AC05A96764C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717" y="13657462"/>
            <a:ext cx="604488" cy="5037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5BBCADA-94AF-4937-B3C2-FF5E73ECBB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530" y="11065262"/>
            <a:ext cx="607580" cy="5173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DF1B4E3-49E9-4933-BC13-A931CD09A78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531" y="13473901"/>
            <a:ext cx="717652" cy="74401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41986E3-D6D6-477B-A3D9-F7DEB728E2C8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415" y="11045654"/>
            <a:ext cx="694132" cy="75235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F138EE4-C20A-4246-A668-68BF2FF689C8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514" y="7754141"/>
            <a:ext cx="608248" cy="499207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A0121862-1312-4DE9-B509-E2EBA44008EA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902" y="2394378"/>
            <a:ext cx="717652" cy="74401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ABCC095-1D2F-4F63-9172-929EFE20E58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41" y="3291168"/>
            <a:ext cx="688254" cy="66298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4811655-784B-4EB8-97BE-E0272AC82D8D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882" y="7714863"/>
            <a:ext cx="403448" cy="37939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87B2A91-E12C-416C-8D13-92EDC0D74838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808" y="7421754"/>
            <a:ext cx="525056" cy="433086"/>
          </a:xfrm>
          <a:prstGeom prst="rect">
            <a:avLst/>
          </a:prstGeom>
        </p:spPr>
      </p:pic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91EDD7E2-E3B0-4EA7-B040-34A4E97320E5}"/>
              </a:ext>
            </a:extLst>
          </p:cNvPr>
          <p:cNvCxnSpPr/>
          <p:nvPr/>
        </p:nvCxnSpPr>
        <p:spPr>
          <a:xfrm flipH="1">
            <a:off x="2382568" y="3664799"/>
            <a:ext cx="3465" cy="37617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31A760E0-CF85-4EF4-BA50-DFF658DA4F1A}"/>
              </a:ext>
            </a:extLst>
          </p:cNvPr>
          <p:cNvCxnSpPr/>
          <p:nvPr/>
        </p:nvCxnSpPr>
        <p:spPr>
          <a:xfrm flipV="1">
            <a:off x="689934" y="4232518"/>
            <a:ext cx="164206" cy="17722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15DB0C64-4A37-4AC5-B1BA-B4FE70411F1E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687" y="5342440"/>
            <a:ext cx="543719" cy="55764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08849" y="6910217"/>
            <a:ext cx="19279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</a:t>
            </a:r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Intereses</a:t>
            </a:r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e </a:t>
            </a:r>
            <a:r>
              <a:rPr lang="en-GB" sz="800" b="1" dirty="0" err="1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influencias</a:t>
            </a:r>
            <a:endParaRPr lang="en-GB" sz="800" b="1" dirty="0">
              <a:solidFill>
                <a:srgbClr val="00B05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/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Talking about free time activities – sports and hobbies</a:t>
            </a:r>
          </a:p>
        </p:txBody>
      </p:sp>
      <p:cxnSp>
        <p:nvCxnSpPr>
          <p:cNvPr id="99" name="Straight Arrow Connector 98"/>
          <p:cNvCxnSpPr/>
          <p:nvPr/>
        </p:nvCxnSpPr>
        <p:spPr>
          <a:xfrm flipH="1" flipV="1">
            <a:off x="1034492" y="7078828"/>
            <a:ext cx="129099" cy="174681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098977" y="17065133"/>
            <a:ext cx="524301" cy="432854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CE063D78-9DEF-4974-9870-2DB26B0D7500}"/>
              </a:ext>
            </a:extLst>
          </p:cNvPr>
          <p:cNvSpPr txBox="1"/>
          <p:nvPr/>
        </p:nvSpPr>
        <p:spPr>
          <a:xfrm>
            <a:off x="4677100" y="17150855"/>
            <a:ext cx="1871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 </a:t>
            </a:r>
            <a:r>
              <a:rPr lang="en-GB" sz="800" b="1" dirty="0" err="1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</a:t>
            </a:r>
            <a:r>
              <a:rPr lang="en-GB" sz="800" b="1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tiempo</a:t>
            </a:r>
            <a:r>
              <a:rPr lang="en-GB" sz="800" b="1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libre</a:t>
            </a:r>
            <a:r>
              <a:rPr lang="en-GB" sz="800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Hobbies and sports</a:t>
            </a: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F4811655-784B-4EB8-97BE-E0272AC82D8D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428" y="15124119"/>
            <a:ext cx="403448" cy="379396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88" y="9612228"/>
            <a:ext cx="716485" cy="68375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285615" y="9622055"/>
            <a:ext cx="445047" cy="445047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2E7CA8DF-E1CD-4089-8BC6-4062A5830BD4}"/>
              </a:ext>
            </a:extLst>
          </p:cNvPr>
          <p:cNvSpPr txBox="1"/>
          <p:nvPr/>
        </p:nvSpPr>
        <p:spPr>
          <a:xfrm>
            <a:off x="48108" y="54884"/>
            <a:ext cx="9731681" cy="1069524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Shipston High: Spanish Curriculum </a:t>
            </a:r>
          </a:p>
          <a:p>
            <a:pPr algn="ctr"/>
            <a:r>
              <a:rPr lang="en-US" sz="1050" i="1" dirty="0">
                <a:latin typeface="Helvetica" panose="020B0604020202020204" pitchFamily="34" charset="0"/>
                <a:cs typeface="Helvetica" panose="020B0604020202020204" pitchFamily="34" charset="0"/>
              </a:rPr>
              <a:t>This curriculum map is based on 3 key themes: </a:t>
            </a:r>
            <a:r>
              <a:rPr lang="en-US" sz="1050" b="1" i="1" dirty="0">
                <a:latin typeface="Helvetica" panose="020B0604020202020204" pitchFamily="34" charset="0"/>
                <a:cs typeface="Helvetica" panose="020B0604020202020204" pitchFamily="34" charset="0"/>
              </a:rPr>
              <a:t>T1</a:t>
            </a:r>
            <a:r>
              <a:rPr lang="en-US" sz="1050" i="1" dirty="0">
                <a:latin typeface="Helvetica" panose="020B0604020202020204" pitchFamily="34" charset="0"/>
                <a:cs typeface="Helvetica" panose="020B0604020202020204" pitchFamily="34" charset="0"/>
              </a:rPr>
              <a:t> – Identity &amp; Culture    </a:t>
            </a:r>
            <a:r>
              <a:rPr lang="en-US" sz="1050" b="1" i="1" dirty="0">
                <a:latin typeface="Helvetica" panose="020B0604020202020204" pitchFamily="34" charset="0"/>
                <a:cs typeface="Helvetica" panose="020B0604020202020204" pitchFamily="34" charset="0"/>
              </a:rPr>
              <a:t>T2 </a:t>
            </a:r>
            <a:r>
              <a:rPr lang="en-US" sz="1050" i="1" dirty="0">
                <a:latin typeface="Helvetica" panose="020B0604020202020204" pitchFamily="34" charset="0"/>
                <a:cs typeface="Helvetica" panose="020B0604020202020204" pitchFamily="34" charset="0"/>
              </a:rPr>
              <a:t>– Local, national, international and global areas of interest</a:t>
            </a:r>
          </a:p>
          <a:p>
            <a:r>
              <a:rPr lang="en-US" sz="1050" i="1" dirty="0">
                <a:latin typeface="Helvetica" panose="020B0604020202020204" pitchFamily="34" charset="0"/>
                <a:cs typeface="Helvetica" panose="020B0604020202020204" pitchFamily="34" charset="0"/>
              </a:rPr>
              <a:t>                                                                                          </a:t>
            </a:r>
            <a:r>
              <a:rPr lang="en-US" sz="1050" b="1" i="1" dirty="0">
                <a:latin typeface="Helvetica" panose="020B0604020202020204" pitchFamily="34" charset="0"/>
                <a:cs typeface="Helvetica" panose="020B0604020202020204" pitchFamily="34" charset="0"/>
              </a:rPr>
              <a:t>T3</a:t>
            </a:r>
            <a:r>
              <a:rPr lang="en-US" sz="1050" i="1" dirty="0">
                <a:latin typeface="Helvetica" panose="020B0604020202020204" pitchFamily="34" charset="0"/>
                <a:cs typeface="Helvetica" panose="020B0604020202020204" pitchFamily="34" charset="0"/>
              </a:rPr>
              <a:t> – Current &amp; future study &amp; employment</a:t>
            </a:r>
          </a:p>
          <a:p>
            <a:r>
              <a:rPr lang="en-US" sz="1050" i="1" dirty="0">
                <a:latin typeface="Helvetica" panose="020B0604020202020204" pitchFamily="34" charset="0"/>
                <a:cs typeface="Helvetica" panose="020B0604020202020204" pitchFamily="34" charset="0"/>
              </a:rPr>
              <a:t>                  </a:t>
            </a:r>
            <a:r>
              <a:rPr lang="en-US" sz="1050" b="1" i="1">
                <a:latin typeface="Helvetica" panose="020B0604020202020204" pitchFamily="34" charset="0"/>
                <a:cs typeface="Helvetica" panose="020B0604020202020204" pitchFamily="34" charset="0"/>
              </a:rPr>
              <a:t>Language skills </a:t>
            </a:r>
            <a:r>
              <a:rPr lang="en-US" sz="1050" i="1" dirty="0">
                <a:latin typeface="Helvetica" panose="020B0604020202020204" pitchFamily="34" charset="0"/>
                <a:cs typeface="Helvetica" panose="020B0604020202020204" pitchFamily="34" charset="0"/>
              </a:rPr>
              <a:t>are woven into the curriculum focusing on skills in Listening, Speaking, Reading, Translation and Writing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3393837" y="7893116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024" y="7186768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72861" y="5760991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     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76204" y="5637040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860663" y="3551743"/>
            <a:ext cx="25718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     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009536" y="3174396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96652" y="4354654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12143" y="1521653"/>
            <a:ext cx="266592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91640" y="11974226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57594" y="13983983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617462" y="14505976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95733" y="13402893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                  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0383" y="9947526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702119" y="9573302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945697" y="16715527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531604" y="16062330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717730" y="7385366"/>
            <a:ext cx="485775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 Proyecto: 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</a:t>
            </a:r>
            <a:r>
              <a:rPr lang="en-GB" sz="800" b="1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Mundo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Hispano</a:t>
            </a:r>
          </a:p>
          <a:p>
            <a:pPr lvl="0"/>
            <a:r>
              <a:rPr lang="en-GB" sz="800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Understanding where Spanish is spoken in the world; </a:t>
            </a:r>
          </a:p>
          <a:p>
            <a:pPr lvl="0"/>
            <a:r>
              <a:rPr lang="en-GB" sz="800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presenting a project on a Spanish-speaking country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660719" y="11562864"/>
            <a:ext cx="485775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Proyecto: 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Una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película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español</a:t>
            </a:r>
            <a:endParaRPr lang="en-GB" sz="800" b="1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/>
            <a:r>
              <a:rPr lang="en-GB" sz="8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Studying a Spanish film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275455" y="15257127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Proyecto:</a:t>
            </a:r>
            <a:r>
              <a:rPr lang="en-GB" sz="800" b="1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</a:t>
            </a:r>
            <a:r>
              <a:rPr lang="en-GB" sz="800" b="1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monstruo</a:t>
            </a:r>
            <a:endParaRPr lang="en-GB" sz="800" b="1" dirty="0">
              <a:solidFill>
                <a:srgbClr val="00B0F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034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436</TotalTime>
  <Words>509</Words>
  <Application>Microsoft Office PowerPoint</Application>
  <PresentationFormat>Custom</PresentationFormat>
  <Paragraphs>74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Rounded MT Bold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Rhys Denham</dc:creator>
  <cp:lastModifiedBy>S Clifford</cp:lastModifiedBy>
  <cp:revision>69</cp:revision>
  <dcterms:created xsi:type="dcterms:W3CDTF">2019-11-25T08:07:12Z</dcterms:created>
  <dcterms:modified xsi:type="dcterms:W3CDTF">2026-10-23T13:58:33Z</dcterms:modified>
</cp:coreProperties>
</file>