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720263" cy="17640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E6701-4D66-48E3-9A1A-4093935CDB69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8100" y="1143000"/>
            <a:ext cx="170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E1F4-7A8C-4C80-9763-201769241B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0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55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3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9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4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B1DC4-2FF3-42CE-8D58-5E5E352313B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1102-5F81-44AD-960A-14FD5DEDA0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8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Picture 394">
            <a:extLst>
              <a:ext uri="{FF2B5EF4-FFF2-40B4-BE49-F238E27FC236}">
                <a16:creationId xmlns:a16="http://schemas.microsoft.com/office/drawing/2014/main" id="{C0110F2B-7436-4FB9-A2D8-A654F60705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91" y="88243"/>
            <a:ext cx="9732778" cy="17352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08C8AF1-50D3-4782-9492-47CFC964F084}"/>
              </a:ext>
            </a:extLst>
          </p:cNvPr>
          <p:cNvSpPr/>
          <p:nvPr/>
        </p:nvSpPr>
        <p:spPr>
          <a:xfrm>
            <a:off x="6774499" y="307793"/>
            <a:ext cx="2875019" cy="2363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E7CA8DF-E1CD-4089-8BC6-4062A5830BD4}"/>
              </a:ext>
            </a:extLst>
          </p:cNvPr>
          <p:cNvSpPr txBox="1"/>
          <p:nvPr/>
        </p:nvSpPr>
        <p:spPr>
          <a:xfrm>
            <a:off x="188403" y="64490"/>
            <a:ext cx="939444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Shipston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High:Science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Curriculum</a:t>
            </a:r>
          </a:p>
          <a:p>
            <a:pPr algn="ctr"/>
            <a:r>
              <a:rPr lang="en-US" sz="105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This curriculum map is being phased into the department with projected completion due 2020-2021 – some areas subject to change</a:t>
            </a:r>
            <a:endParaRPr lang="en-US" sz="105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DC27B07-57EE-4392-97DE-592202DE97AD}"/>
              </a:ext>
            </a:extLst>
          </p:cNvPr>
          <p:cNvSpPr/>
          <p:nvPr/>
        </p:nvSpPr>
        <p:spPr>
          <a:xfrm>
            <a:off x="8134617" y="15900658"/>
            <a:ext cx="1514902" cy="147395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75C91E-ED01-48D0-9349-250AB31DBE11}"/>
              </a:ext>
            </a:extLst>
          </p:cNvPr>
          <p:cNvSpPr/>
          <p:nvPr/>
        </p:nvSpPr>
        <p:spPr>
          <a:xfrm>
            <a:off x="8332510" y="16090052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7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5E94246F-E5F6-4A65-99FE-C169F576D796}"/>
              </a:ext>
            </a:extLst>
          </p:cNvPr>
          <p:cNvSpPr/>
          <p:nvPr/>
        </p:nvSpPr>
        <p:spPr>
          <a:xfrm>
            <a:off x="8134616" y="12745898"/>
            <a:ext cx="1514902" cy="1473959"/>
          </a:xfrm>
          <a:prstGeom prst="ellipse">
            <a:avLst/>
          </a:prstGeom>
          <a:solidFill>
            <a:srgbClr val="FE6E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16DC4737-6B55-4EFA-AF8A-A63D60F0061E}"/>
              </a:ext>
            </a:extLst>
          </p:cNvPr>
          <p:cNvSpPr/>
          <p:nvPr/>
        </p:nvSpPr>
        <p:spPr>
          <a:xfrm>
            <a:off x="8318949" y="12939573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8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3EA3AFDC-E076-4BBE-AB70-24D9C7AB56FB}"/>
              </a:ext>
            </a:extLst>
          </p:cNvPr>
          <p:cNvSpPr/>
          <p:nvPr/>
        </p:nvSpPr>
        <p:spPr>
          <a:xfrm>
            <a:off x="8134616" y="8658858"/>
            <a:ext cx="1514902" cy="1473959"/>
          </a:xfrm>
          <a:prstGeom prst="ellipse">
            <a:avLst/>
          </a:prstGeom>
          <a:solidFill>
            <a:srgbClr val="BC78F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86846DBA-6DDC-4BEC-82B4-BCCAE08C1002}"/>
              </a:ext>
            </a:extLst>
          </p:cNvPr>
          <p:cNvSpPr/>
          <p:nvPr/>
        </p:nvSpPr>
        <p:spPr>
          <a:xfrm>
            <a:off x="8186525" y="8858250"/>
            <a:ext cx="1396318" cy="107191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6DAFA3C7-A01F-4A3D-8DA6-3C0467411CDD}"/>
              </a:ext>
            </a:extLst>
          </p:cNvPr>
          <p:cNvSpPr/>
          <p:nvPr/>
        </p:nvSpPr>
        <p:spPr>
          <a:xfrm>
            <a:off x="8134616" y="4502285"/>
            <a:ext cx="1514902" cy="147395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60A17378-5ADE-4F0B-B81E-676BBB712650}"/>
              </a:ext>
            </a:extLst>
          </p:cNvPr>
          <p:cNvSpPr/>
          <p:nvPr/>
        </p:nvSpPr>
        <p:spPr>
          <a:xfrm>
            <a:off x="8318949" y="46959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10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C00D37AF-86BA-4FE0-8F54-6FBDD3C6569A}"/>
              </a:ext>
            </a:extLst>
          </p:cNvPr>
          <p:cNvSpPr/>
          <p:nvPr/>
        </p:nvSpPr>
        <p:spPr>
          <a:xfrm>
            <a:off x="70745" y="2419185"/>
            <a:ext cx="1514902" cy="1473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79CF78A-6011-47AC-90B8-5975E5801A1D}"/>
              </a:ext>
            </a:extLst>
          </p:cNvPr>
          <p:cNvSpPr/>
          <p:nvPr/>
        </p:nvSpPr>
        <p:spPr>
          <a:xfrm>
            <a:off x="255078" y="2612860"/>
            <a:ext cx="1119116" cy="1068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Year </a:t>
            </a:r>
            <a:r>
              <a:rPr lang="en-GB" sz="32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11</a:t>
            </a:r>
            <a:endParaRPr lang="en-GB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Image result for aqa">
            <a:extLst>
              <a:ext uri="{FF2B5EF4-FFF2-40B4-BE49-F238E27FC236}">
                <a16:creationId xmlns:a16="http://schemas.microsoft.com/office/drawing/2014/main" id="{13E9CDEA-6AC2-4D4A-9C34-44C143204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919" y="589313"/>
            <a:ext cx="1101007" cy="11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TextBox 432">
            <a:extLst>
              <a:ext uri="{FF2B5EF4-FFF2-40B4-BE49-F238E27FC236}">
                <a16:creationId xmlns:a16="http://schemas.microsoft.com/office/drawing/2014/main" id="{92CD1354-CF33-457E-B41A-2B065C97BC58}"/>
              </a:ext>
            </a:extLst>
          </p:cNvPr>
          <p:cNvSpPr txBox="1"/>
          <p:nvPr/>
        </p:nvSpPr>
        <p:spPr>
          <a:xfrm>
            <a:off x="6187588" y="1340101"/>
            <a:ext cx="18255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000" b="1" dirty="0">
                <a:latin typeface="Helvetica" panose="020B0604020202020204" pitchFamily="34" charset="0"/>
                <a:cs typeface="Helvetica" panose="020B0604020202020204" pitchFamily="34" charset="0"/>
              </a:rPr>
              <a:t>GCSE Examination season:</a:t>
            </a:r>
          </a:p>
          <a:p>
            <a:pPr lvl="0" algn="ctr"/>
            <a:r>
              <a:rPr lang="en-GB" sz="1000" dirty="0" smtClean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Biology     </a:t>
            </a:r>
            <a:r>
              <a:rPr lang="en-GB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Triple </a:t>
            </a:r>
          </a:p>
          <a:p>
            <a:pPr algn="ctr"/>
            <a:r>
              <a:rPr lang="en-GB" sz="1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Chemistry</a:t>
            </a:r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</a:t>
            </a:r>
            <a:r>
              <a:rPr lang="en-GB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GCSE</a:t>
            </a:r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</a:p>
          <a:p>
            <a:pPr lvl="0" algn="ctr"/>
            <a:r>
              <a:rPr lang="en-GB" sz="1000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Physics     </a:t>
            </a:r>
            <a:r>
              <a:rPr lang="en-GB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set 1</a:t>
            </a:r>
          </a:p>
          <a:p>
            <a:pPr lvl="0" algn="ctr"/>
            <a:endParaRPr lang="en-GB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/>
            <a:r>
              <a:rPr lang="en-GB" sz="1000" dirty="0" smtClean="0">
                <a:solidFill>
                  <a:srgbClr val="7030A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Combined Science: Trilogy     Double GCSE sets 2-5</a:t>
            </a:r>
            <a:endParaRPr lang="en-GB" sz="10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B5BB9B8D-B2BA-42B3-AD94-7A4B5A24C6BA}"/>
              </a:ext>
            </a:extLst>
          </p:cNvPr>
          <p:cNvSpPr txBox="1"/>
          <p:nvPr/>
        </p:nvSpPr>
        <p:spPr>
          <a:xfrm>
            <a:off x="1780442" y="1394397"/>
            <a:ext cx="31501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GB" sz="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D881521-98C9-451D-9085-12E1E0DDB6EE}"/>
              </a:ext>
            </a:extLst>
          </p:cNvPr>
          <p:cNvSpPr txBox="1"/>
          <p:nvPr/>
        </p:nvSpPr>
        <p:spPr>
          <a:xfrm>
            <a:off x="2357260" y="5396773"/>
            <a:ext cx="1612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GB" sz="8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98" name="Picture 74" descr="Image result for open door silhouette clipart&quot;">
            <a:extLst>
              <a:ext uri="{FF2B5EF4-FFF2-40B4-BE49-F238E27FC236}">
                <a16:creationId xmlns:a16="http://schemas.microsoft.com/office/drawing/2014/main" id="{02120611-4064-402F-96B2-932A7A6D84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34"/>
          <a:stretch/>
        </p:blipFill>
        <p:spPr bwMode="auto">
          <a:xfrm>
            <a:off x="8186525" y="960459"/>
            <a:ext cx="1462993" cy="145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Image result for practice silhouette clipart&quot;">
            <a:extLst>
              <a:ext uri="{FF2B5EF4-FFF2-40B4-BE49-F238E27FC236}">
                <a16:creationId xmlns:a16="http://schemas.microsoft.com/office/drawing/2014/main" id="{03FE1B27-AEA6-4B4C-B638-25EAB8F12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718" y="1292959"/>
            <a:ext cx="443889" cy="44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" name="Picture 80" descr="Image result for award silhouette clipart&quot;">
            <a:extLst>
              <a:ext uri="{FF2B5EF4-FFF2-40B4-BE49-F238E27FC236}">
                <a16:creationId xmlns:a16="http://schemas.microsoft.com/office/drawing/2014/main" id="{BE401E72-A4E1-4728-A354-C95C3371EC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32" t="6382" r="28494" b="5786"/>
          <a:stretch/>
        </p:blipFill>
        <p:spPr bwMode="auto">
          <a:xfrm>
            <a:off x="7869341" y="1481620"/>
            <a:ext cx="386571" cy="60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shipston high school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3" y="105693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2" descr="Image result for shipston high school 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365" y="88349"/>
            <a:ext cx="535504" cy="70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2643" y="1896222"/>
            <a:ext cx="11400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MOCKS</a:t>
            </a:r>
          </a:p>
          <a:p>
            <a:r>
              <a:rPr lang="en-GB" sz="1100" dirty="0" smtClean="0"/>
              <a:t>Paper 1 Biology, </a:t>
            </a:r>
          </a:p>
          <a:p>
            <a:r>
              <a:rPr lang="en-GB" sz="1100" dirty="0" smtClean="0"/>
              <a:t>Chemistry and </a:t>
            </a:r>
          </a:p>
          <a:p>
            <a:r>
              <a:rPr lang="en-GB" sz="1100" dirty="0" smtClean="0"/>
              <a:t>Physics</a:t>
            </a:r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1917687" y="1885757"/>
            <a:ext cx="1042541" cy="769441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8" name="Rectangle 177"/>
          <p:cNvSpPr/>
          <p:nvPr/>
        </p:nvSpPr>
        <p:spPr>
          <a:xfrm>
            <a:off x="3476237" y="1903050"/>
            <a:ext cx="1181175" cy="769441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Mocks 2</a:t>
            </a:r>
          </a:p>
          <a:p>
            <a:pPr algn="ctr"/>
            <a:r>
              <a:rPr lang="en-GB" sz="1100" dirty="0" smtClean="0"/>
              <a:t>Paper 2, Biology, chemistry and physics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736307" y="1130330"/>
            <a:ext cx="10522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Ecology</a:t>
            </a:r>
          </a:p>
          <a:p>
            <a:r>
              <a:rPr lang="en-GB" sz="1200" dirty="0" smtClean="0"/>
              <a:t>Review year 9</a:t>
            </a:r>
            <a:endParaRPr lang="en-GB" sz="1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93819" y="1684328"/>
            <a:ext cx="73113" cy="485979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64868" y="5523309"/>
            <a:ext cx="2349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Chemical analysis and Resources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11733" y="4705668"/>
            <a:ext cx="829347" cy="8559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93131" y="2515638"/>
            <a:ext cx="966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Forces</a:t>
            </a:r>
          </a:p>
          <a:p>
            <a:r>
              <a:rPr lang="en-GB" sz="1000" dirty="0" smtClean="0"/>
              <a:t>Review yr9 </a:t>
            </a:r>
          </a:p>
          <a:p>
            <a:r>
              <a:rPr lang="en-GB" sz="1000" dirty="0" smtClean="0"/>
              <a:t>and introduce</a:t>
            </a:r>
          </a:p>
          <a:p>
            <a:r>
              <a:rPr lang="en-GB" sz="1000" dirty="0" smtClean="0"/>
              <a:t> equations</a:t>
            </a:r>
            <a:endParaRPr lang="en-GB" sz="1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166932" y="2226573"/>
            <a:ext cx="91382" cy="3831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51767" y="935065"/>
            <a:ext cx="1876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Organic chemistry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>
            <a:stCxn id="26" idx="2"/>
          </p:cNvCxnSpPr>
          <p:nvPr/>
        </p:nvCxnSpPr>
        <p:spPr>
          <a:xfrm flipH="1">
            <a:off x="1341493" y="1304397"/>
            <a:ext cx="648576" cy="8491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01912" y="3017315"/>
            <a:ext cx="125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Inheritance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619580" y="2318546"/>
            <a:ext cx="427067" cy="761532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30127" y="8133806"/>
            <a:ext cx="1847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25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11928" y="7797284"/>
            <a:ext cx="135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Organisms 3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100374" y="8086725"/>
            <a:ext cx="91001" cy="18480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35533" y="8821161"/>
            <a:ext cx="102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Matter 3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>
            <a:stCxn id="40" idx="0"/>
          </p:cNvCxnSpPr>
          <p:nvPr/>
        </p:nvCxnSpPr>
        <p:spPr>
          <a:xfrm flipH="1" flipV="1">
            <a:off x="6304596" y="8316337"/>
            <a:ext cx="41045" cy="5048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928371" y="7635478"/>
            <a:ext cx="10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Energy 3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357509" y="7915229"/>
            <a:ext cx="0" cy="33920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413553" y="6954932"/>
            <a:ext cx="96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Forces 3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2967579" y="6620444"/>
            <a:ext cx="110690" cy="3751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33484" y="6807586"/>
            <a:ext cx="28854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Genes and Ecosystems</a:t>
            </a:r>
          </a:p>
          <a:p>
            <a:r>
              <a:rPr lang="en-GB" sz="1400" b="1" dirty="0" smtClean="0"/>
              <a:t>Trip to Natural History  museum and</a:t>
            </a:r>
          </a:p>
          <a:p>
            <a:r>
              <a:rPr lang="en-GB" sz="1400" b="1" dirty="0" smtClean="0"/>
              <a:t> Oxford university</a:t>
            </a:r>
            <a:endParaRPr lang="en-GB" sz="1400" b="1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532182" y="6658724"/>
            <a:ext cx="0" cy="22860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/>
          <p:cNvSpPr txBox="1"/>
          <p:nvPr/>
        </p:nvSpPr>
        <p:spPr>
          <a:xfrm>
            <a:off x="7441406" y="3465970"/>
            <a:ext cx="24083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Cells</a:t>
            </a:r>
          </a:p>
          <a:p>
            <a:r>
              <a:rPr lang="en-GB" sz="1200" dirty="0" smtClean="0"/>
              <a:t>Build on year 9, Required practical,</a:t>
            </a:r>
          </a:p>
          <a:p>
            <a:r>
              <a:rPr lang="en-GB" sz="1200" dirty="0" smtClean="0"/>
              <a:t>diffusion, osmosis, active transport.</a:t>
            </a:r>
            <a:endParaRPr lang="en-GB" sz="1200" dirty="0"/>
          </a:p>
        </p:txBody>
      </p:sp>
      <p:cxnSp>
        <p:nvCxnSpPr>
          <p:cNvPr id="454" name="Straight Arrow Connector 453"/>
          <p:cNvCxnSpPr/>
          <p:nvPr/>
        </p:nvCxnSpPr>
        <p:spPr>
          <a:xfrm flipH="1">
            <a:off x="8305130" y="4212328"/>
            <a:ext cx="419770" cy="87305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TextBox 456"/>
          <p:cNvSpPr txBox="1"/>
          <p:nvPr/>
        </p:nvSpPr>
        <p:spPr>
          <a:xfrm>
            <a:off x="6400800" y="4876800"/>
            <a:ext cx="2653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Atomic Structure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and Bonding</a:t>
            </a:r>
          </a:p>
          <a:p>
            <a:r>
              <a:rPr lang="en-GB" sz="1200" dirty="0" smtClean="0"/>
              <a:t>Develop ideas from year 9 </a:t>
            </a:r>
          </a:p>
          <a:p>
            <a:r>
              <a:rPr lang="en-GB" sz="1200" dirty="0" smtClean="0"/>
              <a:t>Periodic table. </a:t>
            </a:r>
            <a:r>
              <a:rPr lang="en-GB" sz="1200" dirty="0"/>
              <a:t>Introduce covalent, ionic</a:t>
            </a:r>
          </a:p>
          <a:p>
            <a:r>
              <a:rPr lang="en-GB" sz="1200" dirty="0"/>
              <a:t>And metallic bonding</a:t>
            </a:r>
          </a:p>
          <a:p>
            <a:endParaRPr lang="en-GB" sz="1200" dirty="0"/>
          </a:p>
        </p:txBody>
      </p:sp>
      <p:cxnSp>
        <p:nvCxnSpPr>
          <p:cNvPr id="460" name="Straight Arrow Connector 459"/>
          <p:cNvCxnSpPr/>
          <p:nvPr/>
        </p:nvCxnSpPr>
        <p:spPr>
          <a:xfrm flipH="1" flipV="1">
            <a:off x="7024682" y="4619626"/>
            <a:ext cx="75692" cy="2393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" name="TextBox 460"/>
          <p:cNvSpPr txBox="1"/>
          <p:nvPr/>
        </p:nvSpPr>
        <p:spPr>
          <a:xfrm>
            <a:off x="6023925" y="2861905"/>
            <a:ext cx="17470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Energy</a:t>
            </a:r>
          </a:p>
          <a:p>
            <a:r>
              <a:rPr lang="en-GB" sz="1200" dirty="0" smtClean="0"/>
              <a:t>Review energy from </a:t>
            </a:r>
            <a:r>
              <a:rPr lang="en-GB" sz="1200" dirty="0" err="1" smtClean="0"/>
              <a:t>yr</a:t>
            </a:r>
            <a:r>
              <a:rPr lang="en-GB" sz="1200" dirty="0" smtClean="0"/>
              <a:t> 9</a:t>
            </a:r>
          </a:p>
          <a:p>
            <a:r>
              <a:rPr lang="en-GB" sz="1200" dirty="0"/>
              <a:t>a</a:t>
            </a:r>
            <a:r>
              <a:rPr lang="en-GB" sz="1200" dirty="0" smtClean="0"/>
              <a:t>nd introduce equations.</a:t>
            </a:r>
            <a:endParaRPr lang="en-GB" sz="1200" dirty="0"/>
          </a:p>
        </p:txBody>
      </p:sp>
      <p:cxnSp>
        <p:nvCxnSpPr>
          <p:cNvPr id="464" name="Straight Arrow Connector 463"/>
          <p:cNvCxnSpPr/>
          <p:nvPr/>
        </p:nvCxnSpPr>
        <p:spPr>
          <a:xfrm>
            <a:off x="6897465" y="3625488"/>
            <a:ext cx="248409" cy="5196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TextBox 469"/>
          <p:cNvSpPr txBox="1"/>
          <p:nvPr/>
        </p:nvSpPr>
        <p:spPr>
          <a:xfrm>
            <a:off x="5273549" y="3453225"/>
            <a:ext cx="13757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Organisation</a:t>
            </a:r>
          </a:p>
          <a:p>
            <a:r>
              <a:rPr lang="en-GB" sz="1200" dirty="0" smtClean="0"/>
              <a:t>Human biology</a:t>
            </a:r>
            <a:endParaRPr lang="en-GB" sz="1200" dirty="0"/>
          </a:p>
        </p:txBody>
      </p:sp>
      <p:cxnSp>
        <p:nvCxnSpPr>
          <p:cNvPr id="472" name="Straight Arrow Connector 471"/>
          <p:cNvCxnSpPr>
            <a:stCxn id="470" idx="2"/>
          </p:cNvCxnSpPr>
          <p:nvPr/>
        </p:nvCxnSpPr>
        <p:spPr>
          <a:xfrm>
            <a:off x="5961430" y="4007223"/>
            <a:ext cx="174829" cy="35745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TextBox 474"/>
          <p:cNvSpPr txBox="1"/>
          <p:nvPr/>
        </p:nvSpPr>
        <p:spPr>
          <a:xfrm>
            <a:off x="4513912" y="496243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Electricity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477" name="Straight Arrow Connector 476"/>
          <p:cNvCxnSpPr>
            <a:stCxn id="475" idx="0"/>
          </p:cNvCxnSpPr>
          <p:nvPr/>
        </p:nvCxnSpPr>
        <p:spPr>
          <a:xfrm flipV="1">
            <a:off x="5075925" y="4358583"/>
            <a:ext cx="515915" cy="6038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>
            <a:off x="3802352" y="5309824"/>
            <a:ext cx="1421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Infection and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 response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481" name="Straight Arrow Connector 480"/>
          <p:cNvCxnSpPr/>
          <p:nvPr/>
        </p:nvCxnSpPr>
        <p:spPr>
          <a:xfrm flipV="1">
            <a:off x="4429565" y="4529834"/>
            <a:ext cx="195659" cy="80193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4007791" y="3163207"/>
            <a:ext cx="1534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Particle model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Of Matter</a:t>
            </a:r>
          </a:p>
          <a:p>
            <a:r>
              <a:rPr lang="en-GB" sz="1200" dirty="0" smtClean="0"/>
              <a:t>Review year 9 </a:t>
            </a:r>
            <a:endParaRPr lang="en-GB" sz="1200" dirty="0"/>
          </a:p>
        </p:txBody>
      </p:sp>
      <p:cxnSp>
        <p:nvCxnSpPr>
          <p:cNvPr id="486" name="Straight Arrow Connector 485"/>
          <p:cNvCxnSpPr/>
          <p:nvPr/>
        </p:nvCxnSpPr>
        <p:spPr>
          <a:xfrm flipH="1">
            <a:off x="4480723" y="3930738"/>
            <a:ext cx="71145" cy="17609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TextBox 486"/>
          <p:cNvSpPr txBox="1"/>
          <p:nvPr/>
        </p:nvSpPr>
        <p:spPr>
          <a:xfrm>
            <a:off x="1615169" y="4859024"/>
            <a:ext cx="17515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Atomic structure</a:t>
            </a:r>
          </a:p>
          <a:p>
            <a:r>
              <a:rPr lang="en-GB" sz="1200" dirty="0" smtClean="0"/>
              <a:t>radiation</a:t>
            </a:r>
            <a:endParaRPr lang="en-GB" sz="1200" dirty="0"/>
          </a:p>
        </p:txBody>
      </p:sp>
      <p:cxnSp>
        <p:nvCxnSpPr>
          <p:cNvPr id="489" name="Straight Arrow Connector 488"/>
          <p:cNvCxnSpPr/>
          <p:nvPr/>
        </p:nvCxnSpPr>
        <p:spPr>
          <a:xfrm flipV="1">
            <a:off x="2322407" y="4705668"/>
            <a:ext cx="909485" cy="23880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/>
          <p:cNvCxnSpPr/>
          <p:nvPr/>
        </p:nvCxnSpPr>
        <p:spPr>
          <a:xfrm>
            <a:off x="6791576" y="4127471"/>
            <a:ext cx="0" cy="560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5265829" y="4135423"/>
            <a:ext cx="0" cy="560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Arrow Connector 506"/>
          <p:cNvCxnSpPr/>
          <p:nvPr/>
        </p:nvCxnSpPr>
        <p:spPr>
          <a:xfrm flipH="1" flipV="1">
            <a:off x="5007316" y="4540313"/>
            <a:ext cx="163348" cy="2953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4000109" y="4135423"/>
            <a:ext cx="0" cy="560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2939701" y="4106830"/>
            <a:ext cx="0" cy="560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1595985" y="4078315"/>
            <a:ext cx="0" cy="560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-32232" y="4387098"/>
            <a:ext cx="145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Bioenergetics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280" name="Straight Arrow Connector 279"/>
          <p:cNvCxnSpPr/>
          <p:nvPr/>
        </p:nvCxnSpPr>
        <p:spPr>
          <a:xfrm flipV="1">
            <a:off x="466303" y="3957935"/>
            <a:ext cx="616632" cy="49002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878806" y="3652493"/>
            <a:ext cx="761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waves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281" name="Straight Arrow Connector 280"/>
          <p:cNvCxnSpPr>
            <a:stCxn id="65" idx="2"/>
          </p:cNvCxnSpPr>
          <p:nvPr/>
        </p:nvCxnSpPr>
        <p:spPr>
          <a:xfrm>
            <a:off x="2259359" y="4021825"/>
            <a:ext cx="115621" cy="3205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1965" y="5014464"/>
            <a:ext cx="137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Homeostasis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286" name="Straight Arrow Connector 285"/>
          <p:cNvCxnSpPr/>
          <p:nvPr/>
        </p:nvCxnSpPr>
        <p:spPr>
          <a:xfrm flipV="1">
            <a:off x="1115167" y="4475365"/>
            <a:ext cx="1580677" cy="439229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-48691" y="1189488"/>
            <a:ext cx="1822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Quantitative and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Chemical change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88" name="Straight Arrow Connector 287"/>
          <p:cNvCxnSpPr/>
          <p:nvPr/>
        </p:nvCxnSpPr>
        <p:spPr>
          <a:xfrm>
            <a:off x="746327" y="1814908"/>
            <a:ext cx="710178" cy="7040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650311" y="2717448"/>
            <a:ext cx="1004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Magnets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291" name="Straight Arrow Connector 290"/>
          <p:cNvCxnSpPr/>
          <p:nvPr/>
        </p:nvCxnSpPr>
        <p:spPr>
          <a:xfrm flipH="1" flipV="1">
            <a:off x="1585648" y="2609693"/>
            <a:ext cx="250250" cy="2074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252503" y="3399327"/>
            <a:ext cx="177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Rates of reaction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1675751" y="2515639"/>
            <a:ext cx="9477" cy="95033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675751" y="1512088"/>
            <a:ext cx="164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Energy changes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1771012" y="1826637"/>
            <a:ext cx="64886" cy="37120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23977" y="13683048"/>
            <a:ext cx="1885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Reactions 1 – Elements and compounds and acids and alkalis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504285" y="14821822"/>
            <a:ext cx="486042" cy="3299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284665" y="15254497"/>
            <a:ext cx="1854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Matter 1 – Particle model and Separating mixtures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5471052" y="16317780"/>
            <a:ext cx="52746" cy="5194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149755" y="13269875"/>
            <a:ext cx="1825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Earth 1 - Universe and structure of the Earth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880518" y="14216958"/>
            <a:ext cx="437416" cy="5383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765228" y="13405385"/>
            <a:ext cx="1859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Genes 1 – Variation and human development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3210367" y="14289361"/>
            <a:ext cx="73720" cy="52988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839704" y="15296865"/>
            <a:ext cx="1896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Energy 1 – Heat transfer, insulation and work done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 flipH="1">
            <a:off x="1847834" y="16322456"/>
            <a:ext cx="216546" cy="63036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521677" y="15554512"/>
            <a:ext cx="1812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Forces 1 – Types of forces and Hooke’s Law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4382537" y="16419325"/>
            <a:ext cx="154299" cy="46471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785987" y="13601619"/>
            <a:ext cx="145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Waves 1 – Sound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 flipH="1">
            <a:off x="2329039" y="14193205"/>
            <a:ext cx="42380" cy="5335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730371" y="15227083"/>
            <a:ext cx="1596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Organisms 1 Cells and microscopes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7325070" y="16150413"/>
            <a:ext cx="163109" cy="52988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7973323" y="14438731"/>
            <a:ext cx="1803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Ecosystems 1 – Interdependence and Plant reproduction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113" name="Straight Arrow Connector 112"/>
          <p:cNvCxnSpPr/>
          <p:nvPr/>
        </p:nvCxnSpPr>
        <p:spPr>
          <a:xfrm flipH="1" flipV="1">
            <a:off x="8212008" y="14272723"/>
            <a:ext cx="210596" cy="25769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359431" y="10857550"/>
            <a:ext cx="1995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Reactions 2 – Chemical energy and </a:t>
            </a:r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ypes of reactions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H="1">
            <a:off x="1041066" y="11895643"/>
            <a:ext cx="402985" cy="6288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280719" y="11318259"/>
            <a:ext cx="1873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Matter 2 – Periodic table and Elements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18" name="Straight Arrow Connector 117"/>
          <p:cNvCxnSpPr/>
          <p:nvPr/>
        </p:nvCxnSpPr>
        <p:spPr>
          <a:xfrm flipH="1">
            <a:off x="6425957" y="12193207"/>
            <a:ext cx="52746" cy="51941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304085" y="9412469"/>
            <a:ext cx="2055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Earth 2 – Climate and Earth resources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4925128" y="9827859"/>
            <a:ext cx="77413" cy="7523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611573" y="9203913"/>
            <a:ext cx="162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Genes 2 – DNA, evolution and extinction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1914673" y="10050283"/>
            <a:ext cx="73720" cy="52988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2783946" y="11326828"/>
            <a:ext cx="2239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Energy 2 – Energy transfers and renewable electricity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3580091" y="11976814"/>
            <a:ext cx="101637" cy="68090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4918302" y="11127255"/>
            <a:ext cx="1812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Forces 2 – Speed, weight and pressure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>
          <a:xfrm>
            <a:off x="5689160" y="11905436"/>
            <a:ext cx="1854" cy="6993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-43283" y="9805091"/>
            <a:ext cx="1977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Waves 2 – Light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722595" y="10188678"/>
            <a:ext cx="318471" cy="5292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766067" y="11353566"/>
            <a:ext cx="1624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Organisms 2 – Breathing,  digestion and the skeleton</a:t>
            </a:r>
            <a:endParaRPr lang="en-GB" b="1" dirty="0">
              <a:solidFill>
                <a:srgbClr val="00B050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H="1">
            <a:off x="8041423" y="12518914"/>
            <a:ext cx="139988" cy="38610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6285389" y="9213509"/>
            <a:ext cx="2035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Ecosystems 2 – Respiration and Photosynthesis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6685830" y="10045199"/>
            <a:ext cx="162390" cy="33261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440146" y="13177562"/>
            <a:ext cx="1458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Electricity and magnetism 1 – Circuits and static charge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 flipH="1">
            <a:off x="5115449" y="14486112"/>
            <a:ext cx="42380" cy="5335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989115" y="8904092"/>
            <a:ext cx="14582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Electricity and magnetism 2 – Magnets and fields</a:t>
            </a:r>
            <a:endParaRPr lang="en-GB" b="1" dirty="0">
              <a:solidFill>
                <a:srgbClr val="0070C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 flipH="1">
            <a:off x="3638732" y="10287738"/>
            <a:ext cx="3548" cy="3936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6057" y="7315523"/>
            <a:ext cx="1743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Earth 3-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Atmosphere and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resources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 flipV="1">
            <a:off x="782632" y="7713261"/>
            <a:ext cx="193425" cy="63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03521" y="6905625"/>
            <a:ext cx="126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Reactions 3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513091" y="6503243"/>
            <a:ext cx="14303" cy="38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0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4354</TotalTime>
  <Words>348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Rhys Denham</dc:creator>
  <cp:lastModifiedBy>S Clifford</cp:lastModifiedBy>
  <cp:revision>24</cp:revision>
  <dcterms:created xsi:type="dcterms:W3CDTF">2019-11-25T08:07:12Z</dcterms:created>
  <dcterms:modified xsi:type="dcterms:W3CDTF">2023-09-26T09:40:17Z</dcterms:modified>
</cp:coreProperties>
</file>