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720263" cy="17640300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7C8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2028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1"/>
            <a:ext cx="4301543" cy="72028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AB0E6701-4D66-48E3-9A1A-4093935CDB69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908711"/>
            <a:ext cx="7941310" cy="5652582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4"/>
            <a:ext cx="4301543" cy="72027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4"/>
            <a:ext cx="4301543" cy="72027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E3A0E1F4-7A8C-4C80-9763-20176924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0275" y="1949450"/>
            <a:ext cx="2897188" cy="5257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4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jp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jp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0110F2B-7436-4FB9-A2D8-A654F60705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713" y="221596"/>
            <a:ext cx="9732778" cy="17352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8C8AF1-50D3-4782-9492-47CFC964F084}"/>
              </a:ext>
            </a:extLst>
          </p:cNvPr>
          <p:cNvSpPr/>
          <p:nvPr/>
        </p:nvSpPr>
        <p:spPr>
          <a:xfrm>
            <a:off x="6774499" y="307793"/>
            <a:ext cx="2875019" cy="2363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E7CA8DF-E1CD-4089-8BC6-4062A5830BD4}"/>
              </a:ext>
            </a:extLst>
          </p:cNvPr>
          <p:cNvSpPr txBox="1"/>
          <p:nvPr/>
        </p:nvSpPr>
        <p:spPr>
          <a:xfrm>
            <a:off x="188403" y="64490"/>
            <a:ext cx="939444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Shipston High: Music Curriculum</a:t>
            </a:r>
          </a:p>
          <a:p>
            <a:pPr algn="ctr"/>
            <a:r>
              <a:rPr lang="en-US" sz="105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C27B07-57EE-4392-97DE-592202DE97AD}"/>
              </a:ext>
            </a:extLst>
          </p:cNvPr>
          <p:cNvSpPr/>
          <p:nvPr/>
        </p:nvSpPr>
        <p:spPr>
          <a:xfrm>
            <a:off x="8147094" y="15895864"/>
            <a:ext cx="1514902" cy="1473959"/>
          </a:xfrm>
          <a:prstGeom prst="ellipse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75C91E-ED01-48D0-9349-250AB31DBE11}"/>
              </a:ext>
            </a:extLst>
          </p:cNvPr>
          <p:cNvSpPr/>
          <p:nvPr/>
        </p:nvSpPr>
        <p:spPr>
          <a:xfrm>
            <a:off x="8332510" y="16090052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5E94246F-E5F6-4A65-99FE-C169F576D796}"/>
              </a:ext>
            </a:extLst>
          </p:cNvPr>
          <p:cNvSpPr/>
          <p:nvPr/>
        </p:nvSpPr>
        <p:spPr>
          <a:xfrm>
            <a:off x="4423340" y="13156463"/>
            <a:ext cx="1514902" cy="1473959"/>
          </a:xfrm>
          <a:prstGeom prst="ellipse">
            <a:avLst/>
          </a:prstGeom>
          <a:solidFill>
            <a:srgbClr val="FE6E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16DC4737-6B55-4EFA-AF8A-A63D60F0061E}"/>
              </a:ext>
            </a:extLst>
          </p:cNvPr>
          <p:cNvSpPr/>
          <p:nvPr/>
        </p:nvSpPr>
        <p:spPr>
          <a:xfrm>
            <a:off x="4640702" y="13383625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3EA3AFDC-E076-4BBE-AB70-24D9C7AB56FB}"/>
              </a:ext>
            </a:extLst>
          </p:cNvPr>
          <p:cNvSpPr/>
          <p:nvPr/>
        </p:nvSpPr>
        <p:spPr>
          <a:xfrm>
            <a:off x="2961821" y="9023665"/>
            <a:ext cx="1514902" cy="1473959"/>
          </a:xfrm>
          <a:prstGeom prst="ellipse">
            <a:avLst/>
          </a:prstGeom>
          <a:solidFill>
            <a:srgbClr val="BC7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86846DBA-6DDC-4BEC-82B4-BCCAE08C1002}"/>
              </a:ext>
            </a:extLst>
          </p:cNvPr>
          <p:cNvSpPr/>
          <p:nvPr/>
        </p:nvSpPr>
        <p:spPr>
          <a:xfrm>
            <a:off x="3159714" y="9226983"/>
            <a:ext cx="1119116" cy="10226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6DAFA3C7-A01F-4A3D-8DA6-3C0467411CDD}"/>
              </a:ext>
            </a:extLst>
          </p:cNvPr>
          <p:cNvSpPr/>
          <p:nvPr/>
        </p:nvSpPr>
        <p:spPr>
          <a:xfrm>
            <a:off x="8134616" y="4502285"/>
            <a:ext cx="1514902" cy="147395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60A17378-5ADE-4F0B-B81E-676BBB712650}"/>
              </a:ext>
            </a:extLst>
          </p:cNvPr>
          <p:cNvSpPr/>
          <p:nvPr/>
        </p:nvSpPr>
        <p:spPr>
          <a:xfrm>
            <a:off x="8318949" y="46959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C00D37AF-86BA-4FE0-8F54-6FBDD3C6569A}"/>
              </a:ext>
            </a:extLst>
          </p:cNvPr>
          <p:cNvSpPr/>
          <p:nvPr/>
        </p:nvSpPr>
        <p:spPr>
          <a:xfrm>
            <a:off x="70745" y="2419185"/>
            <a:ext cx="1514902" cy="1473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B79CF78A-6011-47AC-90B8-5975E5801A1D}"/>
              </a:ext>
            </a:extLst>
          </p:cNvPr>
          <p:cNvSpPr/>
          <p:nvPr/>
        </p:nvSpPr>
        <p:spPr>
          <a:xfrm>
            <a:off x="255078" y="26128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92CD1354-CF33-457E-B41A-2B065C97BC58}"/>
              </a:ext>
            </a:extLst>
          </p:cNvPr>
          <p:cNvSpPr txBox="1"/>
          <p:nvPr/>
        </p:nvSpPr>
        <p:spPr>
          <a:xfrm>
            <a:off x="6187588" y="1340101"/>
            <a:ext cx="18255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GCSE Examination season:</a:t>
            </a:r>
          </a:p>
          <a:p>
            <a:pPr lvl="0" algn="ctr"/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OCR GCSE Music </a:t>
            </a:r>
            <a:endParaRPr lang="en-GB" sz="1000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248E59FA-7AEC-4D37-AAA4-13235B65C415}"/>
              </a:ext>
            </a:extLst>
          </p:cNvPr>
          <p:cNvSpPr txBox="1"/>
          <p:nvPr/>
        </p:nvSpPr>
        <p:spPr>
          <a:xfrm>
            <a:off x="5854751" y="11050002"/>
            <a:ext cx="25358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7C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Elements of Music 2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about the building blocks of Music: Tempo, Texture, Duration, Dynamics, Pitch, Timbre and Silence.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this through Singing use the Keyboards, and Percussion. </a:t>
            </a:r>
          </a:p>
          <a:p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89745D4-4E20-4FAB-B111-CBC28476D133}"/>
              </a:ext>
            </a:extLst>
          </p:cNvPr>
          <p:cNvSpPr txBox="1"/>
          <p:nvPr/>
        </p:nvSpPr>
        <p:spPr>
          <a:xfrm>
            <a:off x="5426563" y="15478159"/>
            <a:ext cx="2299716" cy="1015663"/>
          </a:xfrm>
          <a:prstGeom prst="rect">
            <a:avLst/>
          </a:prstGeom>
          <a:noFill/>
          <a:ln>
            <a:noFill/>
            <a:round/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>
                <a:solidFill>
                  <a:srgbClr val="3399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Elements of Music 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about the building blocks of Music: Tempo, Texture, Duration, Dynamics, Pitch, Timbre and Silence.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this through Singing use the Keyboards, and Percussion.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DF99B11-ECF7-4D46-85AC-38582EA7AEE1}"/>
              </a:ext>
            </a:extLst>
          </p:cNvPr>
          <p:cNvSpPr txBox="1"/>
          <p:nvPr/>
        </p:nvSpPr>
        <p:spPr>
          <a:xfrm>
            <a:off x="7255247" y="17358380"/>
            <a:ext cx="22813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b="1" dirty="0">
                <a:latin typeface="Helvetica" panose="020B0604020202020204" pitchFamily="34" charset="0"/>
                <a:cs typeface="Helvetica" panose="020B0604020202020204" pitchFamily="34" charset="0"/>
              </a:rPr>
              <a:t>Welcome to Music at Shipston High School</a:t>
            </a:r>
          </a:p>
        </p:txBody>
      </p:sp>
      <p:pic>
        <p:nvPicPr>
          <p:cNvPr id="1104" name="Picture 80" descr="Image result for award silhouette clipart&quot;">
            <a:extLst>
              <a:ext uri="{FF2B5EF4-FFF2-40B4-BE49-F238E27FC236}">
                <a16:creationId xmlns:a16="http://schemas.microsoft.com/office/drawing/2014/main" id="{BE401E72-A4E1-4728-A354-C95C3371EC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2" t="6382" r="28494" b="5786"/>
          <a:stretch/>
        </p:blipFill>
        <p:spPr bwMode="auto">
          <a:xfrm>
            <a:off x="6907088" y="2005784"/>
            <a:ext cx="386571" cy="60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>
            <a:cxnSpLocks/>
          </p:cNvCxnSpPr>
          <p:nvPr/>
        </p:nvCxnSpPr>
        <p:spPr>
          <a:xfrm>
            <a:off x="4092765" y="1350114"/>
            <a:ext cx="22550" cy="675478"/>
          </a:xfrm>
          <a:prstGeom prst="straightConnector1">
            <a:avLst/>
          </a:prstGeom>
          <a:ln w="38100">
            <a:solidFill>
              <a:srgbClr val="FFD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1569383" y="1554133"/>
            <a:ext cx="203446" cy="567289"/>
          </a:xfrm>
          <a:prstGeom prst="straightConnector1">
            <a:avLst/>
          </a:prstGeom>
          <a:ln w="38100">
            <a:solidFill>
              <a:srgbClr val="FFD9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cxnSpLocks/>
          </p:cNvCxnSpPr>
          <p:nvPr/>
        </p:nvCxnSpPr>
        <p:spPr>
          <a:xfrm flipV="1">
            <a:off x="7424629" y="5079582"/>
            <a:ext cx="329701" cy="45356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cxnSpLocks/>
          </p:cNvCxnSpPr>
          <p:nvPr/>
        </p:nvCxnSpPr>
        <p:spPr>
          <a:xfrm flipV="1">
            <a:off x="6513851" y="9347138"/>
            <a:ext cx="1422817" cy="411703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cxnSpLocks/>
          </p:cNvCxnSpPr>
          <p:nvPr/>
        </p:nvCxnSpPr>
        <p:spPr>
          <a:xfrm flipV="1">
            <a:off x="6907088" y="13334686"/>
            <a:ext cx="494005" cy="191558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Rectangle 462"/>
          <p:cNvSpPr/>
          <p:nvPr/>
        </p:nvSpPr>
        <p:spPr>
          <a:xfrm>
            <a:off x="-138231" y="13594809"/>
            <a:ext cx="23765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b="1" dirty="0">
                <a:solidFill>
                  <a:srgbClr val="3399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DAW Project 1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how to compose a piece of music using music specific composing software on the computers. We learn how to compose in a given structure and how to sequence musical ideas.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FB10142D-7E6F-4E89-B19F-924A27370642}"/>
              </a:ext>
            </a:extLst>
          </p:cNvPr>
          <p:cNvSpPr txBox="1"/>
          <p:nvPr/>
        </p:nvSpPr>
        <p:spPr>
          <a:xfrm>
            <a:off x="2148625" y="15310736"/>
            <a:ext cx="15909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>
                <a:solidFill>
                  <a:srgbClr val="3399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Notes of the Treble Clef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begin learning how to read music, looking at note names and note lengths. We put these skills into practice by learning to play pieces of music on the keyboards.   </a:t>
            </a:r>
          </a:p>
          <a:p>
            <a:pPr lvl="0"/>
            <a:endParaRPr lang="en-GB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2" descr="Image result for shipston high school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" y="105693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Image result for shipston high school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365" y="88349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5" name="Straight Arrow Connector 174"/>
          <p:cNvCxnSpPr>
            <a:cxnSpLocks/>
          </p:cNvCxnSpPr>
          <p:nvPr/>
        </p:nvCxnSpPr>
        <p:spPr>
          <a:xfrm>
            <a:off x="7256571" y="16332561"/>
            <a:ext cx="555100" cy="291819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78BCDDD1-3396-4EDD-A6DD-60C2A845234A}"/>
              </a:ext>
            </a:extLst>
          </p:cNvPr>
          <p:cNvSpPr txBox="1"/>
          <p:nvPr/>
        </p:nvSpPr>
        <p:spPr>
          <a:xfrm>
            <a:off x="6091950" y="13627987"/>
            <a:ext cx="21884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>
                <a:solidFill>
                  <a:srgbClr val="FF7C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Rhythm and Metre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about traditional Brazilian  music and how to play the </a:t>
            </a:r>
            <a:r>
              <a:rPr lang="en-GB" sz="1000" dirty="0" err="1">
                <a:latin typeface="Helvetica" panose="020B0604020202020204" pitchFamily="34" charset="0"/>
                <a:cs typeface="Helvetica" panose="020B0604020202020204" pitchFamily="34" charset="0"/>
              </a:rPr>
              <a:t>Surdo’s</a:t>
            </a:r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. We also perform in small groups and research about the genre.</a:t>
            </a:r>
            <a:endParaRPr lang="en-GB" sz="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2C8D75D-9F4A-476B-96B1-C528F7078891}"/>
              </a:ext>
            </a:extLst>
          </p:cNvPr>
          <p:cNvSpPr txBox="1"/>
          <p:nvPr/>
        </p:nvSpPr>
        <p:spPr>
          <a:xfrm>
            <a:off x="1211512" y="11540525"/>
            <a:ext cx="19556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>
                <a:solidFill>
                  <a:srgbClr val="FF7C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Hooks and Riffs Reggae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study the main features of Reggae music and perform ‘Three Little Birds’ on the Keyboards.</a:t>
            </a:r>
            <a:endParaRPr lang="en-GB" sz="10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E8012C74-9AA2-4595-AC76-5FD08E0A649B}"/>
              </a:ext>
            </a:extLst>
          </p:cNvPr>
          <p:cNvSpPr txBox="1"/>
          <p:nvPr/>
        </p:nvSpPr>
        <p:spPr>
          <a:xfrm>
            <a:off x="3787768" y="7110175"/>
            <a:ext cx="2682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Cultural Fusions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study what a Ground Bass is and Pachelbel's canon, and perform a version of this as a remix.</a:t>
            </a:r>
            <a:endParaRPr lang="en-GB" sz="10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43DA553A-3572-4E64-A394-8ACD75394AFF}"/>
              </a:ext>
            </a:extLst>
          </p:cNvPr>
          <p:cNvCxnSpPr/>
          <p:nvPr/>
        </p:nvCxnSpPr>
        <p:spPr>
          <a:xfrm flipH="1">
            <a:off x="7147556" y="8196133"/>
            <a:ext cx="149263" cy="414937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46391329-5D9B-4C41-9FA9-0ADBAE22BE1E}"/>
              </a:ext>
            </a:extLst>
          </p:cNvPr>
          <p:cNvCxnSpPr>
            <a:cxnSpLocks/>
          </p:cNvCxnSpPr>
          <p:nvPr/>
        </p:nvCxnSpPr>
        <p:spPr>
          <a:xfrm flipH="1">
            <a:off x="3730719" y="7936212"/>
            <a:ext cx="114098" cy="497786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4688177" y="9226984"/>
            <a:ext cx="2004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Rhythm and Metre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refine our performance skills by learning how to play a variety rhythms using the Djembe’s.</a:t>
            </a:r>
          </a:p>
        </p:txBody>
      </p:sp>
      <p:cxnSp>
        <p:nvCxnSpPr>
          <p:cNvPr id="171" name="Straight Arrow Connector 170"/>
          <p:cNvCxnSpPr>
            <a:cxnSpLocks/>
          </p:cNvCxnSpPr>
          <p:nvPr/>
        </p:nvCxnSpPr>
        <p:spPr>
          <a:xfrm>
            <a:off x="133862" y="14574070"/>
            <a:ext cx="370423" cy="356581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3799646" y="15985990"/>
            <a:ext cx="395715" cy="536341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cxnSpLocks/>
          </p:cNvCxnSpPr>
          <p:nvPr/>
        </p:nvCxnSpPr>
        <p:spPr>
          <a:xfrm>
            <a:off x="997104" y="10142490"/>
            <a:ext cx="336450" cy="355134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>
            <a:cxnSpLocks/>
          </p:cNvCxnSpPr>
          <p:nvPr/>
        </p:nvCxnSpPr>
        <p:spPr>
          <a:xfrm flipH="1">
            <a:off x="6244795" y="12053625"/>
            <a:ext cx="598706" cy="405499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7483144" y="7334359"/>
            <a:ext cx="20042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Program, Film and Game Music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After studying how music is used in films we compose our own piece of music for film or game. 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5053329" y="4761106"/>
            <a:ext cx="235096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AoS4 Film Music and Video Game Music </a:t>
            </a:r>
            <a:endParaRPr lang="en-GB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Music that has been composed specifically for a film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Music from the Western Classical tradition that has been used within a film.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Music that has been composed as a soundtrack for a video game. </a:t>
            </a:r>
            <a:endParaRPr lang="en-GB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5867654" y="2852993"/>
            <a:ext cx="25100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AoS5 Conventions of Pop </a:t>
            </a:r>
            <a:endParaRPr lang="en-GB" sz="1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Rock n Roll of the 1950’s and 60’s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Rock Anthems of the 1970’s and 80’s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Pop Ballads of the 1970’s –present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Solo Artists from 1990’s to present day </a:t>
            </a:r>
            <a:endParaRPr lang="en-GB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09" name="Straight Arrow Connector 208"/>
          <p:cNvCxnSpPr>
            <a:cxnSpLocks/>
          </p:cNvCxnSpPr>
          <p:nvPr/>
        </p:nvCxnSpPr>
        <p:spPr>
          <a:xfrm flipV="1">
            <a:off x="4028401" y="4687024"/>
            <a:ext cx="7976" cy="544328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2001583" y="3174894"/>
            <a:ext cx="2505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AoS3 Rhythms of the World</a:t>
            </a:r>
            <a:endParaRPr lang="en-GB" sz="1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India  and Punjab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Eastern Mediterranean and Middle East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Africa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Central and South America. </a:t>
            </a:r>
            <a:endParaRPr lang="en-GB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28" name="Straight Arrow Connector 227"/>
          <p:cNvCxnSpPr>
            <a:cxnSpLocks/>
          </p:cNvCxnSpPr>
          <p:nvPr/>
        </p:nvCxnSpPr>
        <p:spPr>
          <a:xfrm flipV="1">
            <a:off x="2167616" y="4728175"/>
            <a:ext cx="439946" cy="798075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-185522" y="4742245"/>
            <a:ext cx="2350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AoS2 The Concerto Through Time</a:t>
            </a:r>
            <a:endParaRPr lang="en-GB" sz="1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GB" sz="1100" dirty="0"/>
              <a:t>The Baroque Style</a:t>
            </a:r>
          </a:p>
          <a:p>
            <a:pPr lvl="0"/>
            <a:r>
              <a:rPr lang="en-GB" sz="1100" dirty="0"/>
              <a:t>The Classical Style</a:t>
            </a:r>
          </a:p>
          <a:p>
            <a:r>
              <a:rPr lang="en-GB" sz="1100" dirty="0"/>
              <a:t>The Romantic style</a:t>
            </a:r>
            <a:endParaRPr lang="en-GB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40" name="Straight Arrow Connector 239"/>
          <p:cNvCxnSpPr/>
          <p:nvPr/>
        </p:nvCxnSpPr>
        <p:spPr>
          <a:xfrm flipV="1">
            <a:off x="-185522" y="4535976"/>
            <a:ext cx="899034" cy="3587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2611898" y="999539"/>
            <a:ext cx="23509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Listening Skills</a:t>
            </a:r>
            <a:endParaRPr lang="en-GB" sz="11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Preparing for the Listening Exam</a:t>
            </a:r>
            <a:endParaRPr lang="en-GB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256600" y="1001041"/>
            <a:ext cx="235096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Integrated Coursework </a:t>
            </a:r>
            <a:endParaRPr lang="en-GB" sz="11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Working on Composition 2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Recording Performance 1 and 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2804865" y="5247507"/>
            <a:ext cx="235096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Integrated Coursework </a:t>
            </a:r>
            <a:endParaRPr lang="en-GB" sz="1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Working on Composition 1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Developing Performance skills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540416" y="5594278"/>
            <a:ext cx="235096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Listening Skills </a:t>
            </a:r>
            <a:endParaRPr lang="en-GB" sz="1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Developing listening skills through the study of AoS2, 3 and 4.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75" y="1150579"/>
            <a:ext cx="452970" cy="48339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38"/>
          <a:stretch/>
        </p:blipFill>
        <p:spPr>
          <a:xfrm>
            <a:off x="99445" y="1609158"/>
            <a:ext cx="743380" cy="613419"/>
          </a:xfrm>
          <a:prstGeom prst="rect">
            <a:avLst/>
          </a:prstGeom>
        </p:spPr>
      </p:pic>
      <p:sp>
        <p:nvSpPr>
          <p:cNvPr id="263" name="TextBox 262">
            <a:extLst>
              <a:ext uri="{FF2B5EF4-FFF2-40B4-BE49-F238E27FC236}">
                <a16:creationId xmlns:a16="http://schemas.microsoft.com/office/drawing/2014/main" id="{771ECAD6-FC1A-4966-B2EB-7A92D48AEA34}"/>
              </a:ext>
            </a:extLst>
          </p:cNvPr>
          <p:cNvSpPr txBox="1"/>
          <p:nvPr/>
        </p:nvSpPr>
        <p:spPr>
          <a:xfrm>
            <a:off x="1813159" y="1862171"/>
            <a:ext cx="235096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Listening Skills </a:t>
            </a:r>
            <a:endParaRPr lang="en-GB" sz="11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/>
              <a:t>Developing listening skills through the revision of AoS2, 3 and 4.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81" y="3146528"/>
            <a:ext cx="461425" cy="74423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30" y="2975710"/>
            <a:ext cx="508577" cy="7208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006" y="1811915"/>
            <a:ext cx="1338237" cy="74534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042" y="5016924"/>
            <a:ext cx="439107" cy="55320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717" y="7469926"/>
            <a:ext cx="695312" cy="60839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77" y="8597412"/>
            <a:ext cx="665386" cy="66538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99" y="12969106"/>
            <a:ext cx="944976" cy="66148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819" y="7900435"/>
            <a:ext cx="811846" cy="8118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83" y="7186511"/>
            <a:ext cx="964008" cy="76553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0"/>
          <a:stretch/>
        </p:blipFill>
        <p:spPr>
          <a:xfrm>
            <a:off x="6481072" y="9864072"/>
            <a:ext cx="733150" cy="60639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6" y="11446625"/>
            <a:ext cx="796974" cy="611121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928" y="13436039"/>
            <a:ext cx="908687" cy="917865"/>
          </a:xfrm>
          <a:prstGeom prst="rect">
            <a:avLst/>
          </a:prstGeom>
        </p:spPr>
      </p:pic>
      <p:pic>
        <p:nvPicPr>
          <p:cNvPr id="448" name="Picture 44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92" y="15623647"/>
            <a:ext cx="389609" cy="627390"/>
          </a:xfrm>
          <a:prstGeom prst="rect">
            <a:avLst/>
          </a:prstGeom>
        </p:spPr>
      </p:pic>
      <p:pic>
        <p:nvPicPr>
          <p:cNvPr id="452" name="Picture 45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358" y="15378320"/>
            <a:ext cx="532850" cy="673369"/>
          </a:xfrm>
          <a:prstGeom prst="rect">
            <a:avLst/>
          </a:prstGeom>
        </p:spPr>
      </p:pic>
      <p:pic>
        <p:nvPicPr>
          <p:cNvPr id="456" name="Picture 455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51"/>
          <a:stretch/>
        </p:blipFill>
        <p:spPr>
          <a:xfrm>
            <a:off x="4712506" y="15524250"/>
            <a:ext cx="774192" cy="514731"/>
          </a:xfrm>
          <a:prstGeom prst="rect">
            <a:avLst/>
          </a:prstGeom>
        </p:spPr>
      </p:pic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5CE3E2B-CCD6-414C-88B2-007FC3967FAB}"/>
              </a:ext>
            </a:extLst>
          </p:cNvPr>
          <p:cNvCxnSpPr>
            <a:cxnSpLocks/>
          </p:cNvCxnSpPr>
          <p:nvPr/>
        </p:nvCxnSpPr>
        <p:spPr>
          <a:xfrm flipH="1">
            <a:off x="3596580" y="3937582"/>
            <a:ext cx="613316" cy="633907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27D0373-8A07-494D-919A-ABB445C81D15}"/>
              </a:ext>
            </a:extLst>
          </p:cNvPr>
          <p:cNvCxnSpPr>
            <a:cxnSpLocks/>
          </p:cNvCxnSpPr>
          <p:nvPr/>
        </p:nvCxnSpPr>
        <p:spPr>
          <a:xfrm flipH="1">
            <a:off x="5478634" y="3883538"/>
            <a:ext cx="613316" cy="633907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2BC0147-D4C2-49E7-B448-024A74550A1F}"/>
              </a:ext>
            </a:extLst>
          </p:cNvPr>
          <p:cNvSpPr/>
          <p:nvPr/>
        </p:nvSpPr>
        <p:spPr>
          <a:xfrm>
            <a:off x="825982" y="7118900"/>
            <a:ext cx="237651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100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Hooks, Riffs and Melodies</a:t>
            </a:r>
          </a:p>
          <a:p>
            <a:pPr lvl="0"/>
            <a:r>
              <a:rPr lang="en-GB" sz="1100" dirty="0">
                <a:latin typeface="Helvetica" panose="020B0604020202020204" pitchFamily="34" charset="0"/>
                <a:cs typeface="Helvetica" panose="020B0604020202020204" pitchFamily="34" charset="0"/>
              </a:rPr>
              <a:t>We study what makes a pop song catchy and popular, looking at music through the decades from the 60’s to the present and perform or create a pop song.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2A42155E-81F1-4FB4-AD15-E88ECD5B0C25}"/>
              </a:ext>
            </a:extLst>
          </p:cNvPr>
          <p:cNvCxnSpPr>
            <a:cxnSpLocks/>
          </p:cNvCxnSpPr>
          <p:nvPr/>
        </p:nvCxnSpPr>
        <p:spPr>
          <a:xfrm flipH="1" flipV="1">
            <a:off x="2642395" y="6964899"/>
            <a:ext cx="149846" cy="414376"/>
          </a:xfrm>
          <a:prstGeom prst="straightConnector1">
            <a:avLst/>
          </a:prstGeom>
          <a:ln w="38100">
            <a:solidFill>
              <a:srgbClr val="BC7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4C4E0960-47DB-4D69-BD1A-4D17A7611C0D}"/>
              </a:ext>
            </a:extLst>
          </p:cNvPr>
          <p:cNvSpPr txBox="1"/>
          <p:nvPr/>
        </p:nvSpPr>
        <p:spPr>
          <a:xfrm>
            <a:off x="71667" y="9432806"/>
            <a:ext cx="25358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F7C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Chords - </a:t>
            </a:r>
            <a:r>
              <a:rPr lang="en-GB" sz="1000" dirty="0">
                <a:solidFill>
                  <a:srgbClr val="FF7C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Four Chord Pop Song 1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learn about the 4 chord Pop song structure and perform a selection of songs to develop our playing skills.</a:t>
            </a:r>
          </a:p>
          <a:p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9E52479-CCB4-483D-958F-392478B5EF31}"/>
              </a:ext>
            </a:extLst>
          </p:cNvPr>
          <p:cNvCxnSpPr>
            <a:cxnSpLocks/>
          </p:cNvCxnSpPr>
          <p:nvPr/>
        </p:nvCxnSpPr>
        <p:spPr>
          <a:xfrm flipH="1" flipV="1">
            <a:off x="1549170" y="11214380"/>
            <a:ext cx="271732" cy="297907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8B012D4F-B2FC-4967-BF91-041DE2587425}"/>
              </a:ext>
            </a:extLst>
          </p:cNvPr>
          <p:cNvSpPr txBox="1"/>
          <p:nvPr/>
        </p:nvSpPr>
        <p:spPr>
          <a:xfrm>
            <a:off x="3188756" y="11074472"/>
            <a:ext cx="20740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b="1" dirty="0">
                <a:solidFill>
                  <a:srgbClr val="FF7C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Notation </a:t>
            </a:r>
          </a:p>
          <a:p>
            <a:pPr lvl="0"/>
            <a:r>
              <a:rPr lang="en-GB" sz="1000" dirty="0">
                <a:latin typeface="Helvetica" panose="020B0604020202020204" pitchFamily="34" charset="0"/>
                <a:cs typeface="Helvetica" panose="020B0604020202020204" pitchFamily="34" charset="0"/>
              </a:rPr>
              <a:t>We begin learning how to read music, looking at note names and note lengths. We put these skills into practice by learning to play pieces of music on the keyboards.   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3283D8F-BF3D-4184-8AA1-F314C563B3AA}"/>
              </a:ext>
            </a:extLst>
          </p:cNvPr>
          <p:cNvCxnSpPr>
            <a:cxnSpLocks/>
          </p:cNvCxnSpPr>
          <p:nvPr/>
        </p:nvCxnSpPr>
        <p:spPr>
          <a:xfrm flipH="1">
            <a:off x="4339941" y="12117837"/>
            <a:ext cx="4933" cy="370440"/>
          </a:xfrm>
          <a:prstGeom prst="straightConnector1">
            <a:avLst/>
          </a:prstGeom>
          <a:ln w="38100">
            <a:solidFill>
              <a:srgbClr val="FE6E6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03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570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Denham</dc:creator>
  <cp:lastModifiedBy>S Clifford</cp:lastModifiedBy>
  <cp:revision>82</cp:revision>
  <cp:lastPrinted>2020-01-14T12:05:00Z</cp:lastPrinted>
  <dcterms:created xsi:type="dcterms:W3CDTF">2019-11-25T08:07:12Z</dcterms:created>
  <dcterms:modified xsi:type="dcterms:W3CDTF">2023-09-26T12:49:57Z</dcterms:modified>
</cp:coreProperties>
</file>