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9" r:id="rId2"/>
  </p:sldIdLst>
  <p:sldSz cx="9720263" cy="17640300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6BDA1"/>
    <a:srgbClr val="BF9000"/>
    <a:srgbClr val="A9D18E"/>
    <a:srgbClr val="BC78F4"/>
    <a:srgbClr val="545454"/>
    <a:srgbClr val="FE6E6E"/>
    <a:srgbClr val="9DC3E6"/>
    <a:srgbClr val="91C46E"/>
    <a:srgbClr val="A87846"/>
    <a:srgbClr val="EDD4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29" d="100"/>
          <a:sy n="29" d="100"/>
        </p:scale>
        <p:origin x="228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0E6701-4D66-48E3-9A1A-4093935CDB69}" type="datetimeFigureOut">
              <a:rPr lang="en-GB" smtClean="0"/>
              <a:t>26/09/2023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76500" y="1241425"/>
            <a:ext cx="184467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A0E1F4-7A8C-4C80-9763-201769241B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76298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66963" y="1347788"/>
            <a:ext cx="2003425" cy="36369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0A575A-FE42-F34E-BE8D-35435E3FEA7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9804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9020" y="2886967"/>
            <a:ext cx="8262224" cy="6141438"/>
          </a:xfrm>
        </p:spPr>
        <p:txBody>
          <a:bodyPr anchor="b"/>
          <a:lstStyle>
            <a:lvl1pPr algn="ctr">
              <a:defRPr sz="637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5033" y="9265242"/>
            <a:ext cx="7290197" cy="4258988"/>
          </a:xfrm>
        </p:spPr>
        <p:txBody>
          <a:bodyPr/>
          <a:lstStyle>
            <a:lvl1pPr marL="0" indent="0" algn="ctr">
              <a:buNone/>
              <a:defRPr sz="2551"/>
            </a:lvl1pPr>
            <a:lvl2pPr marL="486004" indent="0" algn="ctr">
              <a:buNone/>
              <a:defRPr sz="2126"/>
            </a:lvl2pPr>
            <a:lvl3pPr marL="972007" indent="0" algn="ctr">
              <a:buNone/>
              <a:defRPr sz="1913"/>
            </a:lvl3pPr>
            <a:lvl4pPr marL="1458011" indent="0" algn="ctr">
              <a:buNone/>
              <a:defRPr sz="1701"/>
            </a:lvl4pPr>
            <a:lvl5pPr marL="1944014" indent="0" algn="ctr">
              <a:buNone/>
              <a:defRPr sz="1701"/>
            </a:lvl5pPr>
            <a:lvl6pPr marL="2430018" indent="0" algn="ctr">
              <a:buNone/>
              <a:defRPr sz="1701"/>
            </a:lvl6pPr>
            <a:lvl7pPr marL="2916022" indent="0" algn="ctr">
              <a:buNone/>
              <a:defRPr sz="1701"/>
            </a:lvl7pPr>
            <a:lvl8pPr marL="3402025" indent="0" algn="ctr">
              <a:buNone/>
              <a:defRPr sz="1701"/>
            </a:lvl8pPr>
            <a:lvl9pPr marL="3888029" indent="0" algn="ctr">
              <a:buNone/>
              <a:defRPr sz="1701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B1DC4-2FF3-42CE-8D58-5E5E352313B8}" type="datetimeFigureOut">
              <a:rPr lang="en-GB" smtClean="0"/>
              <a:t>26/09/2023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71102-5F81-44AD-960A-14FD5DEDA0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592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B1DC4-2FF3-42CE-8D58-5E5E352313B8}" type="datetimeFigureOut">
              <a:rPr lang="en-GB" smtClean="0"/>
              <a:t>26/09/2023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71102-5F81-44AD-960A-14FD5DEDA0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4827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6064" y="939183"/>
            <a:ext cx="2095932" cy="1494933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8269" y="939183"/>
            <a:ext cx="6166292" cy="1494933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B1DC4-2FF3-42CE-8D58-5E5E352313B8}" type="datetimeFigureOut">
              <a:rPr lang="en-GB" smtClean="0"/>
              <a:t>26/09/2023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71102-5F81-44AD-960A-14FD5DEDA0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8992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B1DC4-2FF3-42CE-8D58-5E5E352313B8}" type="datetimeFigureOut">
              <a:rPr lang="en-GB" smtClean="0"/>
              <a:t>26/09/2023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71102-5F81-44AD-960A-14FD5DEDA0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1609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3206" y="4397830"/>
            <a:ext cx="8383727" cy="7337874"/>
          </a:xfrm>
        </p:spPr>
        <p:txBody>
          <a:bodyPr anchor="b"/>
          <a:lstStyle>
            <a:lvl1pPr>
              <a:defRPr sz="637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3206" y="11805123"/>
            <a:ext cx="8383727" cy="3858814"/>
          </a:xfrm>
        </p:spPr>
        <p:txBody>
          <a:bodyPr/>
          <a:lstStyle>
            <a:lvl1pPr marL="0" indent="0">
              <a:buNone/>
              <a:defRPr sz="2551">
                <a:solidFill>
                  <a:schemeClr val="tx1"/>
                </a:solidFill>
              </a:defRPr>
            </a:lvl1pPr>
            <a:lvl2pPr marL="486004" indent="0">
              <a:buNone/>
              <a:defRPr sz="2126">
                <a:solidFill>
                  <a:schemeClr val="tx1">
                    <a:tint val="75000"/>
                  </a:schemeClr>
                </a:solidFill>
              </a:defRPr>
            </a:lvl2pPr>
            <a:lvl3pPr marL="972007" indent="0">
              <a:buNone/>
              <a:defRPr sz="1913">
                <a:solidFill>
                  <a:schemeClr val="tx1">
                    <a:tint val="75000"/>
                  </a:schemeClr>
                </a:solidFill>
              </a:defRPr>
            </a:lvl3pPr>
            <a:lvl4pPr marL="1458011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4pPr>
            <a:lvl5pPr marL="1944014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5pPr>
            <a:lvl6pPr marL="2430018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6pPr>
            <a:lvl7pPr marL="2916022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7pPr>
            <a:lvl8pPr marL="3402025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8pPr>
            <a:lvl9pPr marL="3888029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B1DC4-2FF3-42CE-8D58-5E5E352313B8}" type="datetimeFigureOut">
              <a:rPr lang="en-GB" smtClean="0"/>
              <a:t>26/09/2023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71102-5F81-44AD-960A-14FD5DEDA0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508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8268" y="4695913"/>
            <a:ext cx="4131112" cy="1119260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20883" y="4695913"/>
            <a:ext cx="4131112" cy="1119260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B1DC4-2FF3-42CE-8D58-5E5E352313B8}" type="datetimeFigureOut">
              <a:rPr lang="en-GB" smtClean="0"/>
              <a:t>26/09/2023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71102-5F81-44AD-960A-14FD5DEDA0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4556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939186"/>
            <a:ext cx="8383727" cy="340964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9535" y="4324325"/>
            <a:ext cx="4112126" cy="2119285"/>
          </a:xfrm>
        </p:spPr>
        <p:txBody>
          <a:bodyPr anchor="b"/>
          <a:lstStyle>
            <a:lvl1pPr marL="0" indent="0">
              <a:buNone/>
              <a:defRPr sz="2551" b="1"/>
            </a:lvl1pPr>
            <a:lvl2pPr marL="486004" indent="0">
              <a:buNone/>
              <a:defRPr sz="2126" b="1"/>
            </a:lvl2pPr>
            <a:lvl3pPr marL="972007" indent="0">
              <a:buNone/>
              <a:defRPr sz="1913" b="1"/>
            </a:lvl3pPr>
            <a:lvl4pPr marL="1458011" indent="0">
              <a:buNone/>
              <a:defRPr sz="1701" b="1"/>
            </a:lvl4pPr>
            <a:lvl5pPr marL="1944014" indent="0">
              <a:buNone/>
              <a:defRPr sz="1701" b="1"/>
            </a:lvl5pPr>
            <a:lvl6pPr marL="2430018" indent="0">
              <a:buNone/>
              <a:defRPr sz="1701" b="1"/>
            </a:lvl6pPr>
            <a:lvl7pPr marL="2916022" indent="0">
              <a:buNone/>
              <a:defRPr sz="1701" b="1"/>
            </a:lvl7pPr>
            <a:lvl8pPr marL="3402025" indent="0">
              <a:buNone/>
              <a:defRPr sz="1701" b="1"/>
            </a:lvl8pPr>
            <a:lvl9pPr marL="3888029" indent="0">
              <a:buNone/>
              <a:defRPr sz="1701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9535" y="6443610"/>
            <a:ext cx="4112126" cy="94775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20884" y="4324325"/>
            <a:ext cx="4132378" cy="2119285"/>
          </a:xfrm>
        </p:spPr>
        <p:txBody>
          <a:bodyPr anchor="b"/>
          <a:lstStyle>
            <a:lvl1pPr marL="0" indent="0">
              <a:buNone/>
              <a:defRPr sz="2551" b="1"/>
            </a:lvl1pPr>
            <a:lvl2pPr marL="486004" indent="0">
              <a:buNone/>
              <a:defRPr sz="2126" b="1"/>
            </a:lvl2pPr>
            <a:lvl3pPr marL="972007" indent="0">
              <a:buNone/>
              <a:defRPr sz="1913" b="1"/>
            </a:lvl3pPr>
            <a:lvl4pPr marL="1458011" indent="0">
              <a:buNone/>
              <a:defRPr sz="1701" b="1"/>
            </a:lvl4pPr>
            <a:lvl5pPr marL="1944014" indent="0">
              <a:buNone/>
              <a:defRPr sz="1701" b="1"/>
            </a:lvl5pPr>
            <a:lvl6pPr marL="2430018" indent="0">
              <a:buNone/>
              <a:defRPr sz="1701" b="1"/>
            </a:lvl6pPr>
            <a:lvl7pPr marL="2916022" indent="0">
              <a:buNone/>
              <a:defRPr sz="1701" b="1"/>
            </a:lvl7pPr>
            <a:lvl8pPr marL="3402025" indent="0">
              <a:buNone/>
              <a:defRPr sz="1701" b="1"/>
            </a:lvl8pPr>
            <a:lvl9pPr marL="3888029" indent="0">
              <a:buNone/>
              <a:defRPr sz="1701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20884" y="6443610"/>
            <a:ext cx="4132378" cy="94775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B1DC4-2FF3-42CE-8D58-5E5E352313B8}" type="datetimeFigureOut">
              <a:rPr lang="en-GB" smtClean="0"/>
              <a:t>26/09/2023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71102-5F81-44AD-960A-14FD5DEDA0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5910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B1DC4-2FF3-42CE-8D58-5E5E352313B8}" type="datetimeFigureOut">
              <a:rPr lang="en-GB" smtClean="0"/>
              <a:t>26/09/2023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71102-5F81-44AD-960A-14FD5DEDA0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4437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B1DC4-2FF3-42CE-8D58-5E5E352313B8}" type="datetimeFigureOut">
              <a:rPr lang="en-GB" smtClean="0"/>
              <a:t>26/09/2023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71102-5F81-44AD-960A-14FD5DEDA0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979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1176020"/>
            <a:ext cx="3135038" cy="4116070"/>
          </a:xfrm>
        </p:spPr>
        <p:txBody>
          <a:bodyPr anchor="b"/>
          <a:lstStyle>
            <a:lvl1pPr>
              <a:defRPr sz="340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32378" y="2539880"/>
            <a:ext cx="4920883" cy="12536047"/>
          </a:xfrm>
        </p:spPr>
        <p:txBody>
          <a:bodyPr/>
          <a:lstStyle>
            <a:lvl1pPr>
              <a:defRPr sz="3402"/>
            </a:lvl1pPr>
            <a:lvl2pPr>
              <a:defRPr sz="2976"/>
            </a:lvl2pPr>
            <a:lvl3pPr>
              <a:defRPr sz="2551"/>
            </a:lvl3pPr>
            <a:lvl4pPr>
              <a:defRPr sz="2126"/>
            </a:lvl4pPr>
            <a:lvl5pPr>
              <a:defRPr sz="2126"/>
            </a:lvl5pPr>
            <a:lvl6pPr>
              <a:defRPr sz="2126"/>
            </a:lvl6pPr>
            <a:lvl7pPr>
              <a:defRPr sz="2126"/>
            </a:lvl7pPr>
            <a:lvl8pPr>
              <a:defRPr sz="2126"/>
            </a:lvl8pPr>
            <a:lvl9pPr>
              <a:defRPr sz="2126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9534" y="5292090"/>
            <a:ext cx="3135038" cy="9804251"/>
          </a:xfrm>
        </p:spPr>
        <p:txBody>
          <a:bodyPr/>
          <a:lstStyle>
            <a:lvl1pPr marL="0" indent="0">
              <a:buNone/>
              <a:defRPr sz="1701"/>
            </a:lvl1pPr>
            <a:lvl2pPr marL="486004" indent="0">
              <a:buNone/>
              <a:defRPr sz="1488"/>
            </a:lvl2pPr>
            <a:lvl3pPr marL="972007" indent="0">
              <a:buNone/>
              <a:defRPr sz="1276"/>
            </a:lvl3pPr>
            <a:lvl4pPr marL="1458011" indent="0">
              <a:buNone/>
              <a:defRPr sz="1063"/>
            </a:lvl4pPr>
            <a:lvl5pPr marL="1944014" indent="0">
              <a:buNone/>
              <a:defRPr sz="1063"/>
            </a:lvl5pPr>
            <a:lvl6pPr marL="2430018" indent="0">
              <a:buNone/>
              <a:defRPr sz="1063"/>
            </a:lvl6pPr>
            <a:lvl7pPr marL="2916022" indent="0">
              <a:buNone/>
              <a:defRPr sz="1063"/>
            </a:lvl7pPr>
            <a:lvl8pPr marL="3402025" indent="0">
              <a:buNone/>
              <a:defRPr sz="1063"/>
            </a:lvl8pPr>
            <a:lvl9pPr marL="3888029" indent="0">
              <a:buNone/>
              <a:defRPr sz="106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B1DC4-2FF3-42CE-8D58-5E5E352313B8}" type="datetimeFigureOut">
              <a:rPr lang="en-GB" smtClean="0"/>
              <a:t>26/09/2023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71102-5F81-44AD-960A-14FD5DEDA0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1990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1176020"/>
            <a:ext cx="3135038" cy="4116070"/>
          </a:xfrm>
        </p:spPr>
        <p:txBody>
          <a:bodyPr anchor="b"/>
          <a:lstStyle>
            <a:lvl1pPr>
              <a:defRPr sz="340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32378" y="2539880"/>
            <a:ext cx="4920883" cy="12536047"/>
          </a:xfrm>
        </p:spPr>
        <p:txBody>
          <a:bodyPr anchor="t"/>
          <a:lstStyle>
            <a:lvl1pPr marL="0" indent="0">
              <a:buNone/>
              <a:defRPr sz="3402"/>
            </a:lvl1pPr>
            <a:lvl2pPr marL="486004" indent="0">
              <a:buNone/>
              <a:defRPr sz="2976"/>
            </a:lvl2pPr>
            <a:lvl3pPr marL="972007" indent="0">
              <a:buNone/>
              <a:defRPr sz="2551"/>
            </a:lvl3pPr>
            <a:lvl4pPr marL="1458011" indent="0">
              <a:buNone/>
              <a:defRPr sz="2126"/>
            </a:lvl4pPr>
            <a:lvl5pPr marL="1944014" indent="0">
              <a:buNone/>
              <a:defRPr sz="2126"/>
            </a:lvl5pPr>
            <a:lvl6pPr marL="2430018" indent="0">
              <a:buNone/>
              <a:defRPr sz="2126"/>
            </a:lvl6pPr>
            <a:lvl7pPr marL="2916022" indent="0">
              <a:buNone/>
              <a:defRPr sz="2126"/>
            </a:lvl7pPr>
            <a:lvl8pPr marL="3402025" indent="0">
              <a:buNone/>
              <a:defRPr sz="2126"/>
            </a:lvl8pPr>
            <a:lvl9pPr marL="3888029" indent="0">
              <a:buNone/>
              <a:defRPr sz="2126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9534" y="5292090"/>
            <a:ext cx="3135038" cy="9804251"/>
          </a:xfrm>
        </p:spPr>
        <p:txBody>
          <a:bodyPr/>
          <a:lstStyle>
            <a:lvl1pPr marL="0" indent="0">
              <a:buNone/>
              <a:defRPr sz="1701"/>
            </a:lvl1pPr>
            <a:lvl2pPr marL="486004" indent="0">
              <a:buNone/>
              <a:defRPr sz="1488"/>
            </a:lvl2pPr>
            <a:lvl3pPr marL="972007" indent="0">
              <a:buNone/>
              <a:defRPr sz="1276"/>
            </a:lvl3pPr>
            <a:lvl4pPr marL="1458011" indent="0">
              <a:buNone/>
              <a:defRPr sz="1063"/>
            </a:lvl4pPr>
            <a:lvl5pPr marL="1944014" indent="0">
              <a:buNone/>
              <a:defRPr sz="1063"/>
            </a:lvl5pPr>
            <a:lvl6pPr marL="2430018" indent="0">
              <a:buNone/>
              <a:defRPr sz="1063"/>
            </a:lvl6pPr>
            <a:lvl7pPr marL="2916022" indent="0">
              <a:buNone/>
              <a:defRPr sz="1063"/>
            </a:lvl7pPr>
            <a:lvl8pPr marL="3402025" indent="0">
              <a:buNone/>
              <a:defRPr sz="1063"/>
            </a:lvl8pPr>
            <a:lvl9pPr marL="3888029" indent="0">
              <a:buNone/>
              <a:defRPr sz="106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B1DC4-2FF3-42CE-8D58-5E5E352313B8}" type="datetimeFigureOut">
              <a:rPr lang="en-GB" smtClean="0"/>
              <a:t>26/09/2023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71102-5F81-44AD-960A-14FD5DEDA0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7647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8268" y="939186"/>
            <a:ext cx="8383727" cy="34096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8268" y="4695913"/>
            <a:ext cx="8383727" cy="111926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8268" y="16349948"/>
            <a:ext cx="2187059" cy="939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B1DC4-2FF3-42CE-8D58-5E5E352313B8}" type="datetimeFigureOut">
              <a:rPr lang="en-GB" smtClean="0"/>
              <a:t>26/09/2023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19837" y="16349948"/>
            <a:ext cx="3280589" cy="939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64936" y="16349948"/>
            <a:ext cx="2187059" cy="939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D71102-5F81-44AD-960A-14FD5DEDA0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6583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72007" rtl="0" eaLnBrk="1" latinLnBrk="0" hangingPunct="1">
        <a:lnSpc>
          <a:spcPct val="90000"/>
        </a:lnSpc>
        <a:spcBef>
          <a:spcPct val="0"/>
        </a:spcBef>
        <a:buNone/>
        <a:defRPr sz="467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3002" indent="-243002" algn="l" defTabSz="972007" rtl="0" eaLnBrk="1" latinLnBrk="0" hangingPunct="1">
        <a:lnSpc>
          <a:spcPct val="90000"/>
        </a:lnSpc>
        <a:spcBef>
          <a:spcPts val="1063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1pPr>
      <a:lvl2pPr marL="729005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2551" kern="1200">
          <a:solidFill>
            <a:schemeClr val="tx1"/>
          </a:solidFill>
          <a:latin typeface="+mn-lt"/>
          <a:ea typeface="+mn-ea"/>
          <a:cs typeface="+mn-cs"/>
        </a:defRPr>
      </a:lvl2pPr>
      <a:lvl3pPr marL="1215009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3pPr>
      <a:lvl4pPr marL="1701013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4pPr>
      <a:lvl5pPr marL="2187016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5pPr>
      <a:lvl6pPr marL="2673020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6pPr>
      <a:lvl7pPr marL="3159023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7pPr>
      <a:lvl8pPr marL="3645027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8pPr>
      <a:lvl9pPr marL="4131031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1pPr>
      <a:lvl2pPr marL="486004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2pPr>
      <a:lvl3pPr marL="972007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3pPr>
      <a:lvl4pPr marL="1458011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4pPr>
      <a:lvl5pPr marL="1944014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5pPr>
      <a:lvl6pPr marL="2430018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6pPr>
      <a:lvl7pPr marL="2916022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7pPr>
      <a:lvl8pPr marL="3402025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8pPr>
      <a:lvl9pPr marL="3888029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26" Type="http://schemas.openxmlformats.org/officeDocument/2006/relationships/image" Target="../media/image24.jpeg"/><Relationship Id="rId3" Type="http://schemas.openxmlformats.org/officeDocument/2006/relationships/image" Target="../media/image1.jpeg"/><Relationship Id="rId21" Type="http://schemas.openxmlformats.org/officeDocument/2006/relationships/image" Target="../media/image19.jpeg"/><Relationship Id="rId7" Type="http://schemas.openxmlformats.org/officeDocument/2006/relationships/image" Target="../media/image5.png"/><Relationship Id="rId12" Type="http://schemas.openxmlformats.org/officeDocument/2006/relationships/image" Target="../media/image10.jpeg"/><Relationship Id="rId17" Type="http://schemas.openxmlformats.org/officeDocument/2006/relationships/image" Target="../media/image15.png"/><Relationship Id="rId25" Type="http://schemas.openxmlformats.org/officeDocument/2006/relationships/image" Target="../media/image23.jpe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jpeg"/><Relationship Id="rId20" Type="http://schemas.openxmlformats.org/officeDocument/2006/relationships/image" Target="../media/image18.jpeg"/><Relationship Id="rId29" Type="http://schemas.openxmlformats.org/officeDocument/2006/relationships/image" Target="../media/image27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24" Type="http://schemas.openxmlformats.org/officeDocument/2006/relationships/image" Target="../media/image22.png"/><Relationship Id="rId5" Type="http://schemas.openxmlformats.org/officeDocument/2006/relationships/image" Target="../media/image3.png"/><Relationship Id="rId15" Type="http://schemas.openxmlformats.org/officeDocument/2006/relationships/image" Target="../media/image13.jpeg"/><Relationship Id="rId23" Type="http://schemas.openxmlformats.org/officeDocument/2006/relationships/image" Target="../media/image21.jpeg"/><Relationship Id="rId28" Type="http://schemas.openxmlformats.org/officeDocument/2006/relationships/image" Target="../media/image26.png"/><Relationship Id="rId10" Type="http://schemas.openxmlformats.org/officeDocument/2006/relationships/image" Target="../media/image8.jpeg"/><Relationship Id="rId19" Type="http://schemas.openxmlformats.org/officeDocument/2006/relationships/image" Target="../media/image17.png"/><Relationship Id="rId31" Type="http://schemas.openxmlformats.org/officeDocument/2006/relationships/image" Target="../media/image29.jpeg"/><Relationship Id="rId4" Type="http://schemas.openxmlformats.org/officeDocument/2006/relationships/image" Target="../media/image2.gif"/><Relationship Id="rId9" Type="http://schemas.openxmlformats.org/officeDocument/2006/relationships/image" Target="../media/image7.jpeg"/><Relationship Id="rId14" Type="http://schemas.openxmlformats.org/officeDocument/2006/relationships/image" Target="../media/image12.jpeg"/><Relationship Id="rId22" Type="http://schemas.openxmlformats.org/officeDocument/2006/relationships/image" Target="../media/image20.png"/><Relationship Id="rId27" Type="http://schemas.openxmlformats.org/officeDocument/2006/relationships/image" Target="../media/image25.png"/><Relationship Id="rId30" Type="http://schemas.openxmlformats.org/officeDocument/2006/relationships/image" Target="../media/image2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5" name="Picture 394">
            <a:extLst>
              <a:ext uri="{FF2B5EF4-FFF2-40B4-BE49-F238E27FC236}">
                <a16:creationId xmlns:a16="http://schemas.microsoft.com/office/drawing/2014/main" id="{C0110F2B-7436-4FB9-A2D8-A654F6070510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936"/>
            <a:ext cx="9732778" cy="17352849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108C8AF1-50D3-4782-9492-47CFC964F084}"/>
              </a:ext>
            </a:extLst>
          </p:cNvPr>
          <p:cNvSpPr/>
          <p:nvPr/>
        </p:nvSpPr>
        <p:spPr>
          <a:xfrm>
            <a:off x="6774499" y="307793"/>
            <a:ext cx="2875019" cy="23631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6" name="TextBox 395">
            <a:extLst>
              <a:ext uri="{FF2B5EF4-FFF2-40B4-BE49-F238E27FC236}">
                <a16:creationId xmlns:a16="http://schemas.microsoft.com/office/drawing/2014/main" id="{2E7CA8DF-E1CD-4089-8BC6-4062A5830BD4}"/>
              </a:ext>
            </a:extLst>
          </p:cNvPr>
          <p:cNvSpPr txBox="1"/>
          <p:nvPr/>
        </p:nvSpPr>
        <p:spPr>
          <a:xfrm>
            <a:off x="188403" y="64490"/>
            <a:ext cx="9394440" cy="769441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Helvetica" panose="020B0604020202020204" pitchFamily="34" charset="0"/>
                <a:cs typeface="Helvetica" panose="020B0604020202020204" pitchFamily="34" charset="0"/>
              </a:rPr>
              <a:t>Shipston High: Computer Science</a:t>
            </a:r>
          </a:p>
          <a:p>
            <a:pPr algn="ctr"/>
            <a:r>
              <a:rPr lang="en-US" sz="1050" i="1" dirty="0">
                <a:latin typeface="Helvetica" panose="020B0604020202020204" pitchFamily="34" charset="0"/>
                <a:cs typeface="Helvetica" panose="020B0604020202020204" pitchFamily="34" charset="0"/>
              </a:rPr>
              <a:t>This curriculum map is being phased into the department with projected completion due 2023-2024 – some areas subject to change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-42684" y="6753209"/>
            <a:ext cx="1514902" cy="1473959"/>
            <a:chOff x="70745" y="2419185"/>
            <a:chExt cx="1514902" cy="1473959"/>
          </a:xfrm>
        </p:grpSpPr>
        <p:sp>
          <p:nvSpPr>
            <p:cNvPr id="418" name="Oval 417">
              <a:extLst>
                <a:ext uri="{FF2B5EF4-FFF2-40B4-BE49-F238E27FC236}">
                  <a16:creationId xmlns:a16="http://schemas.microsoft.com/office/drawing/2014/main" id="{C00D37AF-86BA-4FE0-8F54-6FBDD3C6569A}"/>
                </a:ext>
              </a:extLst>
            </p:cNvPr>
            <p:cNvSpPr/>
            <p:nvPr/>
          </p:nvSpPr>
          <p:spPr>
            <a:xfrm>
              <a:off x="70745" y="2419185"/>
              <a:ext cx="1514902" cy="1473959"/>
            </a:xfrm>
            <a:prstGeom prst="ellipse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21" name="Oval 420">
              <a:extLst>
                <a:ext uri="{FF2B5EF4-FFF2-40B4-BE49-F238E27FC236}">
                  <a16:creationId xmlns:a16="http://schemas.microsoft.com/office/drawing/2014/main" id="{B79CF78A-6011-47AC-90B8-5975E5801A1D}"/>
                </a:ext>
              </a:extLst>
            </p:cNvPr>
            <p:cNvSpPr/>
            <p:nvPr/>
          </p:nvSpPr>
          <p:spPr>
            <a:xfrm>
              <a:off x="255078" y="2612860"/>
              <a:ext cx="1119116" cy="106865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schemeClr val="tx1"/>
                  </a:solidFill>
                  <a:latin typeface="Arial Rounded MT Bold" panose="020F0704030504030204" pitchFamily="34" charset="0"/>
                </a:rPr>
                <a:t>Year </a:t>
              </a:r>
              <a:r>
                <a:rPr lang="en-GB" sz="3200" b="1" dirty="0">
                  <a:solidFill>
                    <a:schemeClr val="tx1"/>
                  </a:solidFill>
                  <a:latin typeface="Arial Rounded MT Bold" panose="020F0704030504030204" pitchFamily="34" charset="0"/>
                </a:rPr>
                <a:t>11</a:t>
              </a:r>
              <a:endParaRPr lang="en-GB" b="1" dirty="0">
                <a:solidFill>
                  <a:schemeClr val="tx1"/>
                </a:solidFill>
                <a:latin typeface="Arial Rounded MT Bold" panose="020F0704030504030204" pitchFamily="34" charset="0"/>
              </a:endParaRPr>
            </a:p>
          </p:txBody>
        </p:sp>
      </p:grpSp>
      <p:sp>
        <p:nvSpPr>
          <p:cNvPr id="433" name="TextBox 432">
            <a:extLst>
              <a:ext uri="{FF2B5EF4-FFF2-40B4-BE49-F238E27FC236}">
                <a16:creationId xmlns:a16="http://schemas.microsoft.com/office/drawing/2014/main" id="{92CD1354-CF33-457E-B41A-2B065C97BC58}"/>
              </a:ext>
            </a:extLst>
          </p:cNvPr>
          <p:cNvSpPr txBox="1"/>
          <p:nvPr/>
        </p:nvSpPr>
        <p:spPr>
          <a:xfrm>
            <a:off x="6205435" y="1432088"/>
            <a:ext cx="19040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GB" sz="1000" b="1" dirty="0">
                <a:latin typeface="Helvetica" panose="020B0604020202020204" pitchFamily="34" charset="0"/>
                <a:cs typeface="Helvetica" panose="020B0604020202020204" pitchFamily="34" charset="0"/>
              </a:rPr>
              <a:t>GCSE Examination season:</a:t>
            </a:r>
          </a:p>
          <a:p>
            <a:pPr lvl="0" algn="ctr"/>
            <a:r>
              <a:rPr lang="en-GB" sz="1000" dirty="0">
                <a:solidFill>
                  <a:schemeClr val="accent1">
                    <a:lumMod val="7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Computer Science</a:t>
            </a:r>
            <a:endParaRPr lang="en-GB" sz="1000" dirty="0">
              <a:solidFill>
                <a:schemeClr val="accent2">
                  <a:lumMod val="75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6B21F23E-BAD7-470C-8951-F16698EF2082}"/>
              </a:ext>
            </a:extLst>
          </p:cNvPr>
          <p:cNvSpPr txBox="1"/>
          <p:nvPr/>
        </p:nvSpPr>
        <p:spPr>
          <a:xfrm>
            <a:off x="3604651" y="5069235"/>
            <a:ext cx="22350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GB" sz="800" b="1" dirty="0">
                <a:solidFill>
                  <a:srgbClr val="BF9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Programming Project:</a:t>
            </a:r>
          </a:p>
          <a:p>
            <a:pPr lvl="0" algn="ctr"/>
            <a:r>
              <a:rPr lang="en-GB" sz="800" dirty="0">
                <a:latin typeface="Helvetica" panose="020B0604020202020204" pitchFamily="34" charset="0"/>
                <a:cs typeface="Helvetica" panose="020B0604020202020204" pitchFamily="34" charset="0"/>
              </a:rPr>
              <a:t>Students complete the 20 hour programming task set by OCR.</a:t>
            </a:r>
          </a:p>
        </p:txBody>
      </p:sp>
      <p:sp>
        <p:nvSpPr>
          <p:cNvPr id="158" name="TextBox 157">
            <a:extLst>
              <a:ext uri="{FF2B5EF4-FFF2-40B4-BE49-F238E27FC236}">
                <a16:creationId xmlns:a16="http://schemas.microsoft.com/office/drawing/2014/main" id="{9DF99B11-ECF7-4D46-85AC-38582EA7AEE1}"/>
              </a:ext>
            </a:extLst>
          </p:cNvPr>
          <p:cNvSpPr txBox="1"/>
          <p:nvPr/>
        </p:nvSpPr>
        <p:spPr>
          <a:xfrm>
            <a:off x="8264191" y="15382021"/>
            <a:ext cx="13182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en-GB" sz="800" b="1" dirty="0">
                <a:latin typeface="Helvetica" panose="020B0604020202020204" pitchFamily="34" charset="0"/>
                <a:cs typeface="Helvetica" panose="020B0604020202020204" pitchFamily="34" charset="0"/>
              </a:rPr>
              <a:t>Welcome to Computer Science at Shipston High – the adventure starts here!</a:t>
            </a:r>
          </a:p>
        </p:txBody>
      </p:sp>
      <p:pic>
        <p:nvPicPr>
          <p:cNvPr id="1028" name="Picture 4" descr="Image result for hiking black and white clipart&quot;">
            <a:extLst>
              <a:ext uri="{FF2B5EF4-FFF2-40B4-BE49-F238E27FC236}">
                <a16:creationId xmlns:a16="http://schemas.microsoft.com/office/drawing/2014/main" id="{C60B5F50-E87F-40D2-A4FD-CFF03BEE2B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9894" y="17274450"/>
            <a:ext cx="363464" cy="3521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98" name="Picture 74" descr="Image result for open door silhouette clipart&quot;">
            <a:extLst>
              <a:ext uri="{FF2B5EF4-FFF2-40B4-BE49-F238E27FC236}">
                <a16:creationId xmlns:a16="http://schemas.microsoft.com/office/drawing/2014/main" id="{02120611-4064-402F-96B2-932A7A6D842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734"/>
          <a:stretch/>
        </p:blipFill>
        <p:spPr bwMode="auto">
          <a:xfrm>
            <a:off x="8186525" y="960459"/>
            <a:ext cx="1462993" cy="145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04" name="Picture 80" descr="Image result for award silhouette clipart&quot;">
            <a:extLst>
              <a:ext uri="{FF2B5EF4-FFF2-40B4-BE49-F238E27FC236}">
                <a16:creationId xmlns:a16="http://schemas.microsoft.com/office/drawing/2014/main" id="{BE401E72-A4E1-4728-A354-C95C3371EC8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632" t="6382" r="28494" b="5786"/>
          <a:stretch/>
        </p:blipFill>
        <p:spPr bwMode="auto">
          <a:xfrm>
            <a:off x="6907088" y="2005784"/>
            <a:ext cx="386571" cy="608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Image result for shipston high school 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533" y="105693"/>
            <a:ext cx="535504" cy="7034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" name="Picture 2" descr="Image result for shipston high school 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24365" y="88349"/>
            <a:ext cx="535504" cy="7034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587735" y="884287"/>
            <a:ext cx="1256651" cy="568127"/>
          </a:xfrm>
          <a:prstGeom prst="rect">
            <a:avLst/>
          </a:prstGeom>
        </p:spPr>
      </p:pic>
      <p:sp>
        <p:nvSpPr>
          <p:cNvPr id="178" name="TextBox 177">
            <a:extLst>
              <a:ext uri="{FF2B5EF4-FFF2-40B4-BE49-F238E27FC236}">
                <a16:creationId xmlns:a16="http://schemas.microsoft.com/office/drawing/2014/main" id="{6B21F23E-BAD7-470C-8951-F16698EF2082}"/>
              </a:ext>
            </a:extLst>
          </p:cNvPr>
          <p:cNvSpPr txBox="1"/>
          <p:nvPr/>
        </p:nvSpPr>
        <p:spPr>
          <a:xfrm>
            <a:off x="771091" y="5358037"/>
            <a:ext cx="16384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800" b="1" dirty="0">
                <a:solidFill>
                  <a:srgbClr val="BF9000"/>
                </a:solidFill>
                <a:cs typeface="Helvetica" panose="020B0604020202020204" pitchFamily="34" charset="0"/>
              </a:rPr>
              <a:t>Programming Revision:</a:t>
            </a:r>
          </a:p>
          <a:p>
            <a:pPr lvl="0"/>
            <a:r>
              <a:rPr lang="en-GB" sz="800" dirty="0">
                <a:cs typeface="Helvetica" panose="020B0604020202020204" pitchFamily="34" charset="0"/>
              </a:rPr>
              <a:t>Students to practice key programming techniques before embarking on independent programming work.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043252" y="15559703"/>
            <a:ext cx="12656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>
                <a:solidFill>
                  <a:srgbClr val="9DC3E6"/>
                </a:solidFill>
              </a:rPr>
              <a:t>What is a network?</a:t>
            </a:r>
          </a:p>
          <a:p>
            <a:r>
              <a:rPr lang="en-GB" sz="800" dirty="0"/>
              <a:t>Students realise what a computer network actually is, how to use one safely including effective communication via email.</a:t>
            </a:r>
          </a:p>
        </p:txBody>
      </p:sp>
      <p:sp>
        <p:nvSpPr>
          <p:cNvPr id="185" name="TextBox 184"/>
          <p:cNvSpPr txBox="1"/>
          <p:nvPr/>
        </p:nvSpPr>
        <p:spPr>
          <a:xfrm>
            <a:off x="3584289" y="15839252"/>
            <a:ext cx="12656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>
                <a:solidFill>
                  <a:srgbClr val="9DC3E6"/>
                </a:solidFill>
              </a:rPr>
              <a:t>The Computer System</a:t>
            </a:r>
          </a:p>
          <a:p>
            <a:r>
              <a:rPr lang="en-GB" sz="800" dirty="0"/>
              <a:t>Students study what makes up a computer system.</a:t>
            </a:r>
          </a:p>
        </p:txBody>
      </p:sp>
      <p:sp>
        <p:nvSpPr>
          <p:cNvPr id="186" name="TextBox 185"/>
          <p:cNvSpPr txBox="1"/>
          <p:nvPr/>
        </p:nvSpPr>
        <p:spPr>
          <a:xfrm>
            <a:off x="6002599" y="15789313"/>
            <a:ext cx="10308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>
                <a:solidFill>
                  <a:srgbClr val="9DC3E6"/>
                </a:solidFill>
              </a:rPr>
              <a:t>Health and Safety</a:t>
            </a:r>
          </a:p>
          <a:p>
            <a:r>
              <a:rPr lang="en-GB" sz="800" dirty="0"/>
              <a:t>Students learn how to be safe within an ICT environment.</a:t>
            </a:r>
          </a:p>
        </p:txBody>
      </p:sp>
      <p:sp>
        <p:nvSpPr>
          <p:cNvPr id="191" name="TextBox 190"/>
          <p:cNvSpPr txBox="1"/>
          <p:nvPr/>
        </p:nvSpPr>
        <p:spPr>
          <a:xfrm>
            <a:off x="4662560" y="17181158"/>
            <a:ext cx="33759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>
                <a:solidFill>
                  <a:srgbClr val="9DC3E6"/>
                </a:solidFill>
              </a:rPr>
              <a:t>Applications Software</a:t>
            </a:r>
          </a:p>
          <a:p>
            <a:r>
              <a:rPr lang="en-GB" sz="800" dirty="0"/>
              <a:t>Students experience use of applications software to solve particular problems and begin to consider how to select these for their needs.</a:t>
            </a: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9259" y="16243889"/>
            <a:ext cx="305685" cy="260398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4594" y="15790974"/>
            <a:ext cx="387900" cy="290551"/>
          </a:xfrm>
          <a:prstGeom prst="rect">
            <a:avLst/>
          </a:prstGeom>
        </p:spPr>
      </p:pic>
      <p:grpSp>
        <p:nvGrpSpPr>
          <p:cNvPr id="32" name="Group 31"/>
          <p:cNvGrpSpPr/>
          <p:nvPr/>
        </p:nvGrpSpPr>
        <p:grpSpPr>
          <a:xfrm>
            <a:off x="1558859" y="15703045"/>
            <a:ext cx="1539913" cy="667479"/>
            <a:chOff x="-3241638" y="17302354"/>
            <a:chExt cx="1539913" cy="667479"/>
          </a:xfrm>
        </p:grpSpPr>
        <p:sp>
          <p:nvSpPr>
            <p:cNvPr id="180" name="TextBox 179"/>
            <p:cNvSpPr txBox="1"/>
            <p:nvPr/>
          </p:nvSpPr>
          <p:spPr>
            <a:xfrm>
              <a:off x="-3241638" y="17385058"/>
              <a:ext cx="135173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800" b="1" dirty="0">
                  <a:solidFill>
                    <a:srgbClr val="9DC3E6"/>
                  </a:solidFill>
                </a:rPr>
                <a:t>Algorithms</a:t>
              </a:r>
            </a:p>
            <a:p>
              <a:r>
                <a:rPr lang="en-GB" sz="800" dirty="0"/>
                <a:t>Students are introduced to creating algorithms to show how to solve a problem.</a:t>
              </a:r>
            </a:p>
          </p:txBody>
        </p:sp>
        <p:pic>
          <p:nvPicPr>
            <p:cNvPr id="24" name="Picture 23"/>
            <p:cNvPicPr>
              <a:picLocks noChangeAspect="1"/>
            </p:cNvPicPr>
            <p:nvPr/>
          </p:nvPicPr>
          <p:blipFill>
            <a:blip r:embed="rId11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2152883" y="17302354"/>
              <a:ext cx="451158" cy="366566"/>
            </a:xfrm>
            <a:prstGeom prst="rect">
              <a:avLst/>
            </a:prstGeom>
          </p:spPr>
        </p:pic>
      </p:grpSp>
      <p:pic>
        <p:nvPicPr>
          <p:cNvPr id="27" name="Picture 26"/>
          <p:cNvPicPr>
            <a:picLocks noChangeAspect="1"/>
          </p:cNvPicPr>
          <p:nvPr/>
        </p:nvPicPr>
        <p:blipFill rotWithShape="1"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94" r="33881"/>
          <a:stretch/>
        </p:blipFill>
        <p:spPr>
          <a:xfrm>
            <a:off x="6729398" y="15622957"/>
            <a:ext cx="289490" cy="427789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5969" y="17286136"/>
            <a:ext cx="313772" cy="313772"/>
          </a:xfrm>
          <a:prstGeom prst="rect">
            <a:avLst/>
          </a:prstGeom>
        </p:spPr>
      </p:pic>
      <p:sp>
        <p:nvSpPr>
          <p:cNvPr id="104" name="TextBox 103"/>
          <p:cNvSpPr txBox="1"/>
          <p:nvPr/>
        </p:nvSpPr>
        <p:spPr>
          <a:xfrm>
            <a:off x="6253413" y="15047939"/>
            <a:ext cx="15063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>
                <a:solidFill>
                  <a:srgbClr val="FE6E6E"/>
                </a:solidFill>
              </a:rPr>
              <a:t>Algorithms</a:t>
            </a:r>
          </a:p>
          <a:p>
            <a:r>
              <a:rPr lang="en-GB" sz="800" dirty="0"/>
              <a:t>Students return to creating algorithms to show how to solve a problem.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5251446" y="13755504"/>
            <a:ext cx="17396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>
                <a:solidFill>
                  <a:srgbClr val="FE6E6E"/>
                </a:solidFill>
              </a:rPr>
              <a:t>Program Development</a:t>
            </a:r>
          </a:p>
          <a:p>
            <a:r>
              <a:rPr lang="en-GB" sz="800" dirty="0"/>
              <a:t>Students realise what is required to produce a program, and put together their first example of development documentation.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6852375" y="13648865"/>
            <a:ext cx="12656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>
                <a:solidFill>
                  <a:srgbClr val="FE6E6E"/>
                </a:solidFill>
              </a:rPr>
              <a:t>Coding a solution</a:t>
            </a:r>
          </a:p>
          <a:p>
            <a:r>
              <a:rPr lang="en-GB" sz="800" dirty="0"/>
              <a:t>Students use their development documentation and algorithms in order to code a solution.</a:t>
            </a:r>
          </a:p>
        </p:txBody>
      </p:sp>
      <p:sp>
        <p:nvSpPr>
          <p:cNvPr id="9" name="Rectangle 8"/>
          <p:cNvSpPr/>
          <p:nvPr/>
        </p:nvSpPr>
        <p:spPr>
          <a:xfrm>
            <a:off x="7009198" y="14441918"/>
            <a:ext cx="567889" cy="616802"/>
          </a:xfrm>
          <a:prstGeom prst="rect">
            <a:avLst/>
          </a:prstGeom>
          <a:solidFill>
            <a:srgbClr val="56BD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97" name="Straight Arrow Connector 196"/>
          <p:cNvCxnSpPr/>
          <p:nvPr/>
        </p:nvCxnSpPr>
        <p:spPr>
          <a:xfrm>
            <a:off x="7108485" y="14419468"/>
            <a:ext cx="144123" cy="310885"/>
          </a:xfrm>
          <a:prstGeom prst="straightConnector1">
            <a:avLst/>
          </a:prstGeom>
          <a:ln w="38100">
            <a:solidFill>
              <a:srgbClr val="FE6E6E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3" name="TextBox 182"/>
          <p:cNvSpPr txBox="1"/>
          <p:nvPr/>
        </p:nvSpPr>
        <p:spPr>
          <a:xfrm>
            <a:off x="-575" y="16499369"/>
            <a:ext cx="7910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>
                <a:solidFill>
                  <a:srgbClr val="9DC3E6"/>
                </a:solidFill>
              </a:rPr>
              <a:t>Coding a solution</a:t>
            </a:r>
          </a:p>
          <a:p>
            <a:r>
              <a:rPr lang="en-GB" sz="800" dirty="0"/>
              <a:t>Students practice putting their instructions into action.</a:t>
            </a: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227" y="17260486"/>
            <a:ext cx="459522" cy="459522"/>
          </a:xfrm>
          <a:prstGeom prst="rect">
            <a:avLst/>
          </a:prstGeom>
        </p:spPr>
      </p:pic>
      <p:sp>
        <p:nvSpPr>
          <p:cNvPr id="111" name="Rectangle 110"/>
          <p:cNvSpPr/>
          <p:nvPr/>
        </p:nvSpPr>
        <p:spPr>
          <a:xfrm rot="1679370">
            <a:off x="1012527" y="16323967"/>
            <a:ext cx="567889" cy="623732"/>
          </a:xfrm>
          <a:prstGeom prst="rect">
            <a:avLst/>
          </a:prstGeom>
          <a:solidFill>
            <a:srgbClr val="56BD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71" name="Straight Arrow Connector 270"/>
          <p:cNvCxnSpPr/>
          <p:nvPr/>
        </p:nvCxnSpPr>
        <p:spPr>
          <a:xfrm flipV="1">
            <a:off x="694308" y="16751478"/>
            <a:ext cx="412399" cy="317047"/>
          </a:xfrm>
          <a:prstGeom prst="straightConnector1">
            <a:avLst/>
          </a:prstGeom>
          <a:ln w="38100">
            <a:solidFill>
              <a:srgbClr val="8FAAD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2" name="Picture 111"/>
          <p:cNvPicPr>
            <a:picLocks noChangeAspect="1"/>
          </p:cNvPicPr>
          <p:nvPr/>
        </p:nvPicPr>
        <p:blipFill>
          <a:blip r:embed="rId15" cstate="print">
            <a:clrChange>
              <a:clrFrom>
                <a:srgbClr val="FFFDFF"/>
              </a:clrFrom>
              <a:clrTo>
                <a:srgbClr val="FFFD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3953" y="15180671"/>
            <a:ext cx="355339" cy="288713"/>
          </a:xfrm>
          <a:prstGeom prst="rect">
            <a:avLst/>
          </a:prstGeom>
        </p:spPr>
      </p:pic>
      <p:pic>
        <p:nvPicPr>
          <p:cNvPr id="113" name="Picture 112"/>
          <p:cNvPicPr>
            <a:picLocks noChangeAspect="1"/>
          </p:cNvPicPr>
          <p:nvPr/>
        </p:nvPicPr>
        <p:blipFill>
          <a:blip r:embed="rId16" cstate="print">
            <a:clrChange>
              <a:clrFrom>
                <a:srgbClr val="FFFDFE"/>
              </a:clrFrom>
              <a:clrTo>
                <a:srgbClr val="FFFD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8915" y="14208230"/>
            <a:ext cx="276497" cy="276497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 rot="839092">
            <a:off x="1472009" y="16480227"/>
            <a:ext cx="528362" cy="629241"/>
          </a:xfrm>
          <a:prstGeom prst="rect">
            <a:avLst/>
          </a:prstGeom>
          <a:solidFill>
            <a:srgbClr val="B519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69" name="Straight Arrow Connector 268"/>
          <p:cNvCxnSpPr>
            <a:cxnSpLocks/>
            <a:stCxn id="180" idx="2"/>
          </p:cNvCxnSpPr>
          <p:nvPr/>
        </p:nvCxnSpPr>
        <p:spPr>
          <a:xfrm flipH="1">
            <a:off x="1819324" y="16370524"/>
            <a:ext cx="415404" cy="715459"/>
          </a:xfrm>
          <a:prstGeom prst="straightConnector1">
            <a:avLst/>
          </a:prstGeom>
          <a:ln w="38100">
            <a:solidFill>
              <a:srgbClr val="8FAAD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Rectangle 114"/>
          <p:cNvSpPr/>
          <p:nvPr/>
        </p:nvSpPr>
        <p:spPr>
          <a:xfrm>
            <a:off x="6416504" y="14448558"/>
            <a:ext cx="606216" cy="616402"/>
          </a:xfrm>
          <a:prstGeom prst="rect">
            <a:avLst/>
          </a:prstGeom>
          <a:solidFill>
            <a:srgbClr val="B519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0" name="Rectangle 119"/>
          <p:cNvSpPr/>
          <p:nvPr/>
        </p:nvSpPr>
        <p:spPr>
          <a:xfrm>
            <a:off x="4045445" y="14455067"/>
            <a:ext cx="523659" cy="618863"/>
          </a:xfrm>
          <a:prstGeom prst="rect">
            <a:avLst/>
          </a:prstGeom>
          <a:solidFill>
            <a:srgbClr val="42AB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1" name="TextBox 120"/>
          <p:cNvSpPr txBox="1"/>
          <p:nvPr/>
        </p:nvSpPr>
        <p:spPr>
          <a:xfrm>
            <a:off x="4029710" y="13779033"/>
            <a:ext cx="12656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>
                <a:solidFill>
                  <a:srgbClr val="FE6E6E"/>
                </a:solidFill>
              </a:rPr>
              <a:t>The Computer System</a:t>
            </a:r>
          </a:p>
          <a:p>
            <a:r>
              <a:rPr lang="en-GB" sz="800" dirty="0"/>
              <a:t>Students study how the data is stored and held within a system.</a:t>
            </a:r>
          </a:p>
        </p:txBody>
      </p:sp>
      <p:pic>
        <p:nvPicPr>
          <p:cNvPr id="122" name="Picture 12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8945" y="14161496"/>
            <a:ext cx="305685" cy="260398"/>
          </a:xfrm>
          <a:prstGeom prst="rect">
            <a:avLst/>
          </a:prstGeom>
        </p:spPr>
      </p:pic>
      <p:sp>
        <p:nvSpPr>
          <p:cNvPr id="123" name="Rectangle 122"/>
          <p:cNvSpPr/>
          <p:nvPr/>
        </p:nvSpPr>
        <p:spPr>
          <a:xfrm>
            <a:off x="4993703" y="14456905"/>
            <a:ext cx="567889" cy="617025"/>
          </a:xfrm>
          <a:prstGeom prst="rect">
            <a:avLst/>
          </a:prstGeom>
          <a:solidFill>
            <a:srgbClr val="046E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4" name="TextBox 123"/>
          <p:cNvSpPr txBox="1"/>
          <p:nvPr/>
        </p:nvSpPr>
        <p:spPr>
          <a:xfrm>
            <a:off x="4452978" y="15041914"/>
            <a:ext cx="16145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>
                <a:solidFill>
                  <a:srgbClr val="FE6E6E"/>
                </a:solidFill>
              </a:rPr>
              <a:t>Types of Network.</a:t>
            </a:r>
          </a:p>
          <a:p>
            <a:r>
              <a:rPr lang="en-GB" sz="800" dirty="0"/>
              <a:t>Students consider the difference between the types of network that they use at home and school.</a:t>
            </a:r>
          </a:p>
        </p:txBody>
      </p:sp>
      <p:sp>
        <p:nvSpPr>
          <p:cNvPr id="125" name="TextBox 124"/>
          <p:cNvSpPr txBox="1"/>
          <p:nvPr/>
        </p:nvSpPr>
        <p:spPr>
          <a:xfrm>
            <a:off x="1466953" y="13643246"/>
            <a:ext cx="14522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>
                <a:solidFill>
                  <a:srgbClr val="FE6E6E"/>
                </a:solidFill>
              </a:rPr>
              <a:t>Applications Software.</a:t>
            </a:r>
          </a:p>
          <a:p>
            <a:r>
              <a:rPr lang="en-GB" sz="800" dirty="0"/>
              <a:t>Students look at the range of software that could be used across the curriculum and outside of school.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2773359" y="13678766"/>
            <a:ext cx="12656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>
                <a:solidFill>
                  <a:srgbClr val="FE6E6E"/>
                </a:solidFill>
              </a:rPr>
              <a:t>Data Representation</a:t>
            </a:r>
          </a:p>
          <a:p>
            <a:r>
              <a:rPr lang="en-GB" sz="800" dirty="0"/>
              <a:t>Students investigate why we must use binary and how characters are represented in this form.</a:t>
            </a:r>
          </a:p>
        </p:txBody>
      </p:sp>
      <p:sp>
        <p:nvSpPr>
          <p:cNvPr id="131" name="Rectangle 130"/>
          <p:cNvSpPr/>
          <p:nvPr/>
        </p:nvSpPr>
        <p:spPr>
          <a:xfrm rot="16200000">
            <a:off x="3345713" y="14412718"/>
            <a:ext cx="625169" cy="70629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1" name="Straight Arrow Connector 210"/>
          <p:cNvCxnSpPr/>
          <p:nvPr/>
        </p:nvCxnSpPr>
        <p:spPr>
          <a:xfrm flipH="1" flipV="1">
            <a:off x="5309138" y="14821173"/>
            <a:ext cx="141071" cy="332264"/>
          </a:xfrm>
          <a:prstGeom prst="straightConnector1">
            <a:avLst/>
          </a:prstGeom>
          <a:ln w="38100">
            <a:solidFill>
              <a:srgbClr val="FE6E6E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2228789" y="16986787"/>
            <a:ext cx="6183705" cy="163475"/>
          </a:xfrm>
          <a:prstGeom prst="rect">
            <a:avLst/>
          </a:prstGeom>
          <a:solidFill>
            <a:srgbClr val="FFBD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38" name="Straight Arrow Connector 237"/>
          <p:cNvCxnSpPr/>
          <p:nvPr/>
        </p:nvCxnSpPr>
        <p:spPr>
          <a:xfrm flipV="1">
            <a:off x="5809685" y="17086316"/>
            <a:ext cx="285140" cy="201044"/>
          </a:xfrm>
          <a:prstGeom prst="straightConnector1">
            <a:avLst/>
          </a:prstGeom>
          <a:ln w="38100">
            <a:solidFill>
              <a:srgbClr val="8FAAD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9" name="Straight Arrow Connector 218"/>
          <p:cNvCxnSpPr/>
          <p:nvPr/>
        </p:nvCxnSpPr>
        <p:spPr>
          <a:xfrm flipH="1">
            <a:off x="4305744" y="14343152"/>
            <a:ext cx="242943" cy="358457"/>
          </a:xfrm>
          <a:prstGeom prst="straightConnector1">
            <a:avLst/>
          </a:prstGeom>
          <a:ln w="38100">
            <a:solidFill>
              <a:srgbClr val="FE6E6E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9" name="Picture 138"/>
          <p:cNvPicPr>
            <a:picLocks noChangeAspect="1"/>
          </p:cNvPicPr>
          <p:nvPr/>
        </p:nvPicPr>
        <p:blipFill>
          <a:blip r:embed="rId1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4737" y="14104963"/>
            <a:ext cx="189443" cy="191992"/>
          </a:xfrm>
          <a:prstGeom prst="rect">
            <a:avLst/>
          </a:prstGeom>
        </p:spPr>
      </p:pic>
      <p:pic>
        <p:nvPicPr>
          <p:cNvPr id="140" name="Picture 139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7617" y="15191358"/>
            <a:ext cx="387900" cy="290551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6071850" y="14258725"/>
            <a:ext cx="183294" cy="183294"/>
          </a:xfrm>
          <a:prstGeom prst="rect">
            <a:avLst/>
          </a:prstGeom>
        </p:spPr>
      </p:pic>
      <p:sp>
        <p:nvSpPr>
          <p:cNvPr id="146" name="Rectangle 145"/>
          <p:cNvSpPr/>
          <p:nvPr/>
        </p:nvSpPr>
        <p:spPr>
          <a:xfrm>
            <a:off x="5854695" y="14446189"/>
            <a:ext cx="577899" cy="626325"/>
          </a:xfrm>
          <a:prstGeom prst="rect">
            <a:avLst/>
          </a:prstGeom>
          <a:solidFill>
            <a:srgbClr val="3A8A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5" name="Straight Arrow Connector 214"/>
          <p:cNvCxnSpPr/>
          <p:nvPr/>
        </p:nvCxnSpPr>
        <p:spPr>
          <a:xfrm>
            <a:off x="5852857" y="14402870"/>
            <a:ext cx="140080" cy="288646"/>
          </a:xfrm>
          <a:prstGeom prst="straightConnector1">
            <a:avLst/>
          </a:prstGeom>
          <a:ln w="38100">
            <a:solidFill>
              <a:srgbClr val="FE6E6E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Rectangle 146"/>
          <p:cNvSpPr/>
          <p:nvPr/>
        </p:nvSpPr>
        <p:spPr>
          <a:xfrm>
            <a:off x="7033460" y="12363133"/>
            <a:ext cx="446930" cy="626196"/>
          </a:xfrm>
          <a:prstGeom prst="rect">
            <a:avLst/>
          </a:prstGeom>
          <a:solidFill>
            <a:srgbClr val="3A8A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9" name="Rectangle 148"/>
          <p:cNvSpPr/>
          <p:nvPr/>
        </p:nvSpPr>
        <p:spPr>
          <a:xfrm>
            <a:off x="6665932" y="12366006"/>
            <a:ext cx="372885" cy="621617"/>
          </a:xfrm>
          <a:prstGeom prst="rect">
            <a:avLst/>
          </a:prstGeom>
          <a:solidFill>
            <a:srgbClr val="B519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0" name="Rectangle 149"/>
          <p:cNvSpPr/>
          <p:nvPr/>
        </p:nvSpPr>
        <p:spPr>
          <a:xfrm>
            <a:off x="6102951" y="12369622"/>
            <a:ext cx="567889" cy="620269"/>
          </a:xfrm>
          <a:prstGeom prst="rect">
            <a:avLst/>
          </a:prstGeom>
          <a:solidFill>
            <a:srgbClr val="56BD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1" name="Rectangle 150"/>
          <p:cNvSpPr/>
          <p:nvPr/>
        </p:nvSpPr>
        <p:spPr>
          <a:xfrm>
            <a:off x="5659629" y="12363959"/>
            <a:ext cx="426406" cy="623664"/>
          </a:xfrm>
          <a:prstGeom prst="rect">
            <a:avLst/>
          </a:prstGeom>
          <a:solidFill>
            <a:srgbClr val="F085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2" name="TextBox 151"/>
          <p:cNvSpPr txBox="1"/>
          <p:nvPr/>
        </p:nvSpPr>
        <p:spPr>
          <a:xfrm>
            <a:off x="5542074" y="11360580"/>
            <a:ext cx="21606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b="1" dirty="0">
                <a:solidFill>
                  <a:srgbClr val="BC78F4"/>
                </a:solidFill>
              </a:rPr>
              <a:t>Programming Project</a:t>
            </a:r>
          </a:p>
          <a:p>
            <a:pPr algn="ctr"/>
            <a:r>
              <a:rPr lang="en-GB" sz="800" dirty="0"/>
              <a:t>Students complete an exam board set programming task to include documentation, algorithms coding and testing .</a:t>
            </a:r>
          </a:p>
        </p:txBody>
      </p:sp>
      <p:cxnSp>
        <p:nvCxnSpPr>
          <p:cNvPr id="136" name="Straight Arrow Connector 135"/>
          <p:cNvCxnSpPr/>
          <p:nvPr/>
        </p:nvCxnSpPr>
        <p:spPr>
          <a:xfrm flipH="1">
            <a:off x="5856842" y="12229094"/>
            <a:ext cx="14087" cy="362115"/>
          </a:xfrm>
          <a:prstGeom prst="straightConnector1">
            <a:avLst/>
          </a:prstGeom>
          <a:ln w="38100">
            <a:solidFill>
              <a:srgbClr val="BC78F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Arrow Connector 152"/>
          <p:cNvCxnSpPr/>
          <p:nvPr/>
        </p:nvCxnSpPr>
        <p:spPr>
          <a:xfrm flipH="1">
            <a:off x="6330608" y="12217673"/>
            <a:ext cx="14087" cy="362115"/>
          </a:xfrm>
          <a:prstGeom prst="straightConnector1">
            <a:avLst/>
          </a:prstGeom>
          <a:ln w="38100">
            <a:solidFill>
              <a:srgbClr val="BC78F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Arrow Connector 153"/>
          <p:cNvCxnSpPr/>
          <p:nvPr/>
        </p:nvCxnSpPr>
        <p:spPr>
          <a:xfrm flipH="1">
            <a:off x="6852638" y="12226741"/>
            <a:ext cx="14087" cy="362115"/>
          </a:xfrm>
          <a:prstGeom prst="straightConnector1">
            <a:avLst/>
          </a:prstGeom>
          <a:ln w="38100">
            <a:solidFill>
              <a:srgbClr val="BC78F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Arrow Connector 154"/>
          <p:cNvCxnSpPr/>
          <p:nvPr/>
        </p:nvCxnSpPr>
        <p:spPr>
          <a:xfrm flipH="1">
            <a:off x="7332467" y="12212262"/>
            <a:ext cx="14087" cy="362115"/>
          </a:xfrm>
          <a:prstGeom prst="straightConnector1">
            <a:avLst/>
          </a:prstGeom>
          <a:ln w="38100">
            <a:solidFill>
              <a:srgbClr val="BC78F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V="1">
            <a:off x="5864526" y="12212818"/>
            <a:ext cx="1499790" cy="21607"/>
          </a:xfrm>
          <a:prstGeom prst="line">
            <a:avLst/>
          </a:prstGeom>
          <a:ln w="28575">
            <a:solidFill>
              <a:srgbClr val="BC78F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V="1">
            <a:off x="6614421" y="11883873"/>
            <a:ext cx="0" cy="327254"/>
          </a:xfrm>
          <a:prstGeom prst="line">
            <a:avLst/>
          </a:prstGeom>
          <a:ln w="38100">
            <a:solidFill>
              <a:srgbClr val="BC78F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" name="Rectangle 140"/>
          <p:cNvSpPr/>
          <p:nvPr/>
        </p:nvSpPr>
        <p:spPr>
          <a:xfrm>
            <a:off x="3301205" y="6101389"/>
            <a:ext cx="670793" cy="616402"/>
          </a:xfrm>
          <a:prstGeom prst="rect">
            <a:avLst/>
          </a:prstGeom>
          <a:solidFill>
            <a:srgbClr val="3A8A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3" name="Rectangle 142"/>
          <p:cNvSpPr/>
          <p:nvPr/>
        </p:nvSpPr>
        <p:spPr>
          <a:xfrm>
            <a:off x="3961245" y="6111095"/>
            <a:ext cx="657838" cy="616402"/>
          </a:xfrm>
          <a:prstGeom prst="rect">
            <a:avLst/>
          </a:prstGeom>
          <a:solidFill>
            <a:srgbClr val="B519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4" name="Rectangle 143"/>
          <p:cNvSpPr/>
          <p:nvPr/>
        </p:nvSpPr>
        <p:spPr>
          <a:xfrm>
            <a:off x="4623762" y="6111116"/>
            <a:ext cx="997237" cy="597797"/>
          </a:xfrm>
          <a:prstGeom prst="rect">
            <a:avLst/>
          </a:prstGeom>
          <a:solidFill>
            <a:srgbClr val="56BD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7" name="Rectangle 156"/>
          <p:cNvSpPr/>
          <p:nvPr/>
        </p:nvSpPr>
        <p:spPr>
          <a:xfrm>
            <a:off x="5662448" y="6101389"/>
            <a:ext cx="827628" cy="620741"/>
          </a:xfrm>
          <a:prstGeom prst="rect">
            <a:avLst/>
          </a:prstGeom>
          <a:solidFill>
            <a:srgbClr val="F085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9" name="Rectangle 158"/>
          <p:cNvSpPr/>
          <p:nvPr/>
        </p:nvSpPr>
        <p:spPr>
          <a:xfrm rot="20806250">
            <a:off x="1609164" y="6134872"/>
            <a:ext cx="416299" cy="591431"/>
          </a:xfrm>
          <a:prstGeom prst="rect">
            <a:avLst/>
          </a:prstGeom>
          <a:solidFill>
            <a:srgbClr val="56BD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2" name="Rectangle 161"/>
          <p:cNvSpPr/>
          <p:nvPr/>
        </p:nvSpPr>
        <p:spPr>
          <a:xfrm rot="19920799">
            <a:off x="1095473" y="6271652"/>
            <a:ext cx="372885" cy="657601"/>
          </a:xfrm>
          <a:prstGeom prst="rect">
            <a:avLst/>
          </a:prstGeom>
          <a:solidFill>
            <a:srgbClr val="B519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55" name="Straight Arrow Connector 254"/>
          <p:cNvCxnSpPr/>
          <p:nvPr/>
        </p:nvCxnSpPr>
        <p:spPr>
          <a:xfrm>
            <a:off x="1786602" y="5988528"/>
            <a:ext cx="6201" cy="494683"/>
          </a:xfrm>
          <a:prstGeom prst="straightConnector1">
            <a:avLst/>
          </a:prstGeom>
          <a:ln w="38100">
            <a:solidFill>
              <a:srgbClr val="BF9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4" name="Straight Arrow Connector 243"/>
          <p:cNvCxnSpPr/>
          <p:nvPr/>
        </p:nvCxnSpPr>
        <p:spPr>
          <a:xfrm flipH="1">
            <a:off x="3609618" y="5711980"/>
            <a:ext cx="3465" cy="376176"/>
          </a:xfrm>
          <a:prstGeom prst="straightConnector1">
            <a:avLst/>
          </a:prstGeom>
          <a:ln w="38100">
            <a:solidFill>
              <a:srgbClr val="BF9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Arrow Connector 162"/>
          <p:cNvCxnSpPr/>
          <p:nvPr/>
        </p:nvCxnSpPr>
        <p:spPr>
          <a:xfrm flipH="1">
            <a:off x="4205306" y="5712310"/>
            <a:ext cx="3465" cy="376176"/>
          </a:xfrm>
          <a:prstGeom prst="straightConnector1">
            <a:avLst/>
          </a:prstGeom>
          <a:ln w="38100">
            <a:solidFill>
              <a:srgbClr val="BF9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Arrow Connector 163"/>
          <p:cNvCxnSpPr/>
          <p:nvPr/>
        </p:nvCxnSpPr>
        <p:spPr>
          <a:xfrm flipH="1">
            <a:off x="5060693" y="5721760"/>
            <a:ext cx="3465" cy="376176"/>
          </a:xfrm>
          <a:prstGeom prst="straightConnector1">
            <a:avLst/>
          </a:prstGeom>
          <a:ln w="38100">
            <a:solidFill>
              <a:srgbClr val="BF9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Arrow Connector 164"/>
          <p:cNvCxnSpPr/>
          <p:nvPr/>
        </p:nvCxnSpPr>
        <p:spPr>
          <a:xfrm flipH="1">
            <a:off x="5901409" y="5711980"/>
            <a:ext cx="3465" cy="376176"/>
          </a:xfrm>
          <a:prstGeom prst="straightConnector1">
            <a:avLst/>
          </a:prstGeom>
          <a:ln w="38100">
            <a:solidFill>
              <a:srgbClr val="BF9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593852" y="5692057"/>
            <a:ext cx="2325313" cy="27029"/>
          </a:xfrm>
          <a:prstGeom prst="line">
            <a:avLst/>
          </a:prstGeom>
          <a:ln w="38100">
            <a:solidFill>
              <a:srgbClr val="BF9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4695644" y="5511484"/>
            <a:ext cx="1" cy="174087"/>
          </a:xfrm>
          <a:prstGeom prst="line">
            <a:avLst/>
          </a:prstGeom>
          <a:ln w="38100">
            <a:solidFill>
              <a:srgbClr val="BF9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6" name="Rectangle 165"/>
          <p:cNvSpPr/>
          <p:nvPr/>
        </p:nvSpPr>
        <p:spPr>
          <a:xfrm>
            <a:off x="2129057" y="12365415"/>
            <a:ext cx="1217464" cy="629449"/>
          </a:xfrm>
          <a:prstGeom prst="rect">
            <a:avLst/>
          </a:prstGeom>
          <a:solidFill>
            <a:srgbClr val="42AB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84" name="Straight Arrow Connector 183"/>
          <p:cNvCxnSpPr/>
          <p:nvPr/>
        </p:nvCxnSpPr>
        <p:spPr>
          <a:xfrm>
            <a:off x="2695893" y="12267649"/>
            <a:ext cx="88700" cy="320384"/>
          </a:xfrm>
          <a:prstGeom prst="straightConnector1">
            <a:avLst/>
          </a:prstGeom>
          <a:ln w="38100">
            <a:solidFill>
              <a:srgbClr val="BC78F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7" name="TextBox 166"/>
          <p:cNvSpPr txBox="1"/>
          <p:nvPr/>
        </p:nvSpPr>
        <p:spPr>
          <a:xfrm>
            <a:off x="1858447" y="11681226"/>
            <a:ext cx="16345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>
                <a:solidFill>
                  <a:srgbClr val="BC78F4"/>
                </a:solidFill>
              </a:rPr>
              <a:t>Components</a:t>
            </a:r>
          </a:p>
          <a:p>
            <a:r>
              <a:rPr lang="en-GB" sz="800" dirty="0"/>
              <a:t>Students revise the components needed to run a computer system and begin to understand how they work together.</a:t>
            </a:r>
          </a:p>
        </p:txBody>
      </p:sp>
      <p:pic>
        <p:nvPicPr>
          <p:cNvPr id="169" name="Picture 168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4056" y="12047038"/>
            <a:ext cx="305685" cy="260398"/>
          </a:xfrm>
          <a:prstGeom prst="rect">
            <a:avLst/>
          </a:prstGeom>
        </p:spPr>
      </p:pic>
      <p:pic>
        <p:nvPicPr>
          <p:cNvPr id="172" name="Picture 171"/>
          <p:cNvPicPr>
            <a:picLocks noChangeAspect="1"/>
          </p:cNvPicPr>
          <p:nvPr/>
        </p:nvPicPr>
        <p:blipFill rotWithShape="1">
          <a:blip r:embed="rId19" cstate="print">
            <a:clrChange>
              <a:clrFrom>
                <a:srgbClr val="F7F8F8"/>
              </a:clrFrom>
              <a:clrTo>
                <a:srgbClr val="F7F8F8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409" t="10888" r="29581" b="17609"/>
          <a:stretch/>
        </p:blipFill>
        <p:spPr>
          <a:xfrm>
            <a:off x="816547" y="13299500"/>
            <a:ext cx="355517" cy="392722"/>
          </a:xfrm>
          <a:prstGeom prst="rect">
            <a:avLst/>
          </a:prstGeom>
        </p:spPr>
      </p:pic>
      <p:sp>
        <p:nvSpPr>
          <p:cNvPr id="176" name="Rectangle 175"/>
          <p:cNvSpPr/>
          <p:nvPr/>
        </p:nvSpPr>
        <p:spPr>
          <a:xfrm rot="818694">
            <a:off x="1392342" y="12310993"/>
            <a:ext cx="570952" cy="625170"/>
          </a:xfrm>
          <a:prstGeom prst="rect">
            <a:avLst/>
          </a:prstGeom>
          <a:solidFill>
            <a:srgbClr val="A3C4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9" name="TextBox 178"/>
          <p:cNvSpPr txBox="1"/>
          <p:nvPr/>
        </p:nvSpPr>
        <p:spPr>
          <a:xfrm>
            <a:off x="325373" y="12792494"/>
            <a:ext cx="16084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>
                <a:solidFill>
                  <a:srgbClr val="BC78F4"/>
                </a:solidFill>
              </a:rPr>
              <a:t>Systems Software.</a:t>
            </a:r>
          </a:p>
          <a:p>
            <a:r>
              <a:rPr lang="en-GB" sz="800" dirty="0"/>
              <a:t>Students study the need for systems software to keep the systems running safely and efficiently .</a:t>
            </a:r>
          </a:p>
        </p:txBody>
      </p:sp>
      <p:sp>
        <p:nvSpPr>
          <p:cNvPr id="181" name="TextBox 180"/>
          <p:cNvSpPr txBox="1"/>
          <p:nvPr/>
        </p:nvSpPr>
        <p:spPr>
          <a:xfrm>
            <a:off x="1267830" y="11070175"/>
            <a:ext cx="14522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>
                <a:solidFill>
                  <a:srgbClr val="BC78F4"/>
                </a:solidFill>
              </a:rPr>
              <a:t>Legal, Ethical and Moral.</a:t>
            </a:r>
          </a:p>
          <a:p>
            <a:r>
              <a:rPr lang="en-GB" sz="800" dirty="0"/>
              <a:t>Students realise some of the implications of implementing computer systems.</a:t>
            </a:r>
          </a:p>
        </p:txBody>
      </p:sp>
      <p:pic>
        <p:nvPicPr>
          <p:cNvPr id="35" name="Picture 34"/>
          <p:cNvPicPr>
            <a:picLocks noChangeAspect="1"/>
          </p:cNvPicPr>
          <p:nvPr/>
        </p:nvPicPr>
        <p:blipFill rotWithShape="1">
          <a:blip r:embed="rId2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368"/>
          <a:stretch/>
        </p:blipFill>
        <p:spPr>
          <a:xfrm>
            <a:off x="1341754" y="11634580"/>
            <a:ext cx="272120" cy="256830"/>
          </a:xfrm>
          <a:prstGeom prst="rect">
            <a:avLst/>
          </a:prstGeom>
        </p:spPr>
      </p:pic>
      <p:sp>
        <p:nvSpPr>
          <p:cNvPr id="37" name="Rectangle 36"/>
          <p:cNvSpPr/>
          <p:nvPr/>
        </p:nvSpPr>
        <p:spPr>
          <a:xfrm rot="5040277">
            <a:off x="560590" y="11484104"/>
            <a:ext cx="413165" cy="759776"/>
          </a:xfrm>
          <a:prstGeom prst="rect">
            <a:avLst/>
          </a:prstGeom>
          <a:solidFill>
            <a:srgbClr val="EDD4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68" name="Straight Arrow Connector 167"/>
          <p:cNvCxnSpPr/>
          <p:nvPr/>
        </p:nvCxnSpPr>
        <p:spPr>
          <a:xfrm flipV="1">
            <a:off x="748711" y="12706644"/>
            <a:ext cx="655019" cy="85850"/>
          </a:xfrm>
          <a:prstGeom prst="straightConnector1">
            <a:avLst/>
          </a:prstGeom>
          <a:ln w="38100">
            <a:solidFill>
              <a:srgbClr val="BC78F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2" name="TextBox 181"/>
          <p:cNvSpPr txBox="1"/>
          <p:nvPr/>
        </p:nvSpPr>
        <p:spPr>
          <a:xfrm>
            <a:off x="4772128" y="12976927"/>
            <a:ext cx="12656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>
                <a:solidFill>
                  <a:srgbClr val="BC78F4"/>
                </a:solidFill>
              </a:rPr>
              <a:t>Data Representation</a:t>
            </a:r>
          </a:p>
          <a:p>
            <a:r>
              <a:rPr lang="en-GB" sz="800" dirty="0"/>
              <a:t>Students look at how binary numbers can manipulated.</a:t>
            </a:r>
          </a:p>
        </p:txBody>
      </p:sp>
      <p:sp>
        <p:nvSpPr>
          <p:cNvPr id="187" name="Rectangle 186"/>
          <p:cNvSpPr/>
          <p:nvPr/>
        </p:nvSpPr>
        <p:spPr>
          <a:xfrm rot="16200000">
            <a:off x="4950669" y="12436745"/>
            <a:ext cx="625888" cy="4786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60" name="Straight Arrow Connector 159"/>
          <p:cNvCxnSpPr/>
          <p:nvPr/>
        </p:nvCxnSpPr>
        <p:spPr>
          <a:xfrm flipV="1">
            <a:off x="5214075" y="12588033"/>
            <a:ext cx="85535" cy="445676"/>
          </a:xfrm>
          <a:prstGeom prst="straightConnector1">
            <a:avLst/>
          </a:prstGeom>
          <a:ln w="38100">
            <a:solidFill>
              <a:srgbClr val="BC78F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3" name="TextBox 172"/>
          <p:cNvSpPr txBox="1"/>
          <p:nvPr/>
        </p:nvSpPr>
        <p:spPr>
          <a:xfrm>
            <a:off x="2764111" y="13007999"/>
            <a:ext cx="14961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>
                <a:solidFill>
                  <a:srgbClr val="BC78F4"/>
                </a:solidFill>
              </a:rPr>
              <a:t>Logic</a:t>
            </a:r>
          </a:p>
          <a:p>
            <a:r>
              <a:rPr lang="en-GB" sz="800" dirty="0"/>
              <a:t>Students start to consider logic within computing and how the gates effect the data.</a:t>
            </a:r>
          </a:p>
        </p:txBody>
      </p:sp>
      <p:pic>
        <p:nvPicPr>
          <p:cNvPr id="177" name="Picture 176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0385" y="13099833"/>
            <a:ext cx="206898" cy="20968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79" t="12026" r="9867" b="14774"/>
          <a:stretch/>
        </p:blipFill>
        <p:spPr>
          <a:xfrm>
            <a:off x="4157480" y="13250563"/>
            <a:ext cx="175864" cy="160205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 rot="5400000">
            <a:off x="3727223" y="12434150"/>
            <a:ext cx="630619" cy="471419"/>
          </a:xfrm>
          <a:prstGeom prst="rect">
            <a:avLst/>
          </a:prstGeom>
          <a:solidFill>
            <a:srgbClr val="A878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8" name="TextBox 187"/>
          <p:cNvSpPr txBox="1"/>
          <p:nvPr/>
        </p:nvSpPr>
        <p:spPr>
          <a:xfrm>
            <a:off x="4159438" y="11820011"/>
            <a:ext cx="12656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>
                <a:solidFill>
                  <a:srgbClr val="BC78F4"/>
                </a:solidFill>
              </a:rPr>
              <a:t>Compression</a:t>
            </a:r>
          </a:p>
          <a:p>
            <a:r>
              <a:rPr lang="en-GB" sz="800" dirty="0"/>
              <a:t>Students realise the need for compression of data.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22"/>
          <a:srcRect l="25153" t="18097" r="24952" b="19037"/>
          <a:stretch/>
        </p:blipFill>
        <p:spPr>
          <a:xfrm>
            <a:off x="3992404" y="11969636"/>
            <a:ext cx="208810" cy="259602"/>
          </a:xfrm>
          <a:prstGeom prst="rect">
            <a:avLst/>
          </a:prstGeom>
        </p:spPr>
      </p:pic>
      <p:cxnSp>
        <p:nvCxnSpPr>
          <p:cNvPr id="156" name="Straight Arrow Connector 155"/>
          <p:cNvCxnSpPr/>
          <p:nvPr/>
        </p:nvCxnSpPr>
        <p:spPr>
          <a:xfrm flipV="1">
            <a:off x="3650140" y="12777003"/>
            <a:ext cx="342264" cy="318522"/>
          </a:xfrm>
          <a:prstGeom prst="straightConnector1">
            <a:avLst/>
          </a:prstGeom>
          <a:ln w="38100">
            <a:solidFill>
              <a:srgbClr val="BC78F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2" name="TextBox 191">
            <a:extLst>
              <a:ext uri="{FF2B5EF4-FFF2-40B4-BE49-F238E27FC236}">
                <a16:creationId xmlns:a16="http://schemas.microsoft.com/office/drawing/2014/main" id="{6B21F23E-BAD7-470C-8951-F16698EF2082}"/>
              </a:ext>
            </a:extLst>
          </p:cNvPr>
          <p:cNvSpPr txBox="1"/>
          <p:nvPr/>
        </p:nvSpPr>
        <p:spPr>
          <a:xfrm>
            <a:off x="2870580" y="1945167"/>
            <a:ext cx="17991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GB" sz="800" b="1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Final Examinations:</a:t>
            </a:r>
          </a:p>
          <a:p>
            <a:pPr lvl="0" algn="ctr"/>
            <a:r>
              <a:rPr lang="en-GB" sz="800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Unit 1 (Computer Systems) &amp; Unit 2 (Computational Thinking and Algorithms).</a:t>
            </a:r>
          </a:p>
        </p:txBody>
      </p:sp>
      <p:sp>
        <p:nvSpPr>
          <p:cNvPr id="193" name="TextBox 192">
            <a:extLst>
              <a:ext uri="{FF2B5EF4-FFF2-40B4-BE49-F238E27FC236}">
                <a16:creationId xmlns:a16="http://schemas.microsoft.com/office/drawing/2014/main" id="{6B21F23E-BAD7-470C-8951-F16698EF2082}"/>
              </a:ext>
            </a:extLst>
          </p:cNvPr>
          <p:cNvSpPr txBox="1"/>
          <p:nvPr/>
        </p:nvSpPr>
        <p:spPr>
          <a:xfrm>
            <a:off x="2537679" y="3416790"/>
            <a:ext cx="498015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GB" sz="800" b="1" dirty="0">
                <a:solidFill>
                  <a:srgbClr val="BF9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Unit 1 Revision: </a:t>
            </a:r>
            <a:r>
              <a:rPr lang="en-GB" sz="800" dirty="0">
                <a:latin typeface="Helvetica" panose="020B0604020202020204" pitchFamily="34" charset="0"/>
                <a:cs typeface="Helvetica" panose="020B0604020202020204" pitchFamily="34" charset="0"/>
              </a:rPr>
              <a:t>Recap of all unit 1 content, focusing on exam technique..</a:t>
            </a:r>
          </a:p>
        </p:txBody>
      </p:sp>
      <p:sp>
        <p:nvSpPr>
          <p:cNvPr id="194" name="TextBox 193">
            <a:extLst>
              <a:ext uri="{FF2B5EF4-FFF2-40B4-BE49-F238E27FC236}">
                <a16:creationId xmlns:a16="http://schemas.microsoft.com/office/drawing/2014/main" id="{6B21F23E-BAD7-470C-8951-F16698EF2082}"/>
              </a:ext>
            </a:extLst>
          </p:cNvPr>
          <p:cNvSpPr txBox="1"/>
          <p:nvPr/>
        </p:nvSpPr>
        <p:spPr>
          <a:xfrm>
            <a:off x="-11352" y="1203423"/>
            <a:ext cx="372048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GB" sz="800" b="1" dirty="0">
                <a:solidFill>
                  <a:srgbClr val="BF9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Unit 2 Revision: </a:t>
            </a:r>
            <a:r>
              <a:rPr lang="en-GB" sz="800" dirty="0">
                <a:latin typeface="Helvetica" panose="020B0604020202020204" pitchFamily="34" charset="0"/>
                <a:cs typeface="Helvetica" panose="020B0604020202020204" pitchFamily="34" charset="0"/>
              </a:rPr>
              <a:t>Recap of all unit 2 content, focusing on exam technique..</a:t>
            </a:r>
          </a:p>
        </p:txBody>
      </p:sp>
      <p:sp>
        <p:nvSpPr>
          <p:cNvPr id="196" name="TextBox 195"/>
          <p:cNvSpPr txBox="1"/>
          <p:nvPr/>
        </p:nvSpPr>
        <p:spPr>
          <a:xfrm>
            <a:off x="6577839" y="7422266"/>
            <a:ext cx="17305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>
                <a:solidFill>
                  <a:srgbClr val="91C46E"/>
                </a:solidFill>
              </a:rPr>
              <a:t>Systems Architecture</a:t>
            </a:r>
          </a:p>
          <a:p>
            <a:r>
              <a:rPr lang="en-GB" sz="800" dirty="0"/>
              <a:t>Students look in depth at the processor including the roles of registers and units needed. </a:t>
            </a:r>
          </a:p>
        </p:txBody>
      </p:sp>
      <p:sp>
        <p:nvSpPr>
          <p:cNvPr id="200" name="TextBox 199"/>
          <p:cNvSpPr txBox="1"/>
          <p:nvPr/>
        </p:nvSpPr>
        <p:spPr>
          <a:xfrm>
            <a:off x="5580893" y="8905248"/>
            <a:ext cx="19864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>
                <a:solidFill>
                  <a:srgbClr val="91C46E"/>
                </a:solidFill>
              </a:rPr>
              <a:t>Memory</a:t>
            </a:r>
          </a:p>
          <a:p>
            <a:r>
              <a:rPr lang="en-GB" sz="800" dirty="0"/>
              <a:t>Students look at the need for and difference between the types of memory we use (including virtual memory)</a:t>
            </a:r>
          </a:p>
        </p:txBody>
      </p:sp>
      <p:sp>
        <p:nvSpPr>
          <p:cNvPr id="201" name="TextBox 200"/>
          <p:cNvSpPr txBox="1"/>
          <p:nvPr/>
        </p:nvSpPr>
        <p:spPr>
          <a:xfrm>
            <a:off x="4906118" y="7475731"/>
            <a:ext cx="16355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>
                <a:solidFill>
                  <a:srgbClr val="91C46E"/>
                </a:solidFill>
              </a:rPr>
              <a:t>Storage</a:t>
            </a:r>
          </a:p>
          <a:p>
            <a:r>
              <a:rPr lang="en-GB" sz="800" dirty="0"/>
              <a:t>Students revise the work they have done on storage and build upon this to calculate data capacity requirements.</a:t>
            </a:r>
          </a:p>
        </p:txBody>
      </p:sp>
      <p:sp>
        <p:nvSpPr>
          <p:cNvPr id="202" name="TextBox 201"/>
          <p:cNvSpPr txBox="1"/>
          <p:nvPr/>
        </p:nvSpPr>
        <p:spPr>
          <a:xfrm>
            <a:off x="2803470" y="8896529"/>
            <a:ext cx="15283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>
                <a:solidFill>
                  <a:srgbClr val="91C46E"/>
                </a:solidFill>
              </a:rPr>
              <a:t>Wired &amp; Wireless Networking</a:t>
            </a:r>
          </a:p>
          <a:p>
            <a:r>
              <a:rPr lang="en-GB" sz="800" dirty="0"/>
              <a:t>Students revise the types of networks and consider what hardware would be required to create a network.</a:t>
            </a:r>
          </a:p>
        </p:txBody>
      </p:sp>
      <p:sp>
        <p:nvSpPr>
          <p:cNvPr id="203" name="TextBox 202"/>
          <p:cNvSpPr txBox="1"/>
          <p:nvPr/>
        </p:nvSpPr>
        <p:spPr>
          <a:xfrm>
            <a:off x="1466953" y="8876063"/>
            <a:ext cx="13176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>
                <a:solidFill>
                  <a:srgbClr val="91C46E"/>
                </a:solidFill>
              </a:rPr>
              <a:t>Network Topologies and Layers</a:t>
            </a:r>
          </a:p>
          <a:p>
            <a:r>
              <a:rPr lang="en-GB" sz="800" dirty="0"/>
              <a:t>Students start to look at the ways we can communicate and how protocols are essential within communication.</a:t>
            </a:r>
          </a:p>
        </p:txBody>
      </p:sp>
      <p:sp>
        <p:nvSpPr>
          <p:cNvPr id="204" name="TextBox 203"/>
          <p:cNvSpPr txBox="1"/>
          <p:nvPr/>
        </p:nvSpPr>
        <p:spPr>
          <a:xfrm>
            <a:off x="1624765" y="7503049"/>
            <a:ext cx="16090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>
                <a:solidFill>
                  <a:srgbClr val="91C46E"/>
                </a:solidFill>
              </a:rPr>
              <a:t>Systems Security</a:t>
            </a:r>
            <a:endParaRPr lang="en-GB" sz="800" dirty="0"/>
          </a:p>
          <a:p>
            <a:r>
              <a:rPr lang="en-GB" sz="800" dirty="0"/>
              <a:t>Students look at the types of threats we might encounter and how to prevent vulnerabilities.</a:t>
            </a:r>
          </a:p>
        </p:txBody>
      </p:sp>
      <p:sp>
        <p:nvSpPr>
          <p:cNvPr id="206" name="TextBox 205"/>
          <p:cNvSpPr txBox="1"/>
          <p:nvPr/>
        </p:nvSpPr>
        <p:spPr>
          <a:xfrm>
            <a:off x="3123823" y="7477884"/>
            <a:ext cx="157084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>
                <a:solidFill>
                  <a:srgbClr val="91C46E"/>
                </a:solidFill>
              </a:rPr>
              <a:t>Legal, Ethical and Moral</a:t>
            </a:r>
          </a:p>
          <a:p>
            <a:r>
              <a:rPr lang="en-GB" sz="800" dirty="0"/>
              <a:t>Students build upon the work that they have done in year 9 looking at the implications installing systems can have.</a:t>
            </a:r>
          </a:p>
        </p:txBody>
      </p:sp>
      <p:sp>
        <p:nvSpPr>
          <p:cNvPr id="207" name="TextBox 206"/>
          <p:cNvSpPr txBox="1"/>
          <p:nvPr/>
        </p:nvSpPr>
        <p:spPr>
          <a:xfrm>
            <a:off x="4283563" y="8819353"/>
            <a:ext cx="13044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>
                <a:solidFill>
                  <a:srgbClr val="91C46E"/>
                </a:solidFill>
              </a:rPr>
              <a:t>Data Representation</a:t>
            </a:r>
          </a:p>
          <a:p>
            <a:r>
              <a:rPr lang="en-GB" sz="800" dirty="0"/>
              <a:t>Students build upon previous work to include  investigations into how sounds and images are stored using binary code.</a:t>
            </a:r>
          </a:p>
        </p:txBody>
      </p:sp>
      <p:sp>
        <p:nvSpPr>
          <p:cNvPr id="209" name="TextBox 208"/>
          <p:cNvSpPr txBox="1"/>
          <p:nvPr/>
        </p:nvSpPr>
        <p:spPr>
          <a:xfrm>
            <a:off x="8051186" y="10712860"/>
            <a:ext cx="13624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>
                <a:solidFill>
                  <a:srgbClr val="91C46E"/>
                </a:solidFill>
              </a:rPr>
              <a:t>Algorithms</a:t>
            </a:r>
          </a:p>
          <a:p>
            <a:r>
              <a:rPr lang="en-GB" sz="800" dirty="0"/>
              <a:t>Students practice creating algorithms for a range of problems including major sort and search concepts.</a:t>
            </a:r>
          </a:p>
        </p:txBody>
      </p:sp>
      <p:sp>
        <p:nvSpPr>
          <p:cNvPr id="210" name="TextBox 209"/>
          <p:cNvSpPr txBox="1"/>
          <p:nvPr/>
        </p:nvSpPr>
        <p:spPr>
          <a:xfrm>
            <a:off x="8992313" y="7227634"/>
            <a:ext cx="85913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>
                <a:solidFill>
                  <a:srgbClr val="91C46E"/>
                </a:solidFill>
              </a:rPr>
              <a:t>Programming Techniques</a:t>
            </a:r>
          </a:p>
          <a:p>
            <a:r>
              <a:rPr lang="en-GB" sz="800" dirty="0"/>
              <a:t>Students learn to program using python covering a range of techniques (sequence, selection and iteration)</a:t>
            </a:r>
          </a:p>
        </p:txBody>
      </p:sp>
      <p:sp>
        <p:nvSpPr>
          <p:cNvPr id="212" name="TextBox 211"/>
          <p:cNvSpPr txBox="1"/>
          <p:nvPr/>
        </p:nvSpPr>
        <p:spPr>
          <a:xfrm>
            <a:off x="7944881" y="7209703"/>
            <a:ext cx="116721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>
                <a:solidFill>
                  <a:srgbClr val="91C46E"/>
                </a:solidFill>
              </a:rPr>
              <a:t>Robust Programs</a:t>
            </a:r>
          </a:p>
          <a:p>
            <a:r>
              <a:rPr lang="en-GB" sz="800" dirty="0"/>
              <a:t>Students realise the importance of maintainable programs and build upon the work that they have done previously on testing,</a:t>
            </a:r>
          </a:p>
        </p:txBody>
      </p:sp>
      <p:sp>
        <p:nvSpPr>
          <p:cNvPr id="213" name="TextBox 212"/>
          <p:cNvSpPr txBox="1"/>
          <p:nvPr/>
        </p:nvSpPr>
        <p:spPr>
          <a:xfrm>
            <a:off x="6202708" y="9444680"/>
            <a:ext cx="12160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>
                <a:solidFill>
                  <a:srgbClr val="91C46E"/>
                </a:solidFill>
              </a:rPr>
              <a:t>Computational Thinking</a:t>
            </a:r>
          </a:p>
          <a:p>
            <a:r>
              <a:rPr lang="en-GB" sz="800" dirty="0"/>
              <a:t>Students discover the benefits of decomposition and abstraction when developing solutions.</a:t>
            </a:r>
          </a:p>
        </p:txBody>
      </p:sp>
      <p:sp>
        <p:nvSpPr>
          <p:cNvPr id="216" name="Rectangle 215"/>
          <p:cNvSpPr/>
          <p:nvPr/>
        </p:nvSpPr>
        <p:spPr>
          <a:xfrm rot="16200000">
            <a:off x="4699328" y="7943148"/>
            <a:ext cx="632966" cy="11354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08" name="Straight Arrow Connector 207"/>
          <p:cNvCxnSpPr/>
          <p:nvPr/>
        </p:nvCxnSpPr>
        <p:spPr>
          <a:xfrm flipH="1" flipV="1">
            <a:off x="5218838" y="8603812"/>
            <a:ext cx="147593" cy="470616"/>
          </a:xfrm>
          <a:prstGeom prst="straightConnector1">
            <a:avLst/>
          </a:prstGeom>
          <a:ln w="38100">
            <a:solidFill>
              <a:srgbClr val="A9D18E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7" name="Rectangle 216"/>
          <p:cNvSpPr/>
          <p:nvPr/>
        </p:nvSpPr>
        <p:spPr>
          <a:xfrm>
            <a:off x="6383194" y="10271201"/>
            <a:ext cx="1209557" cy="616402"/>
          </a:xfrm>
          <a:prstGeom prst="rect">
            <a:avLst/>
          </a:prstGeom>
          <a:solidFill>
            <a:srgbClr val="B519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8" name="Rectangle 217"/>
          <p:cNvSpPr/>
          <p:nvPr/>
        </p:nvSpPr>
        <p:spPr>
          <a:xfrm rot="18806525">
            <a:off x="8144873" y="9790349"/>
            <a:ext cx="567889" cy="642053"/>
          </a:xfrm>
          <a:prstGeom prst="rect">
            <a:avLst/>
          </a:prstGeom>
          <a:solidFill>
            <a:srgbClr val="56BD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0" name="Rectangle 219"/>
          <p:cNvSpPr/>
          <p:nvPr/>
        </p:nvSpPr>
        <p:spPr>
          <a:xfrm rot="1529546">
            <a:off x="7693325" y="8322606"/>
            <a:ext cx="526058" cy="641279"/>
          </a:xfrm>
          <a:prstGeom prst="rect">
            <a:avLst/>
          </a:prstGeom>
          <a:solidFill>
            <a:srgbClr val="F085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4" name="Straight Arrow Connector 213"/>
          <p:cNvCxnSpPr/>
          <p:nvPr/>
        </p:nvCxnSpPr>
        <p:spPr>
          <a:xfrm>
            <a:off x="6394856" y="10218926"/>
            <a:ext cx="271076" cy="213350"/>
          </a:xfrm>
          <a:prstGeom prst="straightConnector1">
            <a:avLst/>
          </a:prstGeom>
          <a:ln w="38100">
            <a:solidFill>
              <a:srgbClr val="A9D18E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9" name="Straight Arrow Connector 278"/>
          <p:cNvCxnSpPr/>
          <p:nvPr/>
        </p:nvCxnSpPr>
        <p:spPr>
          <a:xfrm flipH="1">
            <a:off x="7952235" y="8268408"/>
            <a:ext cx="356161" cy="227154"/>
          </a:xfrm>
          <a:prstGeom prst="straightConnector1">
            <a:avLst/>
          </a:prstGeom>
          <a:ln w="38100">
            <a:solidFill>
              <a:srgbClr val="A9D18E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3" name="Rectangle 222"/>
          <p:cNvSpPr/>
          <p:nvPr/>
        </p:nvSpPr>
        <p:spPr>
          <a:xfrm>
            <a:off x="4035538" y="8203173"/>
            <a:ext cx="441463" cy="616180"/>
          </a:xfrm>
          <a:prstGeom prst="rect">
            <a:avLst/>
          </a:prstGeom>
          <a:solidFill>
            <a:srgbClr val="EDD4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72" name="Straight Arrow Connector 271"/>
          <p:cNvCxnSpPr/>
          <p:nvPr/>
        </p:nvCxnSpPr>
        <p:spPr>
          <a:xfrm flipH="1">
            <a:off x="4199924" y="8035751"/>
            <a:ext cx="358163" cy="419613"/>
          </a:xfrm>
          <a:prstGeom prst="straightConnector1">
            <a:avLst/>
          </a:prstGeom>
          <a:ln w="38100">
            <a:solidFill>
              <a:srgbClr val="A9D18E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4" name="Rectangle 223"/>
          <p:cNvSpPr/>
          <p:nvPr/>
        </p:nvSpPr>
        <p:spPr>
          <a:xfrm>
            <a:off x="1744910" y="8191995"/>
            <a:ext cx="2217304" cy="627358"/>
          </a:xfrm>
          <a:prstGeom prst="rect">
            <a:avLst/>
          </a:prstGeom>
          <a:solidFill>
            <a:srgbClr val="046E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89" name="Straight Arrow Connector 288"/>
          <p:cNvCxnSpPr/>
          <p:nvPr/>
        </p:nvCxnSpPr>
        <p:spPr>
          <a:xfrm flipV="1">
            <a:off x="2158799" y="8621551"/>
            <a:ext cx="482548" cy="352128"/>
          </a:xfrm>
          <a:prstGeom prst="straightConnector1">
            <a:avLst/>
          </a:prstGeom>
          <a:ln w="38100">
            <a:solidFill>
              <a:srgbClr val="A9D18E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7" name="Straight Arrow Connector 286"/>
          <p:cNvCxnSpPr/>
          <p:nvPr/>
        </p:nvCxnSpPr>
        <p:spPr>
          <a:xfrm flipH="1" flipV="1">
            <a:off x="3319653" y="8659717"/>
            <a:ext cx="439631" cy="269905"/>
          </a:xfrm>
          <a:prstGeom prst="straightConnector1">
            <a:avLst/>
          </a:prstGeom>
          <a:ln w="38100">
            <a:solidFill>
              <a:srgbClr val="A9D18E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" name="Straight Arrow Connector 267"/>
          <p:cNvCxnSpPr/>
          <p:nvPr/>
        </p:nvCxnSpPr>
        <p:spPr>
          <a:xfrm>
            <a:off x="2118742" y="8058415"/>
            <a:ext cx="492584" cy="338781"/>
          </a:xfrm>
          <a:prstGeom prst="straightConnector1">
            <a:avLst/>
          </a:prstGeom>
          <a:ln w="38100">
            <a:solidFill>
              <a:srgbClr val="A9D18E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8" name="Rectangle 227"/>
          <p:cNvSpPr/>
          <p:nvPr/>
        </p:nvSpPr>
        <p:spPr>
          <a:xfrm>
            <a:off x="5620999" y="8199790"/>
            <a:ext cx="2007679" cy="620660"/>
          </a:xfrm>
          <a:prstGeom prst="rect">
            <a:avLst/>
          </a:prstGeom>
          <a:solidFill>
            <a:srgbClr val="42AB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85" name="Straight Arrow Connector 284"/>
          <p:cNvCxnSpPr/>
          <p:nvPr/>
        </p:nvCxnSpPr>
        <p:spPr>
          <a:xfrm flipV="1">
            <a:off x="6236403" y="8627966"/>
            <a:ext cx="196191" cy="368271"/>
          </a:xfrm>
          <a:prstGeom prst="straightConnector1">
            <a:avLst/>
          </a:prstGeom>
          <a:ln w="38100">
            <a:solidFill>
              <a:srgbClr val="A9D18E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Straight Arrow Connector 204"/>
          <p:cNvCxnSpPr/>
          <p:nvPr/>
        </p:nvCxnSpPr>
        <p:spPr>
          <a:xfrm>
            <a:off x="5621000" y="8070256"/>
            <a:ext cx="481951" cy="319142"/>
          </a:xfrm>
          <a:prstGeom prst="straightConnector1">
            <a:avLst/>
          </a:prstGeom>
          <a:ln w="38100">
            <a:solidFill>
              <a:srgbClr val="A9D18E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4" name="Straight Arrow Connector 263"/>
          <p:cNvCxnSpPr/>
          <p:nvPr/>
        </p:nvCxnSpPr>
        <p:spPr>
          <a:xfrm flipH="1">
            <a:off x="6673971" y="8025107"/>
            <a:ext cx="282449" cy="550529"/>
          </a:xfrm>
          <a:prstGeom prst="straightConnector1">
            <a:avLst/>
          </a:prstGeom>
          <a:ln w="38100">
            <a:solidFill>
              <a:srgbClr val="A9D18E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9" name="Rectangle 228"/>
          <p:cNvSpPr/>
          <p:nvPr/>
        </p:nvSpPr>
        <p:spPr>
          <a:xfrm>
            <a:off x="1744910" y="1932605"/>
            <a:ext cx="1094853" cy="616402"/>
          </a:xfrm>
          <a:prstGeom prst="rect">
            <a:avLst/>
          </a:prstGeom>
          <a:solidFill>
            <a:srgbClr val="B519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1" name="Rectangle 230"/>
          <p:cNvSpPr/>
          <p:nvPr/>
        </p:nvSpPr>
        <p:spPr>
          <a:xfrm rot="1727655">
            <a:off x="1121621" y="3879784"/>
            <a:ext cx="418567" cy="612505"/>
          </a:xfrm>
          <a:prstGeom prst="rect">
            <a:avLst/>
          </a:prstGeom>
          <a:solidFill>
            <a:srgbClr val="56BD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3" name="Rectangle 232"/>
          <p:cNvSpPr/>
          <p:nvPr/>
        </p:nvSpPr>
        <p:spPr>
          <a:xfrm rot="3189146">
            <a:off x="8221128" y="4485296"/>
            <a:ext cx="469314" cy="659503"/>
          </a:xfrm>
          <a:prstGeom prst="rect">
            <a:avLst/>
          </a:prstGeom>
          <a:solidFill>
            <a:srgbClr val="42AB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5" name="Rectangle 234"/>
          <p:cNvSpPr/>
          <p:nvPr/>
        </p:nvSpPr>
        <p:spPr>
          <a:xfrm rot="5400000">
            <a:off x="4467063" y="2850600"/>
            <a:ext cx="636444" cy="2968161"/>
          </a:xfrm>
          <a:prstGeom prst="rect">
            <a:avLst/>
          </a:prstGeom>
          <a:solidFill>
            <a:srgbClr val="046E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7" name="Rectangle 236"/>
          <p:cNvSpPr/>
          <p:nvPr/>
        </p:nvSpPr>
        <p:spPr>
          <a:xfrm rot="5400000">
            <a:off x="5789126" y="4185453"/>
            <a:ext cx="636408" cy="29065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45" name="Straight Arrow Connector 244"/>
          <p:cNvCxnSpPr/>
          <p:nvPr/>
        </p:nvCxnSpPr>
        <p:spPr>
          <a:xfrm flipH="1">
            <a:off x="4234555" y="3887155"/>
            <a:ext cx="21714" cy="283908"/>
          </a:xfrm>
          <a:prstGeom prst="straightConnector1">
            <a:avLst/>
          </a:prstGeom>
          <a:ln w="38100">
            <a:solidFill>
              <a:srgbClr val="BF9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7" name="Rectangle 246"/>
          <p:cNvSpPr/>
          <p:nvPr/>
        </p:nvSpPr>
        <p:spPr>
          <a:xfrm>
            <a:off x="2306703" y="4016030"/>
            <a:ext cx="1004029" cy="627475"/>
          </a:xfrm>
          <a:prstGeom prst="rect">
            <a:avLst/>
          </a:prstGeom>
          <a:solidFill>
            <a:srgbClr val="EDD4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48" name="Straight Arrow Connector 247"/>
          <p:cNvCxnSpPr/>
          <p:nvPr/>
        </p:nvCxnSpPr>
        <p:spPr>
          <a:xfrm>
            <a:off x="2810544" y="3771184"/>
            <a:ext cx="0" cy="399879"/>
          </a:xfrm>
          <a:prstGeom prst="straightConnector1">
            <a:avLst/>
          </a:prstGeom>
          <a:ln w="38100">
            <a:solidFill>
              <a:srgbClr val="BF9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2" name="Picture 221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8329" y="10930094"/>
            <a:ext cx="451158" cy="366566"/>
          </a:xfrm>
          <a:prstGeom prst="rect">
            <a:avLst/>
          </a:prstGeom>
        </p:spPr>
      </p:pic>
      <p:pic>
        <p:nvPicPr>
          <p:cNvPr id="232" name="Picture 231"/>
          <p:cNvPicPr>
            <a:picLocks noChangeAspect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8191" y="8680705"/>
            <a:ext cx="558748" cy="558748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0957" y="9766541"/>
            <a:ext cx="401606" cy="385822"/>
          </a:xfrm>
          <a:prstGeom prst="rect">
            <a:avLst/>
          </a:prstGeom>
        </p:spPr>
      </p:pic>
      <p:pic>
        <p:nvPicPr>
          <p:cNvPr id="234" name="Picture 233"/>
          <p:cNvPicPr>
            <a:picLocks noChangeAspect="1"/>
          </p:cNvPicPr>
          <p:nvPr/>
        </p:nvPicPr>
        <p:blipFill rotWithShape="1">
          <a:blip r:embed="rId2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368"/>
          <a:stretch/>
        </p:blipFill>
        <p:spPr>
          <a:xfrm>
            <a:off x="4464944" y="7734166"/>
            <a:ext cx="448655" cy="423445"/>
          </a:xfrm>
          <a:prstGeom prst="rect">
            <a:avLst/>
          </a:prstGeom>
        </p:spPr>
      </p:pic>
      <p:pic>
        <p:nvPicPr>
          <p:cNvPr id="239" name="Picture 238"/>
          <p:cNvPicPr>
            <a:picLocks noChangeAspect="1"/>
          </p:cNvPicPr>
          <p:nvPr/>
        </p:nvPicPr>
        <p:blipFill rotWithShape="1"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59" r="10138"/>
          <a:stretch/>
        </p:blipFill>
        <p:spPr>
          <a:xfrm flipH="1">
            <a:off x="8353819" y="8139341"/>
            <a:ext cx="315329" cy="225791"/>
          </a:xfrm>
          <a:prstGeom prst="rect">
            <a:avLst/>
          </a:prstGeom>
        </p:spPr>
      </p:pic>
      <p:pic>
        <p:nvPicPr>
          <p:cNvPr id="249" name="Picture 248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2296" y="9467237"/>
            <a:ext cx="387900" cy="290551"/>
          </a:xfrm>
          <a:prstGeom prst="rect">
            <a:avLst/>
          </a:prstGeom>
        </p:spPr>
      </p:pic>
      <p:pic>
        <p:nvPicPr>
          <p:cNvPr id="250" name="Picture 249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0033" y="9277178"/>
            <a:ext cx="203545" cy="206283"/>
          </a:xfrm>
          <a:prstGeom prst="rect">
            <a:avLst/>
          </a:prstGeom>
        </p:spPr>
      </p:pic>
      <p:pic>
        <p:nvPicPr>
          <p:cNvPr id="251" name="Picture 250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8678" y="7316714"/>
            <a:ext cx="305685" cy="260398"/>
          </a:xfrm>
          <a:prstGeom prst="rect">
            <a:avLst/>
          </a:prstGeom>
        </p:spPr>
      </p:pic>
      <p:pic>
        <p:nvPicPr>
          <p:cNvPr id="253" name="Picture 252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9966" y="8923313"/>
            <a:ext cx="305685" cy="260398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8506" y="7413625"/>
            <a:ext cx="258602" cy="258602"/>
          </a:xfrm>
          <a:prstGeom prst="rect">
            <a:avLst/>
          </a:prstGeom>
        </p:spPr>
      </p:pic>
      <p:sp>
        <p:nvSpPr>
          <p:cNvPr id="256" name="Rectangle 255"/>
          <p:cNvSpPr/>
          <p:nvPr/>
        </p:nvSpPr>
        <p:spPr>
          <a:xfrm rot="20664442">
            <a:off x="7500005" y="6032495"/>
            <a:ext cx="525352" cy="625170"/>
          </a:xfrm>
          <a:prstGeom prst="rect">
            <a:avLst/>
          </a:prstGeom>
          <a:solidFill>
            <a:srgbClr val="A3C4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 rotWithShape="1">
          <a:blip r:embed="rId2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9566" b="12429"/>
          <a:stretch/>
        </p:blipFill>
        <p:spPr>
          <a:xfrm>
            <a:off x="4795637" y="1981654"/>
            <a:ext cx="637596" cy="541262"/>
          </a:xfrm>
          <a:prstGeom prst="rect">
            <a:avLst/>
          </a:prstGeom>
        </p:spPr>
      </p:pic>
      <p:sp>
        <p:nvSpPr>
          <p:cNvPr id="258" name="TextBox 257"/>
          <p:cNvSpPr txBox="1"/>
          <p:nvPr/>
        </p:nvSpPr>
        <p:spPr>
          <a:xfrm>
            <a:off x="6116934" y="5031280"/>
            <a:ext cx="16090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>
                <a:solidFill>
                  <a:srgbClr val="91C46E"/>
                </a:solidFill>
              </a:rPr>
              <a:t>Systems Software</a:t>
            </a:r>
            <a:endParaRPr lang="en-GB" sz="800" dirty="0"/>
          </a:p>
          <a:p>
            <a:r>
              <a:rPr lang="en-GB" sz="800" dirty="0"/>
              <a:t>Students build upon the work they have done previously looking at operating systems and a range of utility software.</a:t>
            </a:r>
          </a:p>
        </p:txBody>
      </p:sp>
      <p:cxnSp>
        <p:nvCxnSpPr>
          <p:cNvPr id="259" name="Straight Arrow Connector 258"/>
          <p:cNvCxnSpPr/>
          <p:nvPr/>
        </p:nvCxnSpPr>
        <p:spPr>
          <a:xfrm>
            <a:off x="7371651" y="5585170"/>
            <a:ext cx="418507" cy="606289"/>
          </a:xfrm>
          <a:prstGeom prst="straightConnector1">
            <a:avLst/>
          </a:prstGeom>
          <a:ln w="38100">
            <a:solidFill>
              <a:srgbClr val="BF9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0" name="Picture 259"/>
          <p:cNvPicPr>
            <a:picLocks noChangeAspect="1"/>
          </p:cNvPicPr>
          <p:nvPr/>
        </p:nvPicPr>
        <p:blipFill rotWithShape="1">
          <a:blip r:embed="rId19" cstate="print">
            <a:clrChange>
              <a:clrFrom>
                <a:srgbClr val="F7F8F8"/>
              </a:clrFrom>
              <a:clrTo>
                <a:srgbClr val="F7F8F8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409" t="10888" r="29581" b="17609"/>
          <a:stretch/>
        </p:blipFill>
        <p:spPr>
          <a:xfrm>
            <a:off x="7592751" y="5065771"/>
            <a:ext cx="355517" cy="392722"/>
          </a:xfrm>
          <a:prstGeom prst="rect">
            <a:avLst/>
          </a:prstGeom>
        </p:spPr>
      </p:pic>
      <p:sp>
        <p:nvSpPr>
          <p:cNvPr id="257" name="Rectangle 256"/>
          <p:cNvSpPr/>
          <p:nvPr/>
        </p:nvSpPr>
        <p:spPr>
          <a:xfrm>
            <a:off x="6236403" y="16541455"/>
            <a:ext cx="526058" cy="617253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52" name="Picture 251"/>
          <p:cNvPicPr>
            <a:picLocks noChangeAspect="1"/>
          </p:cNvPicPr>
          <p:nvPr/>
        </p:nvPicPr>
        <p:blipFill rotWithShape="1">
          <a:blip r:embed="rId2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9566" b="12429"/>
          <a:stretch/>
        </p:blipFill>
        <p:spPr>
          <a:xfrm>
            <a:off x="1511501" y="10337919"/>
            <a:ext cx="637596" cy="541262"/>
          </a:xfrm>
          <a:prstGeom prst="rect">
            <a:avLst/>
          </a:prstGeom>
        </p:spPr>
      </p:pic>
      <p:cxnSp>
        <p:nvCxnSpPr>
          <p:cNvPr id="265" name="Straight Arrow Connector 264"/>
          <p:cNvCxnSpPr/>
          <p:nvPr/>
        </p:nvCxnSpPr>
        <p:spPr>
          <a:xfrm>
            <a:off x="6416504" y="16318514"/>
            <a:ext cx="37661" cy="493061"/>
          </a:xfrm>
          <a:prstGeom prst="straightConnector1">
            <a:avLst/>
          </a:prstGeom>
          <a:ln w="38100">
            <a:solidFill>
              <a:srgbClr val="8FAAD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1" name="Rectangle 260"/>
          <p:cNvSpPr/>
          <p:nvPr/>
        </p:nvSpPr>
        <p:spPr>
          <a:xfrm>
            <a:off x="5077708" y="16514123"/>
            <a:ext cx="683856" cy="643246"/>
          </a:xfrm>
          <a:prstGeom prst="rect">
            <a:avLst/>
          </a:prstGeom>
          <a:solidFill>
            <a:srgbClr val="EDD4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3" name="TextBox 262"/>
          <p:cNvSpPr txBox="1"/>
          <p:nvPr/>
        </p:nvSpPr>
        <p:spPr>
          <a:xfrm>
            <a:off x="4762821" y="15725968"/>
            <a:ext cx="12501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>
                <a:solidFill>
                  <a:srgbClr val="9DC3E6"/>
                </a:solidFill>
              </a:rPr>
              <a:t>Legal, Ethical and Moral</a:t>
            </a:r>
          </a:p>
          <a:p>
            <a:r>
              <a:rPr lang="en-GB" sz="800" dirty="0"/>
              <a:t>Students begin to consider the impact that computing technologies have on our environment.</a:t>
            </a:r>
          </a:p>
        </p:txBody>
      </p:sp>
      <p:cxnSp>
        <p:nvCxnSpPr>
          <p:cNvPr id="266" name="Straight Arrow Connector 265"/>
          <p:cNvCxnSpPr/>
          <p:nvPr/>
        </p:nvCxnSpPr>
        <p:spPr>
          <a:xfrm flipH="1">
            <a:off x="5439283" y="16451018"/>
            <a:ext cx="739" cy="360557"/>
          </a:xfrm>
          <a:prstGeom prst="straightConnector1">
            <a:avLst/>
          </a:prstGeom>
          <a:ln w="38100">
            <a:solidFill>
              <a:srgbClr val="8FAAD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Rectangle 117"/>
          <p:cNvSpPr/>
          <p:nvPr/>
        </p:nvSpPr>
        <p:spPr>
          <a:xfrm>
            <a:off x="7233467" y="16523256"/>
            <a:ext cx="567889" cy="635452"/>
          </a:xfrm>
          <a:prstGeom prst="rect">
            <a:avLst/>
          </a:prstGeom>
          <a:solidFill>
            <a:srgbClr val="046E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75" name="Straight Arrow Connector 174"/>
          <p:cNvCxnSpPr/>
          <p:nvPr/>
        </p:nvCxnSpPr>
        <p:spPr>
          <a:xfrm flipH="1">
            <a:off x="7439332" y="16338253"/>
            <a:ext cx="119628" cy="368241"/>
          </a:xfrm>
          <a:prstGeom prst="straightConnector1">
            <a:avLst/>
          </a:prstGeom>
          <a:ln w="38100">
            <a:solidFill>
              <a:srgbClr val="8FAAD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0" name="Group 49"/>
          <p:cNvGrpSpPr/>
          <p:nvPr/>
        </p:nvGrpSpPr>
        <p:grpSpPr>
          <a:xfrm>
            <a:off x="8134617" y="15900658"/>
            <a:ext cx="1514902" cy="1473959"/>
            <a:chOff x="8134617" y="15900658"/>
            <a:chExt cx="1514902" cy="1473959"/>
          </a:xfrm>
        </p:grpSpPr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DDC27B07-57EE-4392-97DE-592202DE97AD}"/>
                </a:ext>
              </a:extLst>
            </p:cNvPr>
            <p:cNvSpPr/>
            <p:nvPr/>
          </p:nvSpPr>
          <p:spPr>
            <a:xfrm>
              <a:off x="8134617" y="15900658"/>
              <a:ext cx="1514902" cy="1473959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4175C91E-ED01-48D0-9349-250AB31DBE11}"/>
                </a:ext>
              </a:extLst>
            </p:cNvPr>
            <p:cNvSpPr/>
            <p:nvPr/>
          </p:nvSpPr>
          <p:spPr>
            <a:xfrm>
              <a:off x="8332510" y="16090052"/>
              <a:ext cx="1119116" cy="106865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schemeClr val="tx1"/>
                  </a:solidFill>
                  <a:latin typeface="Arial Rounded MT Bold" panose="020F0704030504030204" pitchFamily="34" charset="0"/>
                </a:rPr>
                <a:t>Year </a:t>
              </a:r>
              <a:r>
                <a:rPr lang="en-GB" sz="3200" b="1" dirty="0">
                  <a:solidFill>
                    <a:schemeClr val="tx1"/>
                  </a:solidFill>
                  <a:latin typeface="Arial Rounded MT Bold" panose="020F0704030504030204" pitchFamily="34" charset="0"/>
                </a:rPr>
                <a:t>7</a:t>
              </a:r>
              <a:endParaRPr lang="en-GB" b="1" dirty="0">
                <a:solidFill>
                  <a:schemeClr val="tx1"/>
                </a:solidFill>
                <a:latin typeface="Arial Rounded MT Bold" panose="020F0704030504030204" pitchFamily="34" charset="0"/>
              </a:endParaRPr>
            </a:p>
          </p:txBody>
        </p:sp>
      </p:grpSp>
      <p:pic>
        <p:nvPicPr>
          <p:cNvPr id="267" name="Picture 266"/>
          <p:cNvPicPr>
            <a:picLocks noChangeAspect="1"/>
          </p:cNvPicPr>
          <p:nvPr/>
        </p:nvPicPr>
        <p:blipFill rotWithShape="1">
          <a:blip r:embed="rId2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368"/>
          <a:stretch/>
        </p:blipFill>
        <p:spPr>
          <a:xfrm>
            <a:off x="5548955" y="16247401"/>
            <a:ext cx="224328" cy="211723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3636173" y="16541455"/>
            <a:ext cx="805848" cy="620660"/>
          </a:xfrm>
          <a:prstGeom prst="rect">
            <a:avLst/>
          </a:prstGeom>
          <a:solidFill>
            <a:srgbClr val="42AB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62" name="Straight Arrow Connector 261"/>
          <p:cNvCxnSpPr/>
          <p:nvPr/>
        </p:nvCxnSpPr>
        <p:spPr>
          <a:xfrm flipH="1">
            <a:off x="4038576" y="16298912"/>
            <a:ext cx="44095" cy="512663"/>
          </a:xfrm>
          <a:prstGeom prst="straightConnector1">
            <a:avLst/>
          </a:prstGeom>
          <a:ln w="38100">
            <a:solidFill>
              <a:srgbClr val="8FAAD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0" name="Rectangle 269"/>
          <p:cNvSpPr/>
          <p:nvPr/>
        </p:nvSpPr>
        <p:spPr>
          <a:xfrm>
            <a:off x="2218378" y="16524924"/>
            <a:ext cx="799746" cy="635452"/>
          </a:xfrm>
          <a:prstGeom prst="rect">
            <a:avLst/>
          </a:prstGeom>
          <a:solidFill>
            <a:srgbClr val="046E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73" name="Picture 272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3487" y="17284962"/>
            <a:ext cx="387900" cy="290551"/>
          </a:xfrm>
          <a:prstGeom prst="rect">
            <a:avLst/>
          </a:prstGeom>
        </p:spPr>
      </p:pic>
      <p:sp>
        <p:nvSpPr>
          <p:cNvPr id="274" name="TextBox 273"/>
          <p:cNvSpPr txBox="1"/>
          <p:nvPr/>
        </p:nvSpPr>
        <p:spPr>
          <a:xfrm>
            <a:off x="2070268" y="17139016"/>
            <a:ext cx="23571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>
                <a:solidFill>
                  <a:srgbClr val="9DC3E6"/>
                </a:solidFill>
              </a:rPr>
              <a:t>Why do we use networks?</a:t>
            </a:r>
          </a:p>
          <a:p>
            <a:r>
              <a:rPr lang="en-GB" sz="800" dirty="0"/>
              <a:t>Students look at the benefits and drawbacks of networking and study how data moves around one.</a:t>
            </a:r>
          </a:p>
        </p:txBody>
      </p:sp>
      <p:cxnSp>
        <p:nvCxnSpPr>
          <p:cNvPr id="276" name="Straight Arrow Connector 275"/>
          <p:cNvCxnSpPr/>
          <p:nvPr/>
        </p:nvCxnSpPr>
        <p:spPr>
          <a:xfrm flipV="1">
            <a:off x="2030329" y="16960071"/>
            <a:ext cx="405264" cy="324891"/>
          </a:xfrm>
          <a:prstGeom prst="straightConnector1">
            <a:avLst/>
          </a:prstGeom>
          <a:ln w="38100">
            <a:solidFill>
              <a:srgbClr val="8FAAD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oup 11"/>
          <p:cNvGrpSpPr/>
          <p:nvPr/>
        </p:nvGrpSpPr>
        <p:grpSpPr>
          <a:xfrm>
            <a:off x="1273" y="15055677"/>
            <a:ext cx="1514902" cy="1473959"/>
            <a:chOff x="8134616" y="12745898"/>
            <a:chExt cx="1514902" cy="1473959"/>
          </a:xfrm>
        </p:grpSpPr>
        <p:sp>
          <p:nvSpPr>
            <p:cNvPr id="401" name="Oval 400">
              <a:extLst>
                <a:ext uri="{FF2B5EF4-FFF2-40B4-BE49-F238E27FC236}">
                  <a16:creationId xmlns:a16="http://schemas.microsoft.com/office/drawing/2014/main" id="{5E94246F-E5F6-4A65-99FE-C169F576D796}"/>
                </a:ext>
              </a:extLst>
            </p:cNvPr>
            <p:cNvSpPr/>
            <p:nvPr/>
          </p:nvSpPr>
          <p:spPr>
            <a:xfrm>
              <a:off x="8134616" y="12745898"/>
              <a:ext cx="1514902" cy="1473959"/>
            </a:xfrm>
            <a:prstGeom prst="ellipse">
              <a:avLst/>
            </a:prstGeom>
            <a:solidFill>
              <a:srgbClr val="FE6E6E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02" name="Oval 401">
              <a:extLst>
                <a:ext uri="{FF2B5EF4-FFF2-40B4-BE49-F238E27FC236}">
                  <a16:creationId xmlns:a16="http://schemas.microsoft.com/office/drawing/2014/main" id="{16DC4737-6B55-4EFA-AF8A-A63D60F0061E}"/>
                </a:ext>
              </a:extLst>
            </p:cNvPr>
            <p:cNvSpPr/>
            <p:nvPr/>
          </p:nvSpPr>
          <p:spPr>
            <a:xfrm>
              <a:off x="8345052" y="12940079"/>
              <a:ext cx="1119116" cy="106865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schemeClr val="tx1"/>
                  </a:solidFill>
                  <a:latin typeface="Arial Rounded MT Bold" panose="020F0704030504030204" pitchFamily="34" charset="0"/>
                </a:rPr>
                <a:t>Year </a:t>
              </a:r>
              <a:r>
                <a:rPr lang="en-GB" sz="3200" b="1" dirty="0">
                  <a:solidFill>
                    <a:schemeClr val="tx1"/>
                  </a:solidFill>
                  <a:latin typeface="Arial Rounded MT Bold" panose="020F0704030504030204" pitchFamily="34" charset="0"/>
                </a:rPr>
                <a:t>8</a:t>
              </a:r>
              <a:endParaRPr lang="en-GB" b="1" dirty="0">
                <a:solidFill>
                  <a:schemeClr val="tx1"/>
                </a:solidFill>
                <a:latin typeface="Arial Rounded MT Bold" panose="020F0704030504030204" pitchFamily="34" charset="0"/>
              </a:endParaRPr>
            </a:p>
          </p:txBody>
        </p:sp>
      </p:grpSp>
      <p:sp>
        <p:nvSpPr>
          <p:cNvPr id="278" name="Rectangle 277"/>
          <p:cNvSpPr/>
          <p:nvPr/>
        </p:nvSpPr>
        <p:spPr>
          <a:xfrm rot="20297183">
            <a:off x="1168179" y="14562240"/>
            <a:ext cx="741503" cy="623193"/>
          </a:xfrm>
          <a:prstGeom prst="rect">
            <a:avLst/>
          </a:pr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1" name="TextBox 280"/>
          <p:cNvSpPr txBox="1"/>
          <p:nvPr/>
        </p:nvSpPr>
        <p:spPr>
          <a:xfrm>
            <a:off x="138227" y="13894447"/>
            <a:ext cx="14522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>
                <a:solidFill>
                  <a:srgbClr val="FE6E6E"/>
                </a:solidFill>
              </a:rPr>
              <a:t>Year 7 Recap.</a:t>
            </a:r>
          </a:p>
          <a:p>
            <a:r>
              <a:rPr lang="en-GB" sz="800" dirty="0"/>
              <a:t>Students review the topics that they studied last year of health and safety, networking, the computer system and data representation.</a:t>
            </a:r>
          </a:p>
        </p:txBody>
      </p:sp>
      <p:cxnSp>
        <p:nvCxnSpPr>
          <p:cNvPr id="282" name="Straight Arrow Connector 281"/>
          <p:cNvCxnSpPr/>
          <p:nvPr/>
        </p:nvCxnSpPr>
        <p:spPr>
          <a:xfrm>
            <a:off x="1008102" y="14572831"/>
            <a:ext cx="412580" cy="237370"/>
          </a:xfrm>
          <a:prstGeom prst="straightConnector1">
            <a:avLst/>
          </a:prstGeom>
          <a:ln w="38100">
            <a:solidFill>
              <a:srgbClr val="FE6E6E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" name="Rectangle 137"/>
          <p:cNvSpPr/>
          <p:nvPr/>
        </p:nvSpPr>
        <p:spPr>
          <a:xfrm rot="21342672">
            <a:off x="1817390" y="14446270"/>
            <a:ext cx="446930" cy="625170"/>
          </a:xfrm>
          <a:prstGeom prst="rect">
            <a:avLst/>
          </a:prstGeom>
          <a:solidFill>
            <a:srgbClr val="FFBD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36" name="Straight Arrow Connector 235"/>
          <p:cNvCxnSpPr/>
          <p:nvPr/>
        </p:nvCxnSpPr>
        <p:spPr>
          <a:xfrm flipH="1">
            <a:off x="2139594" y="14183869"/>
            <a:ext cx="243737" cy="429573"/>
          </a:xfrm>
          <a:prstGeom prst="straightConnector1">
            <a:avLst/>
          </a:prstGeom>
          <a:ln w="38100">
            <a:solidFill>
              <a:srgbClr val="FE6E6E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3" name="Picture 282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2801" y="13774187"/>
            <a:ext cx="313772" cy="313772"/>
          </a:xfrm>
          <a:prstGeom prst="rect">
            <a:avLst/>
          </a:prstGeom>
        </p:spPr>
      </p:pic>
      <p:pic>
        <p:nvPicPr>
          <p:cNvPr id="65" name="Picture 64"/>
          <p:cNvPicPr>
            <a:picLocks noChangeAspect="1"/>
          </p:cNvPicPr>
          <p:nvPr/>
        </p:nvPicPr>
        <p:blipFill>
          <a:blip r:embed="rId30"/>
          <a:stretch>
            <a:fillRect/>
          </a:stretch>
        </p:blipFill>
        <p:spPr>
          <a:xfrm>
            <a:off x="2487714" y="14435996"/>
            <a:ext cx="682811" cy="646232"/>
          </a:xfrm>
          <a:prstGeom prst="rect">
            <a:avLst/>
          </a:prstGeom>
        </p:spPr>
      </p:pic>
      <p:sp>
        <p:nvSpPr>
          <p:cNvPr id="284" name="TextBox 283"/>
          <p:cNvSpPr txBox="1"/>
          <p:nvPr/>
        </p:nvSpPr>
        <p:spPr>
          <a:xfrm>
            <a:off x="2468297" y="15078451"/>
            <a:ext cx="1326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>
                <a:solidFill>
                  <a:srgbClr val="FE6E6E"/>
                </a:solidFill>
              </a:rPr>
              <a:t>Legal, Ethical and Moral</a:t>
            </a:r>
          </a:p>
          <a:p>
            <a:r>
              <a:rPr lang="en-GB" sz="800" dirty="0"/>
              <a:t>Students begin to consider relevant legislation.</a:t>
            </a:r>
          </a:p>
        </p:txBody>
      </p:sp>
      <p:cxnSp>
        <p:nvCxnSpPr>
          <p:cNvPr id="221" name="Straight Arrow Connector 220"/>
          <p:cNvCxnSpPr/>
          <p:nvPr/>
        </p:nvCxnSpPr>
        <p:spPr>
          <a:xfrm flipH="1" flipV="1">
            <a:off x="2888369" y="14914216"/>
            <a:ext cx="85668" cy="243487"/>
          </a:xfrm>
          <a:prstGeom prst="straightConnector1">
            <a:avLst/>
          </a:prstGeom>
          <a:ln w="38100">
            <a:solidFill>
              <a:srgbClr val="FE6E6E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6" name="Picture 285"/>
          <p:cNvPicPr>
            <a:picLocks noChangeAspect="1"/>
          </p:cNvPicPr>
          <p:nvPr/>
        </p:nvPicPr>
        <p:blipFill rotWithShape="1">
          <a:blip r:embed="rId2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368"/>
          <a:stretch/>
        </p:blipFill>
        <p:spPr>
          <a:xfrm>
            <a:off x="2327436" y="15175019"/>
            <a:ext cx="224328" cy="211723"/>
          </a:xfrm>
          <a:prstGeom prst="rect">
            <a:avLst/>
          </a:prstGeom>
        </p:spPr>
      </p:pic>
      <p:cxnSp>
        <p:nvCxnSpPr>
          <p:cNvPr id="288" name="Straight Arrow Connector 287"/>
          <p:cNvCxnSpPr/>
          <p:nvPr/>
        </p:nvCxnSpPr>
        <p:spPr>
          <a:xfrm>
            <a:off x="3177443" y="14327074"/>
            <a:ext cx="312740" cy="366326"/>
          </a:xfrm>
          <a:prstGeom prst="straightConnector1">
            <a:avLst/>
          </a:prstGeom>
          <a:ln w="38100">
            <a:solidFill>
              <a:srgbClr val="FE6E6E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0" name="Rectangle 289"/>
          <p:cNvSpPr/>
          <p:nvPr/>
        </p:nvSpPr>
        <p:spPr>
          <a:xfrm rot="19866564">
            <a:off x="7639385" y="14172110"/>
            <a:ext cx="982440" cy="623193"/>
          </a:xfrm>
          <a:prstGeom prst="rect">
            <a:avLst/>
          </a:prstGeom>
          <a:solidFill>
            <a:srgbClr val="BC78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7" name="Group 16"/>
          <p:cNvGrpSpPr/>
          <p:nvPr/>
        </p:nvGrpSpPr>
        <p:grpSpPr>
          <a:xfrm>
            <a:off x="7808648" y="13036732"/>
            <a:ext cx="1514902" cy="1473959"/>
            <a:chOff x="8134616" y="8658858"/>
            <a:chExt cx="1514902" cy="1473959"/>
          </a:xfrm>
        </p:grpSpPr>
        <p:sp>
          <p:nvSpPr>
            <p:cNvPr id="403" name="Oval 402">
              <a:extLst>
                <a:ext uri="{FF2B5EF4-FFF2-40B4-BE49-F238E27FC236}">
                  <a16:creationId xmlns:a16="http://schemas.microsoft.com/office/drawing/2014/main" id="{3EA3AFDC-E076-4BBE-AB70-24D9C7AB56FB}"/>
                </a:ext>
              </a:extLst>
            </p:cNvPr>
            <p:cNvSpPr/>
            <p:nvPr/>
          </p:nvSpPr>
          <p:spPr>
            <a:xfrm>
              <a:off x="8134616" y="8658858"/>
              <a:ext cx="1514902" cy="1473959"/>
            </a:xfrm>
            <a:prstGeom prst="ellipse">
              <a:avLst/>
            </a:prstGeom>
            <a:solidFill>
              <a:srgbClr val="BC78F4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04" name="Oval 403">
              <a:extLst>
                <a:ext uri="{FF2B5EF4-FFF2-40B4-BE49-F238E27FC236}">
                  <a16:creationId xmlns:a16="http://schemas.microsoft.com/office/drawing/2014/main" id="{86846DBA-6DDC-4BEC-82B4-BCCAE08C1002}"/>
                </a:ext>
              </a:extLst>
            </p:cNvPr>
            <p:cNvSpPr/>
            <p:nvPr/>
          </p:nvSpPr>
          <p:spPr>
            <a:xfrm>
              <a:off x="8318949" y="8852533"/>
              <a:ext cx="1119116" cy="106865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schemeClr val="tx1"/>
                  </a:solidFill>
                  <a:latin typeface="Arial Rounded MT Bold" panose="020F0704030504030204" pitchFamily="34" charset="0"/>
                </a:rPr>
                <a:t>Year </a:t>
              </a:r>
              <a:r>
                <a:rPr lang="en-GB" sz="3200" b="1" dirty="0">
                  <a:solidFill>
                    <a:schemeClr val="tx1"/>
                  </a:solidFill>
                  <a:latin typeface="Arial Rounded MT Bold" panose="020F0704030504030204" pitchFamily="34" charset="0"/>
                </a:rPr>
                <a:t>9</a:t>
              </a:r>
              <a:endParaRPr lang="en-GB" b="1" dirty="0">
                <a:solidFill>
                  <a:schemeClr val="tx1"/>
                </a:solidFill>
                <a:latin typeface="Arial Rounded MT Bold" panose="020F0704030504030204" pitchFamily="34" charset="0"/>
              </a:endParaRPr>
            </a:p>
          </p:txBody>
        </p:sp>
      </p:grpSp>
      <p:cxnSp>
        <p:nvCxnSpPr>
          <p:cNvPr id="190" name="Straight Arrow Connector 189"/>
          <p:cNvCxnSpPr/>
          <p:nvPr/>
        </p:nvCxnSpPr>
        <p:spPr>
          <a:xfrm flipH="1" flipV="1">
            <a:off x="8097818" y="14680536"/>
            <a:ext cx="339431" cy="217784"/>
          </a:xfrm>
          <a:prstGeom prst="straightConnector1">
            <a:avLst/>
          </a:prstGeom>
          <a:ln w="38100">
            <a:solidFill>
              <a:srgbClr val="FE6E6E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1" name="TextBox 290"/>
          <p:cNvSpPr txBox="1"/>
          <p:nvPr/>
        </p:nvSpPr>
        <p:spPr>
          <a:xfrm>
            <a:off x="8376622" y="14654128"/>
            <a:ext cx="17396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>
                <a:solidFill>
                  <a:srgbClr val="FE6E6E"/>
                </a:solidFill>
              </a:rPr>
              <a:t>Entry Level</a:t>
            </a:r>
          </a:p>
          <a:p>
            <a:r>
              <a:rPr lang="en-GB" sz="800" dirty="0"/>
              <a:t>Students prepare for the qualification that they will be studying next year..</a:t>
            </a:r>
          </a:p>
        </p:txBody>
      </p:sp>
      <p:sp>
        <p:nvSpPr>
          <p:cNvPr id="77" name="TextBox 76"/>
          <p:cNvSpPr txBox="1"/>
          <p:nvPr/>
        </p:nvSpPr>
        <p:spPr>
          <a:xfrm rot="19422040">
            <a:off x="491968" y="10744187"/>
            <a:ext cx="1195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chemeClr val="bg1"/>
                </a:solidFill>
              </a:rPr>
              <a:t>All students to complete the </a:t>
            </a:r>
            <a:r>
              <a:rPr lang="en-GB" sz="800" b="1" dirty="0">
                <a:solidFill>
                  <a:schemeClr val="bg1"/>
                </a:solidFill>
              </a:rPr>
              <a:t>OCR Entry Level certificate </a:t>
            </a:r>
            <a:r>
              <a:rPr lang="en-GB" sz="800" dirty="0">
                <a:solidFill>
                  <a:schemeClr val="bg1"/>
                </a:solidFill>
              </a:rPr>
              <a:t>in Computer Science.</a:t>
            </a:r>
          </a:p>
        </p:txBody>
      </p:sp>
      <p:sp>
        <p:nvSpPr>
          <p:cNvPr id="292" name="Rectangle 291"/>
          <p:cNvSpPr/>
          <p:nvPr/>
        </p:nvSpPr>
        <p:spPr>
          <a:xfrm rot="16200000">
            <a:off x="4445284" y="12438926"/>
            <a:ext cx="624505" cy="478664"/>
          </a:xfrm>
          <a:prstGeom prst="rect">
            <a:avLst/>
          </a:prstGeom>
          <a:solidFill>
            <a:srgbClr val="5454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48" name="Straight Arrow Connector 147"/>
          <p:cNvCxnSpPr/>
          <p:nvPr/>
        </p:nvCxnSpPr>
        <p:spPr>
          <a:xfrm flipH="1">
            <a:off x="4647050" y="12218997"/>
            <a:ext cx="19634" cy="423887"/>
          </a:xfrm>
          <a:prstGeom prst="straightConnector1">
            <a:avLst/>
          </a:prstGeom>
          <a:ln w="38100">
            <a:solidFill>
              <a:srgbClr val="BC78F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Arrow Connector 169"/>
          <p:cNvCxnSpPr/>
          <p:nvPr/>
        </p:nvCxnSpPr>
        <p:spPr>
          <a:xfrm flipH="1">
            <a:off x="916528" y="11494937"/>
            <a:ext cx="379943" cy="477277"/>
          </a:xfrm>
          <a:prstGeom prst="straightConnector1">
            <a:avLst/>
          </a:prstGeom>
          <a:ln w="38100">
            <a:solidFill>
              <a:srgbClr val="BC78F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6" name="Rectangle 295"/>
          <p:cNvSpPr/>
          <p:nvPr/>
        </p:nvSpPr>
        <p:spPr>
          <a:xfrm>
            <a:off x="2498141" y="10279919"/>
            <a:ext cx="2365444" cy="634145"/>
          </a:xfrm>
          <a:prstGeom prst="rect">
            <a:avLst/>
          </a:prstGeom>
          <a:solidFill>
            <a:srgbClr val="56BD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3" name="Group 22"/>
          <p:cNvGrpSpPr/>
          <p:nvPr/>
        </p:nvGrpSpPr>
        <p:grpSpPr>
          <a:xfrm>
            <a:off x="4762963" y="9827515"/>
            <a:ext cx="1514902" cy="1473959"/>
            <a:chOff x="11590519" y="3674905"/>
            <a:chExt cx="1514902" cy="1473959"/>
          </a:xfrm>
        </p:grpSpPr>
        <p:sp>
          <p:nvSpPr>
            <p:cNvPr id="407" name="Oval 406">
              <a:extLst>
                <a:ext uri="{FF2B5EF4-FFF2-40B4-BE49-F238E27FC236}">
                  <a16:creationId xmlns:a16="http://schemas.microsoft.com/office/drawing/2014/main" id="{6DAFA3C7-A01F-4A3D-8DA6-3C0467411CDD}"/>
                </a:ext>
              </a:extLst>
            </p:cNvPr>
            <p:cNvSpPr/>
            <p:nvPr/>
          </p:nvSpPr>
          <p:spPr>
            <a:xfrm>
              <a:off x="11590519" y="3674905"/>
              <a:ext cx="1514902" cy="1473959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09" name="Oval 408">
              <a:extLst>
                <a:ext uri="{FF2B5EF4-FFF2-40B4-BE49-F238E27FC236}">
                  <a16:creationId xmlns:a16="http://schemas.microsoft.com/office/drawing/2014/main" id="{60A17378-5ADE-4F0B-B81E-676BBB712650}"/>
                </a:ext>
              </a:extLst>
            </p:cNvPr>
            <p:cNvSpPr/>
            <p:nvPr/>
          </p:nvSpPr>
          <p:spPr>
            <a:xfrm>
              <a:off x="11788412" y="3871128"/>
              <a:ext cx="1119116" cy="106865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schemeClr val="tx1"/>
                  </a:solidFill>
                  <a:latin typeface="Arial Rounded MT Bold" panose="020F0704030504030204" pitchFamily="34" charset="0"/>
                </a:rPr>
                <a:t>Year </a:t>
              </a:r>
              <a:r>
                <a:rPr lang="en-GB" sz="3200" b="1" dirty="0">
                  <a:solidFill>
                    <a:schemeClr val="tx1"/>
                  </a:solidFill>
                  <a:latin typeface="Arial Rounded MT Bold" panose="020F0704030504030204" pitchFamily="34" charset="0"/>
                </a:rPr>
                <a:t>10</a:t>
              </a:r>
              <a:endParaRPr lang="en-GB" b="1" dirty="0">
                <a:solidFill>
                  <a:schemeClr val="tx1"/>
                </a:solidFill>
                <a:latin typeface="Arial Rounded MT Bold" panose="020F0704030504030204" pitchFamily="34" charset="0"/>
              </a:endParaRPr>
            </a:p>
          </p:txBody>
        </p:sp>
      </p:grpSp>
      <p:sp>
        <p:nvSpPr>
          <p:cNvPr id="297" name="TextBox 296"/>
          <p:cNvSpPr txBox="1"/>
          <p:nvPr/>
        </p:nvSpPr>
        <p:spPr>
          <a:xfrm>
            <a:off x="2753777" y="10894034"/>
            <a:ext cx="18112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>
                <a:solidFill>
                  <a:srgbClr val="BC78F4"/>
                </a:solidFill>
              </a:rPr>
              <a:t>Text Based Programming</a:t>
            </a:r>
          </a:p>
          <a:p>
            <a:r>
              <a:rPr lang="en-GB" sz="800" dirty="0"/>
              <a:t>Students experience creating a program using Python, using skills that they have already experienced when working with Scratch. </a:t>
            </a:r>
          </a:p>
        </p:txBody>
      </p:sp>
      <p:cxnSp>
        <p:nvCxnSpPr>
          <p:cNvPr id="298" name="Straight Arrow Connector 297"/>
          <p:cNvCxnSpPr/>
          <p:nvPr/>
        </p:nvCxnSpPr>
        <p:spPr>
          <a:xfrm flipV="1">
            <a:off x="4070877" y="10877241"/>
            <a:ext cx="221498" cy="127182"/>
          </a:xfrm>
          <a:prstGeom prst="straightConnector1">
            <a:avLst/>
          </a:prstGeom>
          <a:ln w="38100">
            <a:solidFill>
              <a:srgbClr val="BC78F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0" name="Rectangle 299"/>
          <p:cNvSpPr/>
          <p:nvPr/>
        </p:nvSpPr>
        <p:spPr>
          <a:xfrm rot="20511336">
            <a:off x="7465586" y="10230577"/>
            <a:ext cx="400630" cy="616402"/>
          </a:xfrm>
          <a:prstGeom prst="rect">
            <a:avLst/>
          </a:prstGeom>
          <a:solidFill>
            <a:srgbClr val="B519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1" name="Rectangle 300"/>
          <p:cNvSpPr/>
          <p:nvPr/>
        </p:nvSpPr>
        <p:spPr>
          <a:xfrm rot="20511336">
            <a:off x="7751918" y="10134610"/>
            <a:ext cx="400630" cy="616402"/>
          </a:xfrm>
          <a:prstGeom prst="rect">
            <a:avLst/>
          </a:prstGeom>
          <a:solidFill>
            <a:srgbClr val="B519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75" name="Straight Arrow Connector 274"/>
          <p:cNvCxnSpPr/>
          <p:nvPr/>
        </p:nvCxnSpPr>
        <p:spPr>
          <a:xfrm flipH="1" flipV="1">
            <a:off x="7862529" y="10508901"/>
            <a:ext cx="246958" cy="411850"/>
          </a:xfrm>
          <a:prstGeom prst="straightConnector1">
            <a:avLst/>
          </a:prstGeom>
          <a:ln w="38100">
            <a:solidFill>
              <a:srgbClr val="A9D18E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2" name="Rectangle 301"/>
          <p:cNvSpPr/>
          <p:nvPr/>
        </p:nvSpPr>
        <p:spPr>
          <a:xfrm rot="16990771">
            <a:off x="8342197" y="9378500"/>
            <a:ext cx="567889" cy="790828"/>
          </a:xfrm>
          <a:prstGeom prst="rect">
            <a:avLst/>
          </a:prstGeom>
          <a:solidFill>
            <a:srgbClr val="56BD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3" name="Rectangle 302"/>
          <p:cNvSpPr/>
          <p:nvPr/>
        </p:nvSpPr>
        <p:spPr>
          <a:xfrm rot="15210139">
            <a:off x="8352227" y="8998184"/>
            <a:ext cx="567889" cy="790828"/>
          </a:xfrm>
          <a:prstGeom prst="rect">
            <a:avLst/>
          </a:prstGeom>
          <a:solidFill>
            <a:srgbClr val="56BD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4" name="Rectangle 303"/>
          <p:cNvSpPr/>
          <p:nvPr/>
        </p:nvSpPr>
        <p:spPr>
          <a:xfrm rot="13849634">
            <a:off x="8207200" y="8691413"/>
            <a:ext cx="551317" cy="725390"/>
          </a:xfrm>
          <a:prstGeom prst="rect">
            <a:avLst/>
          </a:prstGeom>
          <a:solidFill>
            <a:srgbClr val="56BD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77" name="Straight Arrow Connector 276"/>
          <p:cNvCxnSpPr/>
          <p:nvPr/>
        </p:nvCxnSpPr>
        <p:spPr>
          <a:xfrm flipH="1">
            <a:off x="8589913" y="8700693"/>
            <a:ext cx="397739" cy="446815"/>
          </a:xfrm>
          <a:prstGeom prst="straightConnector1">
            <a:avLst/>
          </a:prstGeom>
          <a:ln w="38100">
            <a:solidFill>
              <a:srgbClr val="A9D18E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5" name="Picture 304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6403" y="7879237"/>
            <a:ext cx="305685" cy="260398"/>
          </a:xfrm>
          <a:prstGeom prst="rect">
            <a:avLst/>
          </a:prstGeom>
        </p:spPr>
      </p:pic>
      <p:sp>
        <p:nvSpPr>
          <p:cNvPr id="310" name="Rectangle 309"/>
          <p:cNvSpPr/>
          <p:nvPr/>
        </p:nvSpPr>
        <p:spPr>
          <a:xfrm rot="6676383">
            <a:off x="1152813" y="8178538"/>
            <a:ext cx="630619" cy="471419"/>
          </a:xfrm>
          <a:prstGeom prst="rect">
            <a:avLst/>
          </a:prstGeom>
          <a:solidFill>
            <a:srgbClr val="A878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1" name="TextBox 310"/>
          <p:cNvSpPr txBox="1"/>
          <p:nvPr/>
        </p:nvSpPr>
        <p:spPr>
          <a:xfrm>
            <a:off x="105504" y="8715361"/>
            <a:ext cx="14961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>
                <a:solidFill>
                  <a:srgbClr val="A9D18E"/>
                </a:solidFill>
              </a:rPr>
              <a:t>Logic</a:t>
            </a:r>
          </a:p>
          <a:p>
            <a:r>
              <a:rPr lang="en-GB" sz="800" dirty="0"/>
              <a:t>Students consider more complex logic within computing and how the gates effect the data.</a:t>
            </a:r>
          </a:p>
        </p:txBody>
      </p:sp>
      <p:pic>
        <p:nvPicPr>
          <p:cNvPr id="312" name="Picture 311"/>
          <p:cNvPicPr>
            <a:picLocks noChangeAspect="1"/>
          </p:cNvPicPr>
          <p:nvPr/>
        </p:nvPicPr>
        <p:blipFill rotWithShape="1"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79" t="12026" r="9867" b="14774"/>
          <a:stretch/>
        </p:blipFill>
        <p:spPr>
          <a:xfrm>
            <a:off x="471974" y="8707305"/>
            <a:ext cx="175864" cy="160205"/>
          </a:xfrm>
          <a:prstGeom prst="rect">
            <a:avLst/>
          </a:prstGeom>
        </p:spPr>
      </p:pic>
      <p:cxnSp>
        <p:nvCxnSpPr>
          <p:cNvPr id="313" name="Straight Arrow Connector 312"/>
          <p:cNvCxnSpPr/>
          <p:nvPr/>
        </p:nvCxnSpPr>
        <p:spPr>
          <a:xfrm flipV="1">
            <a:off x="811005" y="8462707"/>
            <a:ext cx="482548" cy="352128"/>
          </a:xfrm>
          <a:prstGeom prst="straightConnector1">
            <a:avLst/>
          </a:prstGeom>
          <a:ln w="38100">
            <a:solidFill>
              <a:srgbClr val="A9D18E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1" name="Rectangle 320"/>
          <p:cNvSpPr/>
          <p:nvPr/>
        </p:nvSpPr>
        <p:spPr>
          <a:xfrm rot="19615513">
            <a:off x="7911160" y="5857451"/>
            <a:ext cx="525352" cy="625170"/>
          </a:xfrm>
          <a:prstGeom prst="rect">
            <a:avLst/>
          </a:prstGeom>
          <a:solidFill>
            <a:srgbClr val="A3C4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2" name="Rectangle 321"/>
          <p:cNvSpPr/>
          <p:nvPr/>
        </p:nvSpPr>
        <p:spPr>
          <a:xfrm>
            <a:off x="1946798" y="6101389"/>
            <a:ext cx="416299" cy="591431"/>
          </a:xfrm>
          <a:prstGeom prst="rect">
            <a:avLst/>
          </a:prstGeom>
          <a:solidFill>
            <a:srgbClr val="56BD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3" name="Rectangle 322"/>
          <p:cNvSpPr/>
          <p:nvPr/>
        </p:nvSpPr>
        <p:spPr>
          <a:xfrm rot="20399093">
            <a:off x="1309288" y="6175580"/>
            <a:ext cx="372885" cy="657601"/>
          </a:xfrm>
          <a:prstGeom prst="rect">
            <a:avLst/>
          </a:prstGeom>
          <a:solidFill>
            <a:srgbClr val="B519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46" name="Straight Arrow Connector 245"/>
          <p:cNvCxnSpPr/>
          <p:nvPr/>
        </p:nvCxnSpPr>
        <p:spPr>
          <a:xfrm>
            <a:off x="1166560" y="6051517"/>
            <a:ext cx="164265" cy="511356"/>
          </a:xfrm>
          <a:prstGeom prst="straightConnector1">
            <a:avLst/>
          </a:prstGeom>
          <a:ln w="38100">
            <a:solidFill>
              <a:srgbClr val="BF9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4" name="Rectangle 323"/>
          <p:cNvSpPr/>
          <p:nvPr/>
        </p:nvSpPr>
        <p:spPr>
          <a:xfrm rot="1931843">
            <a:off x="7995956" y="4258217"/>
            <a:ext cx="469314" cy="687390"/>
          </a:xfrm>
          <a:prstGeom prst="rect">
            <a:avLst/>
          </a:prstGeom>
          <a:solidFill>
            <a:srgbClr val="42AB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5" name="Rectangle 324"/>
          <p:cNvSpPr/>
          <p:nvPr/>
        </p:nvSpPr>
        <p:spPr>
          <a:xfrm rot="1322632">
            <a:off x="7636634" y="4114739"/>
            <a:ext cx="469314" cy="647202"/>
          </a:xfrm>
          <a:prstGeom prst="rect">
            <a:avLst/>
          </a:prstGeom>
          <a:solidFill>
            <a:srgbClr val="42AB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6" name="Rectangle 325"/>
          <p:cNvSpPr/>
          <p:nvPr/>
        </p:nvSpPr>
        <p:spPr>
          <a:xfrm rot="401929">
            <a:off x="7309362" y="4027649"/>
            <a:ext cx="469314" cy="647202"/>
          </a:xfrm>
          <a:prstGeom prst="rect">
            <a:avLst/>
          </a:prstGeom>
          <a:solidFill>
            <a:srgbClr val="42AB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7" name="Rectangle 326"/>
          <p:cNvSpPr/>
          <p:nvPr/>
        </p:nvSpPr>
        <p:spPr>
          <a:xfrm>
            <a:off x="6277865" y="4016030"/>
            <a:ext cx="1068689" cy="632444"/>
          </a:xfrm>
          <a:prstGeom prst="rect">
            <a:avLst/>
          </a:prstGeom>
          <a:solidFill>
            <a:srgbClr val="42AB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43" name="Straight Arrow Connector 242"/>
          <p:cNvCxnSpPr/>
          <p:nvPr/>
        </p:nvCxnSpPr>
        <p:spPr>
          <a:xfrm>
            <a:off x="6454165" y="3955875"/>
            <a:ext cx="295192" cy="185943"/>
          </a:xfrm>
          <a:prstGeom prst="straightConnector1">
            <a:avLst/>
          </a:prstGeom>
          <a:ln w="38100">
            <a:solidFill>
              <a:srgbClr val="BF9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8" name="TextBox 327">
            <a:extLst>
              <a:ext uri="{FF2B5EF4-FFF2-40B4-BE49-F238E27FC236}">
                <a16:creationId xmlns:a16="http://schemas.microsoft.com/office/drawing/2014/main" id="{6B21F23E-BAD7-470C-8951-F16698EF2082}"/>
              </a:ext>
            </a:extLst>
          </p:cNvPr>
          <p:cNvSpPr txBox="1"/>
          <p:nvPr/>
        </p:nvSpPr>
        <p:spPr>
          <a:xfrm>
            <a:off x="6000265" y="3630642"/>
            <a:ext cx="28303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800" b="1" dirty="0">
                <a:solidFill>
                  <a:srgbClr val="BF9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Components:</a:t>
            </a:r>
          </a:p>
          <a:p>
            <a:pPr lvl="0"/>
            <a:r>
              <a:rPr lang="en-GB" sz="800" dirty="0">
                <a:latin typeface="Helvetica" panose="020B0604020202020204" pitchFamily="34" charset="0"/>
                <a:cs typeface="Helvetica" panose="020B0604020202020204" pitchFamily="34" charset="0"/>
              </a:rPr>
              <a:t>Systems Architecture, Memory and Storage</a:t>
            </a:r>
          </a:p>
        </p:txBody>
      </p:sp>
      <p:sp>
        <p:nvSpPr>
          <p:cNvPr id="330" name="TextBox 329">
            <a:extLst>
              <a:ext uri="{FF2B5EF4-FFF2-40B4-BE49-F238E27FC236}">
                <a16:creationId xmlns:a16="http://schemas.microsoft.com/office/drawing/2014/main" id="{6B21F23E-BAD7-470C-8951-F16698EF2082}"/>
              </a:ext>
            </a:extLst>
          </p:cNvPr>
          <p:cNvSpPr txBox="1"/>
          <p:nvPr/>
        </p:nvSpPr>
        <p:spPr>
          <a:xfrm>
            <a:off x="3532099" y="3594221"/>
            <a:ext cx="28303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800" b="1" dirty="0">
                <a:solidFill>
                  <a:srgbClr val="BF9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Networking:</a:t>
            </a:r>
          </a:p>
          <a:p>
            <a:pPr lvl="0"/>
            <a:r>
              <a:rPr lang="en-GB" sz="800" dirty="0">
                <a:latin typeface="Helvetica" panose="020B0604020202020204" pitchFamily="34" charset="0"/>
                <a:cs typeface="Helvetica" panose="020B0604020202020204" pitchFamily="34" charset="0"/>
              </a:rPr>
              <a:t>Types, Threats, Prevention Methods.</a:t>
            </a:r>
          </a:p>
        </p:txBody>
      </p:sp>
      <p:sp>
        <p:nvSpPr>
          <p:cNvPr id="333" name="TextBox 332">
            <a:extLst>
              <a:ext uri="{FF2B5EF4-FFF2-40B4-BE49-F238E27FC236}">
                <a16:creationId xmlns:a16="http://schemas.microsoft.com/office/drawing/2014/main" id="{6B21F23E-BAD7-470C-8951-F16698EF2082}"/>
              </a:ext>
            </a:extLst>
          </p:cNvPr>
          <p:cNvSpPr txBox="1"/>
          <p:nvPr/>
        </p:nvSpPr>
        <p:spPr>
          <a:xfrm>
            <a:off x="2178376" y="3322238"/>
            <a:ext cx="9454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800" b="1" dirty="0">
                <a:solidFill>
                  <a:srgbClr val="BF9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Legal, Ethics, Morals:</a:t>
            </a:r>
          </a:p>
          <a:p>
            <a:pPr lvl="0"/>
            <a:r>
              <a:rPr lang="en-GB" sz="800" dirty="0">
                <a:latin typeface="Helvetica" panose="020B0604020202020204" pitchFamily="34" charset="0"/>
                <a:cs typeface="Helvetica" panose="020B0604020202020204" pitchFamily="34" charset="0"/>
              </a:rPr>
              <a:t>Types, Threats, Prevention Methods.</a:t>
            </a:r>
          </a:p>
        </p:txBody>
      </p:sp>
      <p:pic>
        <p:nvPicPr>
          <p:cNvPr id="335" name="Picture 334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969" y="3832339"/>
            <a:ext cx="305685" cy="260398"/>
          </a:xfrm>
          <a:prstGeom prst="rect">
            <a:avLst/>
          </a:prstGeom>
        </p:spPr>
      </p:pic>
      <p:pic>
        <p:nvPicPr>
          <p:cNvPr id="336" name="Picture 335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6012" y="3689787"/>
            <a:ext cx="387900" cy="290551"/>
          </a:xfrm>
          <a:prstGeom prst="rect">
            <a:avLst/>
          </a:prstGeom>
        </p:spPr>
      </p:pic>
      <p:pic>
        <p:nvPicPr>
          <p:cNvPr id="337" name="Picture 336"/>
          <p:cNvPicPr>
            <a:picLocks noChangeAspect="1"/>
          </p:cNvPicPr>
          <p:nvPr/>
        </p:nvPicPr>
        <p:blipFill rotWithShape="1">
          <a:blip r:embed="rId3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368"/>
          <a:stretch/>
        </p:blipFill>
        <p:spPr>
          <a:xfrm>
            <a:off x="2965462" y="3648027"/>
            <a:ext cx="340290" cy="321169"/>
          </a:xfrm>
          <a:prstGeom prst="rect">
            <a:avLst/>
          </a:prstGeom>
        </p:spPr>
      </p:pic>
      <p:sp>
        <p:nvSpPr>
          <p:cNvPr id="338" name="TextBox 337"/>
          <p:cNvSpPr txBox="1"/>
          <p:nvPr/>
        </p:nvSpPr>
        <p:spPr>
          <a:xfrm>
            <a:off x="5312363" y="4630672"/>
            <a:ext cx="22636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>
                <a:solidFill>
                  <a:srgbClr val="BF9000"/>
                </a:solidFill>
              </a:rPr>
              <a:t>Data Representation</a:t>
            </a:r>
          </a:p>
          <a:p>
            <a:r>
              <a:rPr lang="en-GB" sz="800" dirty="0"/>
              <a:t>Number Systems, Character Sets, Sound &amp; Images</a:t>
            </a:r>
          </a:p>
        </p:txBody>
      </p:sp>
      <p:cxnSp>
        <p:nvCxnSpPr>
          <p:cNvPr id="339" name="Straight Arrow Connector 338"/>
          <p:cNvCxnSpPr/>
          <p:nvPr/>
        </p:nvCxnSpPr>
        <p:spPr>
          <a:xfrm flipH="1" flipV="1">
            <a:off x="6116934" y="4429518"/>
            <a:ext cx="227206" cy="396838"/>
          </a:xfrm>
          <a:prstGeom prst="straightConnector1">
            <a:avLst/>
          </a:prstGeom>
          <a:ln w="38100">
            <a:solidFill>
              <a:srgbClr val="BF9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2" name="Rectangle 341"/>
          <p:cNvSpPr/>
          <p:nvPr/>
        </p:nvSpPr>
        <p:spPr>
          <a:xfrm rot="2243613">
            <a:off x="853012" y="3658622"/>
            <a:ext cx="418567" cy="682659"/>
          </a:xfrm>
          <a:prstGeom prst="rect">
            <a:avLst/>
          </a:prstGeom>
          <a:solidFill>
            <a:srgbClr val="56BD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3" name="Rectangle 342"/>
          <p:cNvSpPr/>
          <p:nvPr/>
        </p:nvSpPr>
        <p:spPr>
          <a:xfrm rot="3209560">
            <a:off x="642036" y="3403083"/>
            <a:ext cx="418567" cy="726316"/>
          </a:xfrm>
          <a:prstGeom prst="rect">
            <a:avLst/>
          </a:prstGeom>
          <a:solidFill>
            <a:srgbClr val="56BD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4" name="Rectangle 343"/>
          <p:cNvSpPr/>
          <p:nvPr/>
        </p:nvSpPr>
        <p:spPr>
          <a:xfrm rot="4372146">
            <a:off x="527779" y="3092446"/>
            <a:ext cx="374443" cy="774848"/>
          </a:xfrm>
          <a:prstGeom prst="rect">
            <a:avLst/>
          </a:prstGeom>
          <a:solidFill>
            <a:srgbClr val="F085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5" name="Rectangle 344"/>
          <p:cNvSpPr/>
          <p:nvPr/>
        </p:nvSpPr>
        <p:spPr>
          <a:xfrm rot="5400000">
            <a:off x="501516" y="2843464"/>
            <a:ext cx="374443" cy="774848"/>
          </a:xfrm>
          <a:prstGeom prst="rect">
            <a:avLst/>
          </a:prstGeom>
          <a:solidFill>
            <a:srgbClr val="F085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6" name="Rectangle 345"/>
          <p:cNvSpPr/>
          <p:nvPr/>
        </p:nvSpPr>
        <p:spPr>
          <a:xfrm rot="5966188">
            <a:off x="583577" y="2546218"/>
            <a:ext cx="377482" cy="701615"/>
          </a:xfrm>
          <a:prstGeom prst="rect">
            <a:avLst/>
          </a:prstGeom>
          <a:solidFill>
            <a:srgbClr val="B519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7" name="Rectangle 346"/>
          <p:cNvSpPr/>
          <p:nvPr/>
        </p:nvSpPr>
        <p:spPr>
          <a:xfrm rot="7391642">
            <a:off x="723685" y="2363170"/>
            <a:ext cx="377482" cy="659604"/>
          </a:xfrm>
          <a:prstGeom prst="rect">
            <a:avLst/>
          </a:prstGeom>
          <a:solidFill>
            <a:srgbClr val="B519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8" name="Rectangle 347"/>
          <p:cNvSpPr/>
          <p:nvPr/>
        </p:nvSpPr>
        <p:spPr>
          <a:xfrm rot="8384963">
            <a:off x="890464" y="2195811"/>
            <a:ext cx="377482" cy="659604"/>
          </a:xfrm>
          <a:prstGeom prst="rect">
            <a:avLst/>
          </a:prstGeom>
          <a:solidFill>
            <a:srgbClr val="B519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9" name="Rectangle 348"/>
          <p:cNvSpPr/>
          <p:nvPr/>
        </p:nvSpPr>
        <p:spPr>
          <a:xfrm rot="9121250">
            <a:off x="1112194" y="2055596"/>
            <a:ext cx="377482" cy="659604"/>
          </a:xfrm>
          <a:prstGeom prst="rect">
            <a:avLst/>
          </a:prstGeom>
          <a:solidFill>
            <a:srgbClr val="B519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0" name="Rectangle 349"/>
          <p:cNvSpPr/>
          <p:nvPr/>
        </p:nvSpPr>
        <p:spPr>
          <a:xfrm rot="10153544">
            <a:off x="1358224" y="1959701"/>
            <a:ext cx="453530" cy="659604"/>
          </a:xfrm>
          <a:prstGeom prst="rect">
            <a:avLst/>
          </a:prstGeom>
          <a:solidFill>
            <a:srgbClr val="B519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8" name="Straight Arrow Connector 27"/>
          <p:cNvCxnSpPr/>
          <p:nvPr/>
        </p:nvCxnSpPr>
        <p:spPr>
          <a:xfrm flipH="1">
            <a:off x="846194" y="3116586"/>
            <a:ext cx="649536" cy="335428"/>
          </a:xfrm>
          <a:prstGeom prst="straightConnector1">
            <a:avLst/>
          </a:prstGeom>
          <a:ln w="38100">
            <a:solidFill>
              <a:srgbClr val="BF9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3" name="Straight Arrow Connector 352"/>
          <p:cNvCxnSpPr/>
          <p:nvPr/>
        </p:nvCxnSpPr>
        <p:spPr>
          <a:xfrm flipV="1">
            <a:off x="434911" y="3987035"/>
            <a:ext cx="484082" cy="293766"/>
          </a:xfrm>
          <a:prstGeom prst="straightConnector1">
            <a:avLst/>
          </a:prstGeom>
          <a:ln w="38100">
            <a:solidFill>
              <a:srgbClr val="BF9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6" name="TextBox 355">
            <a:extLst>
              <a:ext uri="{FF2B5EF4-FFF2-40B4-BE49-F238E27FC236}">
                <a16:creationId xmlns:a16="http://schemas.microsoft.com/office/drawing/2014/main" id="{6B21F23E-BAD7-470C-8951-F16698EF2082}"/>
              </a:ext>
            </a:extLst>
          </p:cNvPr>
          <p:cNvSpPr txBox="1"/>
          <p:nvPr/>
        </p:nvSpPr>
        <p:spPr>
          <a:xfrm>
            <a:off x="-34587" y="4329702"/>
            <a:ext cx="118753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800" b="1" dirty="0">
                <a:solidFill>
                  <a:srgbClr val="BF9000"/>
                </a:solidFill>
                <a:cs typeface="Helvetica" panose="020B0604020202020204" pitchFamily="34" charset="0"/>
              </a:rPr>
              <a:t>Programming:</a:t>
            </a:r>
          </a:p>
          <a:p>
            <a:pPr lvl="0"/>
            <a:r>
              <a:rPr lang="en-GB" sz="800" dirty="0">
                <a:cs typeface="Helvetica" panose="020B0604020202020204" pitchFamily="34" charset="0"/>
              </a:rPr>
              <a:t>Students to practice key programming techniques before embarking on independent programming work.</a:t>
            </a:r>
          </a:p>
        </p:txBody>
      </p:sp>
      <p:sp>
        <p:nvSpPr>
          <p:cNvPr id="357" name="TextBox 356">
            <a:extLst>
              <a:ext uri="{FF2B5EF4-FFF2-40B4-BE49-F238E27FC236}">
                <a16:creationId xmlns:a16="http://schemas.microsoft.com/office/drawing/2014/main" id="{6B21F23E-BAD7-470C-8951-F16698EF2082}"/>
              </a:ext>
            </a:extLst>
          </p:cNvPr>
          <p:cNvSpPr txBox="1"/>
          <p:nvPr/>
        </p:nvSpPr>
        <p:spPr>
          <a:xfrm>
            <a:off x="72799" y="1457430"/>
            <a:ext cx="27377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800" b="1" dirty="0">
                <a:solidFill>
                  <a:srgbClr val="BF9000"/>
                </a:solidFill>
                <a:cs typeface="Helvetica" panose="020B0604020202020204" pitchFamily="34" charset="0"/>
              </a:rPr>
              <a:t>Algorithms :</a:t>
            </a:r>
          </a:p>
          <a:p>
            <a:pPr lvl="0"/>
            <a:r>
              <a:rPr lang="en-GB" sz="800" dirty="0">
                <a:cs typeface="Helvetica" panose="020B0604020202020204" pitchFamily="34" charset="0"/>
              </a:rPr>
              <a:t>Students to practice producing algorithms, refresh the common algorithms </a:t>
            </a:r>
          </a:p>
        </p:txBody>
      </p:sp>
      <p:cxnSp>
        <p:nvCxnSpPr>
          <p:cNvPr id="240" name="Straight Arrow Connector 239"/>
          <p:cNvCxnSpPr/>
          <p:nvPr/>
        </p:nvCxnSpPr>
        <p:spPr>
          <a:xfrm>
            <a:off x="1114579" y="1802349"/>
            <a:ext cx="352374" cy="409293"/>
          </a:xfrm>
          <a:prstGeom prst="straightConnector1">
            <a:avLst/>
          </a:prstGeom>
          <a:ln w="38100">
            <a:solidFill>
              <a:srgbClr val="BF9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0" name="TextBox 359"/>
          <p:cNvSpPr txBox="1"/>
          <p:nvPr/>
        </p:nvSpPr>
        <p:spPr>
          <a:xfrm>
            <a:off x="1474131" y="2746422"/>
            <a:ext cx="11672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>
                <a:solidFill>
                  <a:srgbClr val="91C46E"/>
                </a:solidFill>
              </a:rPr>
              <a:t>Robust Programs</a:t>
            </a:r>
          </a:p>
          <a:p>
            <a:r>
              <a:rPr lang="en-GB" sz="800" dirty="0"/>
              <a:t>Students review the methods of ensuring programs are maintainable.</a:t>
            </a:r>
          </a:p>
        </p:txBody>
      </p:sp>
      <p:pic>
        <p:nvPicPr>
          <p:cNvPr id="361" name="Picture 360"/>
          <p:cNvPicPr>
            <a:picLocks noChangeAspect="1"/>
          </p:cNvPicPr>
          <p:nvPr/>
        </p:nvPicPr>
        <p:blipFill rotWithShape="1"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59" r="10138"/>
          <a:stretch/>
        </p:blipFill>
        <p:spPr>
          <a:xfrm flipH="1">
            <a:off x="2391263" y="2804228"/>
            <a:ext cx="315329" cy="225791"/>
          </a:xfrm>
          <a:prstGeom prst="rect">
            <a:avLst/>
          </a:prstGeom>
        </p:spPr>
      </p:pic>
      <p:pic>
        <p:nvPicPr>
          <p:cNvPr id="362" name="Picture 361"/>
          <p:cNvPicPr>
            <a:picLocks noChangeAspect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205" y="4660237"/>
            <a:ext cx="558748" cy="558748"/>
          </a:xfrm>
          <a:prstGeom prst="rect">
            <a:avLst/>
          </a:prstGeom>
        </p:spPr>
      </p:pic>
      <p:pic>
        <p:nvPicPr>
          <p:cNvPr id="363" name="Picture 362"/>
          <p:cNvPicPr>
            <a:picLocks noChangeAspect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6748" y="5501946"/>
            <a:ext cx="558748" cy="558748"/>
          </a:xfrm>
          <a:prstGeom prst="rect">
            <a:avLst/>
          </a:prstGeom>
        </p:spPr>
      </p:pic>
      <p:pic>
        <p:nvPicPr>
          <p:cNvPr id="364" name="Picture 363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912" y="5968517"/>
            <a:ext cx="451158" cy="366566"/>
          </a:xfrm>
          <a:prstGeom prst="rect">
            <a:avLst/>
          </a:prstGeom>
        </p:spPr>
      </p:pic>
      <p:pic>
        <p:nvPicPr>
          <p:cNvPr id="365" name="Picture 364"/>
          <p:cNvPicPr>
            <a:picLocks noChangeAspect="1"/>
          </p:cNvPicPr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450" y="1500767"/>
            <a:ext cx="401606" cy="385822"/>
          </a:xfrm>
          <a:prstGeom prst="rect">
            <a:avLst/>
          </a:prstGeom>
        </p:spPr>
      </p:pic>
      <p:pic>
        <p:nvPicPr>
          <p:cNvPr id="366" name="Picture 365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322" y="1921256"/>
            <a:ext cx="451158" cy="366566"/>
          </a:xfrm>
          <a:prstGeom prst="rect">
            <a:avLst/>
          </a:prstGeom>
        </p:spPr>
      </p:pic>
      <p:pic>
        <p:nvPicPr>
          <p:cNvPr id="280" name="Picture 279"/>
          <p:cNvPicPr>
            <a:picLocks noChangeAspect="1"/>
          </p:cNvPicPr>
          <p:nvPr/>
        </p:nvPicPr>
        <p:blipFill>
          <a:blip r:embed="rId2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5189" y="11099360"/>
            <a:ext cx="558748" cy="558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34668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1202</TotalTime>
  <Words>969</Words>
  <Application>Microsoft Office PowerPoint</Application>
  <PresentationFormat>Custom</PresentationFormat>
  <Paragraphs>114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Rounded MT Bold</vt:lpstr>
      <vt:lpstr>Calibri</vt:lpstr>
      <vt:lpstr>Calibri Light</vt:lpstr>
      <vt:lpstr>Helvetica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Rhys Denham</dc:creator>
  <cp:lastModifiedBy>S Clifford</cp:lastModifiedBy>
  <cp:revision>50</cp:revision>
  <cp:lastPrinted>2020-01-12T12:14:56Z</cp:lastPrinted>
  <dcterms:created xsi:type="dcterms:W3CDTF">2019-11-25T08:07:12Z</dcterms:created>
  <dcterms:modified xsi:type="dcterms:W3CDTF">2023-09-26T09:40:50Z</dcterms:modified>
</cp:coreProperties>
</file>