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8" r:id="rId2"/>
  </p:sldIdLst>
  <p:sldSz cx="9720263" cy="176403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78F4"/>
    <a:srgbClr val="FE6E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9" autoAdjust="0"/>
    <p:restoredTop sz="94343" autoAdjust="0"/>
  </p:normalViewPr>
  <p:slideViewPr>
    <p:cSldViewPr snapToGrid="0">
      <p:cViewPr varScale="1">
        <p:scale>
          <a:sx n="29" d="100"/>
          <a:sy n="29" d="100"/>
        </p:scale>
        <p:origin x="2202" y="10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0E6701-4D66-48E3-9A1A-4093935CDB69}" type="datetimeFigureOut">
              <a:rPr lang="en-GB" smtClean="0"/>
              <a:t>26/09/2023</a:t>
            </a:fld>
            <a:endParaRPr lang="en-GB"/>
          </a:p>
        </p:txBody>
      </p:sp>
      <p:sp>
        <p:nvSpPr>
          <p:cNvPr id="4" name="Slide Image Placeholder 3"/>
          <p:cNvSpPr>
            <a:spLocks noGrp="1" noRot="1" noChangeAspect="1"/>
          </p:cNvSpPr>
          <p:nvPr>
            <p:ph type="sldImg" idx="2"/>
          </p:nvPr>
        </p:nvSpPr>
        <p:spPr>
          <a:xfrm>
            <a:off x="2578100" y="1143000"/>
            <a:ext cx="1701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A0E1F4-7A8C-4C80-9763-201769241BFA}" type="slidenum">
              <a:rPr lang="en-GB" smtClean="0"/>
              <a:t>‹#›</a:t>
            </a:fld>
            <a:endParaRPr lang="en-GB"/>
          </a:p>
        </p:txBody>
      </p:sp>
    </p:spTree>
    <p:extLst>
      <p:ext uri="{BB962C8B-B14F-4D97-AF65-F5344CB8AC3E}">
        <p14:creationId xmlns:p14="http://schemas.microsoft.com/office/powerpoint/2010/main" val="1967629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0" y="1241425"/>
            <a:ext cx="184467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0A575A-FE42-F34E-BE8D-35435E3FEA7C}" type="slidenum">
              <a:rPr lang="en-US" smtClean="0"/>
              <a:t>1</a:t>
            </a:fld>
            <a:endParaRPr lang="en-US"/>
          </a:p>
        </p:txBody>
      </p:sp>
    </p:spTree>
    <p:extLst>
      <p:ext uri="{BB962C8B-B14F-4D97-AF65-F5344CB8AC3E}">
        <p14:creationId xmlns:p14="http://schemas.microsoft.com/office/powerpoint/2010/main" val="3041450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9020" y="2886967"/>
            <a:ext cx="8262224" cy="6141438"/>
          </a:xfrm>
        </p:spPr>
        <p:txBody>
          <a:bodyPr anchor="b"/>
          <a:lstStyle>
            <a:lvl1pPr algn="ctr">
              <a:defRPr sz="6378"/>
            </a:lvl1pPr>
          </a:lstStyle>
          <a:p>
            <a:r>
              <a:rPr lang="en-US" smtClean="0"/>
              <a:t>Click to edit Master title style</a:t>
            </a:r>
            <a:endParaRPr lang="en-US" dirty="0"/>
          </a:p>
        </p:txBody>
      </p:sp>
      <p:sp>
        <p:nvSpPr>
          <p:cNvPr id="3" name="Subtitle 2"/>
          <p:cNvSpPr>
            <a:spLocks noGrp="1"/>
          </p:cNvSpPr>
          <p:nvPr>
            <p:ph type="subTitle" idx="1"/>
          </p:nvPr>
        </p:nvSpPr>
        <p:spPr>
          <a:xfrm>
            <a:off x="1215033" y="9265242"/>
            <a:ext cx="7290197" cy="4258988"/>
          </a:xfrm>
        </p:spPr>
        <p:txBody>
          <a:bodyPr/>
          <a:lstStyle>
            <a:lvl1pPr marL="0" indent="0" algn="ctr">
              <a:buNone/>
              <a:defRPr sz="2551"/>
            </a:lvl1pPr>
            <a:lvl2pPr marL="486004" indent="0" algn="ctr">
              <a:buNone/>
              <a:defRPr sz="2126"/>
            </a:lvl2pPr>
            <a:lvl3pPr marL="972007" indent="0" algn="ctr">
              <a:buNone/>
              <a:defRPr sz="1913"/>
            </a:lvl3pPr>
            <a:lvl4pPr marL="1458011" indent="0" algn="ctr">
              <a:buNone/>
              <a:defRPr sz="1701"/>
            </a:lvl4pPr>
            <a:lvl5pPr marL="1944014" indent="0" algn="ctr">
              <a:buNone/>
              <a:defRPr sz="1701"/>
            </a:lvl5pPr>
            <a:lvl6pPr marL="2430018" indent="0" algn="ctr">
              <a:buNone/>
              <a:defRPr sz="1701"/>
            </a:lvl6pPr>
            <a:lvl7pPr marL="2916022" indent="0" algn="ctr">
              <a:buNone/>
              <a:defRPr sz="1701"/>
            </a:lvl7pPr>
            <a:lvl8pPr marL="3402025" indent="0" algn="ctr">
              <a:buNone/>
              <a:defRPr sz="1701"/>
            </a:lvl8pPr>
            <a:lvl9pPr marL="3888029" indent="0" algn="ctr">
              <a:buNone/>
              <a:defRPr sz="1701"/>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B1DC4-2FF3-42CE-8D58-5E5E352313B8}" type="datetimeFigureOut">
              <a:rPr lang="en-GB" smtClean="0"/>
              <a:t>26/09/2023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D71102-5F81-44AD-960A-14FD5DEDA0B2}" type="slidenum">
              <a:rPr lang="en-GB" smtClean="0"/>
              <a:t>‹#›</a:t>
            </a:fld>
            <a:endParaRPr lang="en-GB"/>
          </a:p>
        </p:txBody>
      </p:sp>
    </p:spTree>
    <p:extLst>
      <p:ext uri="{BB962C8B-B14F-4D97-AF65-F5344CB8AC3E}">
        <p14:creationId xmlns:p14="http://schemas.microsoft.com/office/powerpoint/2010/main" val="353592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B1DC4-2FF3-42CE-8D58-5E5E352313B8}" type="datetimeFigureOut">
              <a:rPr lang="en-GB" smtClean="0"/>
              <a:t>26/09/2023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D71102-5F81-44AD-960A-14FD5DEDA0B2}" type="slidenum">
              <a:rPr lang="en-GB" smtClean="0"/>
              <a:t>‹#›</a:t>
            </a:fld>
            <a:endParaRPr lang="en-GB"/>
          </a:p>
        </p:txBody>
      </p:sp>
    </p:spTree>
    <p:extLst>
      <p:ext uri="{BB962C8B-B14F-4D97-AF65-F5344CB8AC3E}">
        <p14:creationId xmlns:p14="http://schemas.microsoft.com/office/powerpoint/2010/main" val="3884827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6064" y="939183"/>
            <a:ext cx="2095932" cy="1494933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68269" y="939183"/>
            <a:ext cx="6166292" cy="1494933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B1DC4-2FF3-42CE-8D58-5E5E352313B8}" type="datetimeFigureOut">
              <a:rPr lang="en-GB" smtClean="0"/>
              <a:t>26/09/2023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D71102-5F81-44AD-960A-14FD5DEDA0B2}" type="slidenum">
              <a:rPr lang="en-GB" smtClean="0"/>
              <a:t>‹#›</a:t>
            </a:fld>
            <a:endParaRPr lang="en-GB"/>
          </a:p>
        </p:txBody>
      </p:sp>
    </p:spTree>
    <p:extLst>
      <p:ext uri="{BB962C8B-B14F-4D97-AF65-F5344CB8AC3E}">
        <p14:creationId xmlns:p14="http://schemas.microsoft.com/office/powerpoint/2010/main" val="3848992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B1DC4-2FF3-42CE-8D58-5E5E352313B8}" type="datetimeFigureOut">
              <a:rPr lang="en-GB" smtClean="0"/>
              <a:t>26/09/2023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D71102-5F81-44AD-960A-14FD5DEDA0B2}" type="slidenum">
              <a:rPr lang="en-GB" smtClean="0"/>
              <a:t>‹#›</a:t>
            </a:fld>
            <a:endParaRPr lang="en-GB"/>
          </a:p>
        </p:txBody>
      </p:sp>
    </p:spTree>
    <p:extLst>
      <p:ext uri="{BB962C8B-B14F-4D97-AF65-F5344CB8AC3E}">
        <p14:creationId xmlns:p14="http://schemas.microsoft.com/office/powerpoint/2010/main" val="2781609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3206" y="4397830"/>
            <a:ext cx="8383727" cy="7337874"/>
          </a:xfrm>
        </p:spPr>
        <p:txBody>
          <a:bodyPr anchor="b"/>
          <a:lstStyle>
            <a:lvl1pPr>
              <a:defRPr sz="6378"/>
            </a:lvl1pPr>
          </a:lstStyle>
          <a:p>
            <a:r>
              <a:rPr lang="en-US" smtClean="0"/>
              <a:t>Click to edit Master title style</a:t>
            </a:r>
            <a:endParaRPr lang="en-US" dirty="0"/>
          </a:p>
        </p:txBody>
      </p:sp>
      <p:sp>
        <p:nvSpPr>
          <p:cNvPr id="3" name="Text Placeholder 2"/>
          <p:cNvSpPr>
            <a:spLocks noGrp="1"/>
          </p:cNvSpPr>
          <p:nvPr>
            <p:ph type="body" idx="1"/>
          </p:nvPr>
        </p:nvSpPr>
        <p:spPr>
          <a:xfrm>
            <a:off x="663206" y="11805123"/>
            <a:ext cx="8383727" cy="3858814"/>
          </a:xfrm>
        </p:spPr>
        <p:txBody>
          <a:bodyPr/>
          <a:lstStyle>
            <a:lvl1pPr marL="0" indent="0">
              <a:buNone/>
              <a:defRPr sz="2551">
                <a:solidFill>
                  <a:schemeClr val="tx1"/>
                </a:solidFill>
              </a:defRPr>
            </a:lvl1pPr>
            <a:lvl2pPr marL="486004" indent="0">
              <a:buNone/>
              <a:defRPr sz="2126">
                <a:solidFill>
                  <a:schemeClr val="tx1">
                    <a:tint val="75000"/>
                  </a:schemeClr>
                </a:solidFill>
              </a:defRPr>
            </a:lvl2pPr>
            <a:lvl3pPr marL="972007" indent="0">
              <a:buNone/>
              <a:defRPr sz="1913">
                <a:solidFill>
                  <a:schemeClr val="tx1">
                    <a:tint val="75000"/>
                  </a:schemeClr>
                </a:solidFill>
              </a:defRPr>
            </a:lvl3pPr>
            <a:lvl4pPr marL="1458011" indent="0">
              <a:buNone/>
              <a:defRPr sz="1701">
                <a:solidFill>
                  <a:schemeClr val="tx1">
                    <a:tint val="75000"/>
                  </a:schemeClr>
                </a:solidFill>
              </a:defRPr>
            </a:lvl4pPr>
            <a:lvl5pPr marL="1944014" indent="0">
              <a:buNone/>
              <a:defRPr sz="1701">
                <a:solidFill>
                  <a:schemeClr val="tx1">
                    <a:tint val="75000"/>
                  </a:schemeClr>
                </a:solidFill>
              </a:defRPr>
            </a:lvl5pPr>
            <a:lvl6pPr marL="2430018" indent="0">
              <a:buNone/>
              <a:defRPr sz="1701">
                <a:solidFill>
                  <a:schemeClr val="tx1">
                    <a:tint val="75000"/>
                  </a:schemeClr>
                </a:solidFill>
              </a:defRPr>
            </a:lvl6pPr>
            <a:lvl7pPr marL="2916022" indent="0">
              <a:buNone/>
              <a:defRPr sz="1701">
                <a:solidFill>
                  <a:schemeClr val="tx1">
                    <a:tint val="75000"/>
                  </a:schemeClr>
                </a:solidFill>
              </a:defRPr>
            </a:lvl7pPr>
            <a:lvl8pPr marL="3402025" indent="0">
              <a:buNone/>
              <a:defRPr sz="1701">
                <a:solidFill>
                  <a:schemeClr val="tx1">
                    <a:tint val="75000"/>
                  </a:schemeClr>
                </a:solidFill>
              </a:defRPr>
            </a:lvl8pPr>
            <a:lvl9pPr marL="3888029" indent="0">
              <a:buNone/>
              <a:defRPr sz="1701">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6B1DC4-2FF3-42CE-8D58-5E5E352313B8}" type="datetimeFigureOut">
              <a:rPr lang="en-GB" smtClean="0"/>
              <a:t>26/09/2023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D71102-5F81-44AD-960A-14FD5DEDA0B2}" type="slidenum">
              <a:rPr lang="en-GB" smtClean="0"/>
              <a:t>‹#›</a:t>
            </a:fld>
            <a:endParaRPr lang="en-GB"/>
          </a:p>
        </p:txBody>
      </p:sp>
    </p:spTree>
    <p:extLst>
      <p:ext uri="{BB962C8B-B14F-4D97-AF65-F5344CB8AC3E}">
        <p14:creationId xmlns:p14="http://schemas.microsoft.com/office/powerpoint/2010/main" val="359508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68268" y="4695913"/>
            <a:ext cx="4131112" cy="111926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20883" y="4695913"/>
            <a:ext cx="4131112" cy="111926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B1DC4-2FF3-42CE-8D58-5E5E352313B8}" type="datetimeFigureOut">
              <a:rPr lang="en-GB" smtClean="0"/>
              <a:t>26/09/2023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D71102-5F81-44AD-960A-14FD5DEDA0B2}" type="slidenum">
              <a:rPr lang="en-GB" smtClean="0"/>
              <a:t>‹#›</a:t>
            </a:fld>
            <a:endParaRPr lang="en-GB"/>
          </a:p>
        </p:txBody>
      </p:sp>
    </p:spTree>
    <p:extLst>
      <p:ext uri="{BB962C8B-B14F-4D97-AF65-F5344CB8AC3E}">
        <p14:creationId xmlns:p14="http://schemas.microsoft.com/office/powerpoint/2010/main" val="3654556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9534" y="939186"/>
            <a:ext cx="8383727" cy="340964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69535" y="4324325"/>
            <a:ext cx="4112126" cy="2119285"/>
          </a:xfrm>
        </p:spPr>
        <p:txBody>
          <a:bodyPr anchor="b"/>
          <a:lstStyle>
            <a:lvl1pPr marL="0" indent="0">
              <a:buNone/>
              <a:defRPr sz="2551" b="1"/>
            </a:lvl1pPr>
            <a:lvl2pPr marL="486004" indent="0">
              <a:buNone/>
              <a:defRPr sz="2126" b="1"/>
            </a:lvl2pPr>
            <a:lvl3pPr marL="972007" indent="0">
              <a:buNone/>
              <a:defRPr sz="1913" b="1"/>
            </a:lvl3pPr>
            <a:lvl4pPr marL="1458011" indent="0">
              <a:buNone/>
              <a:defRPr sz="1701" b="1"/>
            </a:lvl4pPr>
            <a:lvl5pPr marL="1944014" indent="0">
              <a:buNone/>
              <a:defRPr sz="1701" b="1"/>
            </a:lvl5pPr>
            <a:lvl6pPr marL="2430018" indent="0">
              <a:buNone/>
              <a:defRPr sz="1701" b="1"/>
            </a:lvl6pPr>
            <a:lvl7pPr marL="2916022" indent="0">
              <a:buNone/>
              <a:defRPr sz="1701" b="1"/>
            </a:lvl7pPr>
            <a:lvl8pPr marL="3402025" indent="0">
              <a:buNone/>
              <a:defRPr sz="1701" b="1"/>
            </a:lvl8pPr>
            <a:lvl9pPr marL="3888029" indent="0">
              <a:buNone/>
              <a:defRPr sz="1701" b="1"/>
            </a:lvl9pPr>
          </a:lstStyle>
          <a:p>
            <a:pPr lvl="0"/>
            <a:r>
              <a:rPr lang="en-US" smtClean="0"/>
              <a:t>Edit Master text styles</a:t>
            </a:r>
          </a:p>
        </p:txBody>
      </p:sp>
      <p:sp>
        <p:nvSpPr>
          <p:cNvPr id="4" name="Content Placeholder 3"/>
          <p:cNvSpPr>
            <a:spLocks noGrp="1"/>
          </p:cNvSpPr>
          <p:nvPr>
            <p:ph sz="half" idx="2"/>
          </p:nvPr>
        </p:nvSpPr>
        <p:spPr>
          <a:xfrm>
            <a:off x="669535" y="6443610"/>
            <a:ext cx="4112126" cy="94775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20884" y="4324325"/>
            <a:ext cx="4132378" cy="2119285"/>
          </a:xfrm>
        </p:spPr>
        <p:txBody>
          <a:bodyPr anchor="b"/>
          <a:lstStyle>
            <a:lvl1pPr marL="0" indent="0">
              <a:buNone/>
              <a:defRPr sz="2551" b="1"/>
            </a:lvl1pPr>
            <a:lvl2pPr marL="486004" indent="0">
              <a:buNone/>
              <a:defRPr sz="2126" b="1"/>
            </a:lvl2pPr>
            <a:lvl3pPr marL="972007" indent="0">
              <a:buNone/>
              <a:defRPr sz="1913" b="1"/>
            </a:lvl3pPr>
            <a:lvl4pPr marL="1458011" indent="0">
              <a:buNone/>
              <a:defRPr sz="1701" b="1"/>
            </a:lvl4pPr>
            <a:lvl5pPr marL="1944014" indent="0">
              <a:buNone/>
              <a:defRPr sz="1701" b="1"/>
            </a:lvl5pPr>
            <a:lvl6pPr marL="2430018" indent="0">
              <a:buNone/>
              <a:defRPr sz="1701" b="1"/>
            </a:lvl6pPr>
            <a:lvl7pPr marL="2916022" indent="0">
              <a:buNone/>
              <a:defRPr sz="1701" b="1"/>
            </a:lvl7pPr>
            <a:lvl8pPr marL="3402025" indent="0">
              <a:buNone/>
              <a:defRPr sz="1701" b="1"/>
            </a:lvl8pPr>
            <a:lvl9pPr marL="3888029" indent="0">
              <a:buNone/>
              <a:defRPr sz="1701" b="1"/>
            </a:lvl9pPr>
          </a:lstStyle>
          <a:p>
            <a:pPr lvl="0"/>
            <a:r>
              <a:rPr lang="en-US" smtClean="0"/>
              <a:t>Edit Master text styles</a:t>
            </a:r>
          </a:p>
        </p:txBody>
      </p:sp>
      <p:sp>
        <p:nvSpPr>
          <p:cNvPr id="6" name="Content Placeholder 5"/>
          <p:cNvSpPr>
            <a:spLocks noGrp="1"/>
          </p:cNvSpPr>
          <p:nvPr>
            <p:ph sz="quarter" idx="4"/>
          </p:nvPr>
        </p:nvSpPr>
        <p:spPr>
          <a:xfrm>
            <a:off x="4920884" y="6443610"/>
            <a:ext cx="4132378" cy="94775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B1DC4-2FF3-42CE-8D58-5E5E352313B8}" type="datetimeFigureOut">
              <a:rPr lang="en-GB" smtClean="0"/>
              <a:t>26/09/2023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D71102-5F81-44AD-960A-14FD5DEDA0B2}" type="slidenum">
              <a:rPr lang="en-GB" smtClean="0"/>
              <a:t>‹#›</a:t>
            </a:fld>
            <a:endParaRPr lang="en-GB"/>
          </a:p>
        </p:txBody>
      </p:sp>
    </p:spTree>
    <p:extLst>
      <p:ext uri="{BB962C8B-B14F-4D97-AF65-F5344CB8AC3E}">
        <p14:creationId xmlns:p14="http://schemas.microsoft.com/office/powerpoint/2010/main" val="585910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B1DC4-2FF3-42CE-8D58-5E5E352313B8}" type="datetimeFigureOut">
              <a:rPr lang="en-GB" smtClean="0"/>
              <a:t>26/09/2023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D71102-5F81-44AD-960A-14FD5DEDA0B2}" type="slidenum">
              <a:rPr lang="en-GB" smtClean="0"/>
              <a:t>‹#›</a:t>
            </a:fld>
            <a:endParaRPr lang="en-GB"/>
          </a:p>
        </p:txBody>
      </p:sp>
    </p:spTree>
    <p:extLst>
      <p:ext uri="{BB962C8B-B14F-4D97-AF65-F5344CB8AC3E}">
        <p14:creationId xmlns:p14="http://schemas.microsoft.com/office/powerpoint/2010/main" val="654437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B1DC4-2FF3-42CE-8D58-5E5E352313B8}" type="datetimeFigureOut">
              <a:rPr lang="en-GB" smtClean="0"/>
              <a:t>26/09/2023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D71102-5F81-44AD-960A-14FD5DEDA0B2}" type="slidenum">
              <a:rPr lang="en-GB" smtClean="0"/>
              <a:t>‹#›</a:t>
            </a:fld>
            <a:endParaRPr lang="en-GB"/>
          </a:p>
        </p:txBody>
      </p:sp>
    </p:spTree>
    <p:extLst>
      <p:ext uri="{BB962C8B-B14F-4D97-AF65-F5344CB8AC3E}">
        <p14:creationId xmlns:p14="http://schemas.microsoft.com/office/powerpoint/2010/main" val="1544979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9534" y="1176020"/>
            <a:ext cx="3135038" cy="4116070"/>
          </a:xfrm>
        </p:spPr>
        <p:txBody>
          <a:bodyPr anchor="b"/>
          <a:lstStyle>
            <a:lvl1pPr>
              <a:defRPr sz="3402"/>
            </a:lvl1pPr>
          </a:lstStyle>
          <a:p>
            <a:r>
              <a:rPr lang="en-US" smtClean="0"/>
              <a:t>Click to edit Master title style</a:t>
            </a:r>
            <a:endParaRPr lang="en-US" dirty="0"/>
          </a:p>
        </p:txBody>
      </p:sp>
      <p:sp>
        <p:nvSpPr>
          <p:cNvPr id="3" name="Content Placeholder 2"/>
          <p:cNvSpPr>
            <a:spLocks noGrp="1"/>
          </p:cNvSpPr>
          <p:nvPr>
            <p:ph idx="1"/>
          </p:nvPr>
        </p:nvSpPr>
        <p:spPr>
          <a:xfrm>
            <a:off x="4132378" y="2539880"/>
            <a:ext cx="4920883" cy="12536047"/>
          </a:xfrm>
        </p:spPr>
        <p:txBody>
          <a:bodyPr/>
          <a:lstStyle>
            <a:lvl1pPr>
              <a:defRPr sz="3402"/>
            </a:lvl1pPr>
            <a:lvl2pPr>
              <a:defRPr sz="2976"/>
            </a:lvl2pPr>
            <a:lvl3pPr>
              <a:defRPr sz="2551"/>
            </a:lvl3pPr>
            <a:lvl4pPr>
              <a:defRPr sz="2126"/>
            </a:lvl4pPr>
            <a:lvl5pPr>
              <a:defRPr sz="2126"/>
            </a:lvl5pPr>
            <a:lvl6pPr>
              <a:defRPr sz="2126"/>
            </a:lvl6pPr>
            <a:lvl7pPr>
              <a:defRPr sz="2126"/>
            </a:lvl7pPr>
            <a:lvl8pPr>
              <a:defRPr sz="2126"/>
            </a:lvl8pPr>
            <a:lvl9pPr>
              <a:defRPr sz="2126"/>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69534" y="5292090"/>
            <a:ext cx="3135038" cy="9804251"/>
          </a:xfrm>
        </p:spPr>
        <p:txBody>
          <a:bodyPr/>
          <a:lstStyle>
            <a:lvl1pPr marL="0" indent="0">
              <a:buNone/>
              <a:defRPr sz="1701"/>
            </a:lvl1pPr>
            <a:lvl2pPr marL="486004" indent="0">
              <a:buNone/>
              <a:defRPr sz="1488"/>
            </a:lvl2pPr>
            <a:lvl3pPr marL="972007" indent="0">
              <a:buNone/>
              <a:defRPr sz="1276"/>
            </a:lvl3pPr>
            <a:lvl4pPr marL="1458011" indent="0">
              <a:buNone/>
              <a:defRPr sz="1063"/>
            </a:lvl4pPr>
            <a:lvl5pPr marL="1944014" indent="0">
              <a:buNone/>
              <a:defRPr sz="1063"/>
            </a:lvl5pPr>
            <a:lvl6pPr marL="2430018" indent="0">
              <a:buNone/>
              <a:defRPr sz="1063"/>
            </a:lvl6pPr>
            <a:lvl7pPr marL="2916022" indent="0">
              <a:buNone/>
              <a:defRPr sz="1063"/>
            </a:lvl7pPr>
            <a:lvl8pPr marL="3402025" indent="0">
              <a:buNone/>
              <a:defRPr sz="1063"/>
            </a:lvl8pPr>
            <a:lvl9pPr marL="3888029" indent="0">
              <a:buNone/>
              <a:defRPr sz="1063"/>
            </a:lvl9pPr>
          </a:lstStyle>
          <a:p>
            <a:pPr lvl="0"/>
            <a:r>
              <a:rPr lang="en-US" smtClean="0"/>
              <a:t>Edit Master text styles</a:t>
            </a:r>
          </a:p>
        </p:txBody>
      </p:sp>
      <p:sp>
        <p:nvSpPr>
          <p:cNvPr id="5" name="Date Placeholder 4"/>
          <p:cNvSpPr>
            <a:spLocks noGrp="1"/>
          </p:cNvSpPr>
          <p:nvPr>
            <p:ph type="dt" sz="half" idx="10"/>
          </p:nvPr>
        </p:nvSpPr>
        <p:spPr/>
        <p:txBody>
          <a:bodyPr/>
          <a:lstStyle/>
          <a:p>
            <a:fld id="{C76B1DC4-2FF3-42CE-8D58-5E5E352313B8}" type="datetimeFigureOut">
              <a:rPr lang="en-GB" smtClean="0"/>
              <a:t>26/09/2023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D71102-5F81-44AD-960A-14FD5DEDA0B2}" type="slidenum">
              <a:rPr lang="en-GB" smtClean="0"/>
              <a:t>‹#›</a:t>
            </a:fld>
            <a:endParaRPr lang="en-GB"/>
          </a:p>
        </p:txBody>
      </p:sp>
    </p:spTree>
    <p:extLst>
      <p:ext uri="{BB962C8B-B14F-4D97-AF65-F5344CB8AC3E}">
        <p14:creationId xmlns:p14="http://schemas.microsoft.com/office/powerpoint/2010/main" val="561990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9534" y="1176020"/>
            <a:ext cx="3135038" cy="4116070"/>
          </a:xfrm>
        </p:spPr>
        <p:txBody>
          <a:bodyPr anchor="b"/>
          <a:lstStyle>
            <a:lvl1pPr>
              <a:defRPr sz="3402"/>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32378" y="2539880"/>
            <a:ext cx="4920883" cy="12536047"/>
          </a:xfrm>
        </p:spPr>
        <p:txBody>
          <a:bodyPr anchor="t"/>
          <a:lstStyle>
            <a:lvl1pPr marL="0" indent="0">
              <a:buNone/>
              <a:defRPr sz="3402"/>
            </a:lvl1pPr>
            <a:lvl2pPr marL="486004" indent="0">
              <a:buNone/>
              <a:defRPr sz="2976"/>
            </a:lvl2pPr>
            <a:lvl3pPr marL="972007" indent="0">
              <a:buNone/>
              <a:defRPr sz="2551"/>
            </a:lvl3pPr>
            <a:lvl4pPr marL="1458011" indent="0">
              <a:buNone/>
              <a:defRPr sz="2126"/>
            </a:lvl4pPr>
            <a:lvl5pPr marL="1944014" indent="0">
              <a:buNone/>
              <a:defRPr sz="2126"/>
            </a:lvl5pPr>
            <a:lvl6pPr marL="2430018" indent="0">
              <a:buNone/>
              <a:defRPr sz="2126"/>
            </a:lvl6pPr>
            <a:lvl7pPr marL="2916022" indent="0">
              <a:buNone/>
              <a:defRPr sz="2126"/>
            </a:lvl7pPr>
            <a:lvl8pPr marL="3402025" indent="0">
              <a:buNone/>
              <a:defRPr sz="2126"/>
            </a:lvl8pPr>
            <a:lvl9pPr marL="3888029" indent="0">
              <a:buNone/>
              <a:defRPr sz="2126"/>
            </a:lvl9pPr>
          </a:lstStyle>
          <a:p>
            <a:r>
              <a:rPr lang="en-US" smtClean="0"/>
              <a:t>Click icon to add picture</a:t>
            </a:r>
            <a:endParaRPr lang="en-US" dirty="0"/>
          </a:p>
        </p:txBody>
      </p:sp>
      <p:sp>
        <p:nvSpPr>
          <p:cNvPr id="4" name="Text Placeholder 3"/>
          <p:cNvSpPr>
            <a:spLocks noGrp="1"/>
          </p:cNvSpPr>
          <p:nvPr>
            <p:ph type="body" sz="half" idx="2"/>
          </p:nvPr>
        </p:nvSpPr>
        <p:spPr>
          <a:xfrm>
            <a:off x="669534" y="5292090"/>
            <a:ext cx="3135038" cy="9804251"/>
          </a:xfrm>
        </p:spPr>
        <p:txBody>
          <a:bodyPr/>
          <a:lstStyle>
            <a:lvl1pPr marL="0" indent="0">
              <a:buNone/>
              <a:defRPr sz="1701"/>
            </a:lvl1pPr>
            <a:lvl2pPr marL="486004" indent="0">
              <a:buNone/>
              <a:defRPr sz="1488"/>
            </a:lvl2pPr>
            <a:lvl3pPr marL="972007" indent="0">
              <a:buNone/>
              <a:defRPr sz="1276"/>
            </a:lvl3pPr>
            <a:lvl4pPr marL="1458011" indent="0">
              <a:buNone/>
              <a:defRPr sz="1063"/>
            </a:lvl4pPr>
            <a:lvl5pPr marL="1944014" indent="0">
              <a:buNone/>
              <a:defRPr sz="1063"/>
            </a:lvl5pPr>
            <a:lvl6pPr marL="2430018" indent="0">
              <a:buNone/>
              <a:defRPr sz="1063"/>
            </a:lvl6pPr>
            <a:lvl7pPr marL="2916022" indent="0">
              <a:buNone/>
              <a:defRPr sz="1063"/>
            </a:lvl7pPr>
            <a:lvl8pPr marL="3402025" indent="0">
              <a:buNone/>
              <a:defRPr sz="1063"/>
            </a:lvl8pPr>
            <a:lvl9pPr marL="3888029" indent="0">
              <a:buNone/>
              <a:defRPr sz="1063"/>
            </a:lvl9pPr>
          </a:lstStyle>
          <a:p>
            <a:pPr lvl="0"/>
            <a:r>
              <a:rPr lang="en-US" smtClean="0"/>
              <a:t>Edit Master text styles</a:t>
            </a:r>
          </a:p>
        </p:txBody>
      </p:sp>
      <p:sp>
        <p:nvSpPr>
          <p:cNvPr id="5" name="Date Placeholder 4"/>
          <p:cNvSpPr>
            <a:spLocks noGrp="1"/>
          </p:cNvSpPr>
          <p:nvPr>
            <p:ph type="dt" sz="half" idx="10"/>
          </p:nvPr>
        </p:nvSpPr>
        <p:spPr/>
        <p:txBody>
          <a:bodyPr/>
          <a:lstStyle/>
          <a:p>
            <a:fld id="{C76B1DC4-2FF3-42CE-8D58-5E5E352313B8}" type="datetimeFigureOut">
              <a:rPr lang="en-GB" smtClean="0"/>
              <a:t>26/09/2023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D71102-5F81-44AD-960A-14FD5DEDA0B2}" type="slidenum">
              <a:rPr lang="en-GB" smtClean="0"/>
              <a:t>‹#›</a:t>
            </a:fld>
            <a:endParaRPr lang="en-GB"/>
          </a:p>
        </p:txBody>
      </p:sp>
    </p:spTree>
    <p:extLst>
      <p:ext uri="{BB962C8B-B14F-4D97-AF65-F5344CB8AC3E}">
        <p14:creationId xmlns:p14="http://schemas.microsoft.com/office/powerpoint/2010/main" val="3797647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8268" y="939186"/>
            <a:ext cx="8383727" cy="340964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68268" y="4695913"/>
            <a:ext cx="8383727" cy="1119260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68268" y="16349948"/>
            <a:ext cx="2187059" cy="939183"/>
          </a:xfrm>
          <a:prstGeom prst="rect">
            <a:avLst/>
          </a:prstGeom>
        </p:spPr>
        <p:txBody>
          <a:bodyPr vert="horz" lIns="91440" tIns="45720" rIns="91440" bIns="45720" rtlCol="0" anchor="ctr"/>
          <a:lstStyle>
            <a:lvl1pPr algn="l">
              <a:defRPr sz="1276">
                <a:solidFill>
                  <a:schemeClr val="tx1">
                    <a:tint val="75000"/>
                  </a:schemeClr>
                </a:solidFill>
              </a:defRPr>
            </a:lvl1pPr>
          </a:lstStyle>
          <a:p>
            <a:fld id="{C76B1DC4-2FF3-42CE-8D58-5E5E352313B8}" type="datetimeFigureOut">
              <a:rPr lang="en-GB" smtClean="0"/>
              <a:t>26/09/2023</a:t>
            </a:fld>
            <a:endParaRPr lang="en-GB"/>
          </a:p>
        </p:txBody>
      </p:sp>
      <p:sp>
        <p:nvSpPr>
          <p:cNvPr id="5" name="Footer Placeholder 4"/>
          <p:cNvSpPr>
            <a:spLocks noGrp="1"/>
          </p:cNvSpPr>
          <p:nvPr>
            <p:ph type="ftr" sz="quarter" idx="3"/>
          </p:nvPr>
        </p:nvSpPr>
        <p:spPr>
          <a:xfrm>
            <a:off x="3219837" y="16349948"/>
            <a:ext cx="3280589" cy="939183"/>
          </a:xfrm>
          <a:prstGeom prst="rect">
            <a:avLst/>
          </a:prstGeom>
        </p:spPr>
        <p:txBody>
          <a:bodyPr vert="horz" lIns="91440" tIns="45720" rIns="91440" bIns="45720" rtlCol="0" anchor="ctr"/>
          <a:lstStyle>
            <a:lvl1pPr algn="ctr">
              <a:defRPr sz="1276">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864936" y="16349948"/>
            <a:ext cx="2187059" cy="939183"/>
          </a:xfrm>
          <a:prstGeom prst="rect">
            <a:avLst/>
          </a:prstGeom>
        </p:spPr>
        <p:txBody>
          <a:bodyPr vert="horz" lIns="91440" tIns="45720" rIns="91440" bIns="45720" rtlCol="0" anchor="ctr"/>
          <a:lstStyle>
            <a:lvl1pPr algn="r">
              <a:defRPr sz="1276">
                <a:solidFill>
                  <a:schemeClr val="tx1">
                    <a:tint val="75000"/>
                  </a:schemeClr>
                </a:solidFill>
              </a:defRPr>
            </a:lvl1pPr>
          </a:lstStyle>
          <a:p>
            <a:fld id="{DED71102-5F81-44AD-960A-14FD5DEDA0B2}" type="slidenum">
              <a:rPr lang="en-GB" smtClean="0"/>
              <a:t>‹#›</a:t>
            </a:fld>
            <a:endParaRPr lang="en-GB"/>
          </a:p>
        </p:txBody>
      </p:sp>
    </p:spTree>
    <p:extLst>
      <p:ext uri="{BB962C8B-B14F-4D97-AF65-F5344CB8AC3E}">
        <p14:creationId xmlns:p14="http://schemas.microsoft.com/office/powerpoint/2010/main" val="15765835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72007" rtl="0" eaLnBrk="1" latinLnBrk="0" hangingPunct="1">
        <a:lnSpc>
          <a:spcPct val="90000"/>
        </a:lnSpc>
        <a:spcBef>
          <a:spcPct val="0"/>
        </a:spcBef>
        <a:buNone/>
        <a:defRPr sz="4677" kern="1200">
          <a:solidFill>
            <a:schemeClr val="tx1"/>
          </a:solidFill>
          <a:latin typeface="+mj-lt"/>
          <a:ea typeface="+mj-ea"/>
          <a:cs typeface="+mj-cs"/>
        </a:defRPr>
      </a:lvl1pPr>
    </p:titleStyle>
    <p:bodyStyle>
      <a:lvl1pPr marL="243002" indent="-243002" algn="l" defTabSz="972007" rtl="0" eaLnBrk="1" latinLnBrk="0" hangingPunct="1">
        <a:lnSpc>
          <a:spcPct val="90000"/>
        </a:lnSpc>
        <a:spcBef>
          <a:spcPts val="1063"/>
        </a:spcBef>
        <a:buFont typeface="Arial" panose="020B0604020202020204" pitchFamily="34" charset="0"/>
        <a:buChar char="•"/>
        <a:defRPr sz="2976" kern="1200">
          <a:solidFill>
            <a:schemeClr val="tx1"/>
          </a:solidFill>
          <a:latin typeface="+mn-lt"/>
          <a:ea typeface="+mn-ea"/>
          <a:cs typeface="+mn-cs"/>
        </a:defRPr>
      </a:lvl1pPr>
      <a:lvl2pPr marL="729005" indent="-243002" algn="l" defTabSz="972007" rtl="0" eaLnBrk="1" latinLnBrk="0" hangingPunct="1">
        <a:lnSpc>
          <a:spcPct val="90000"/>
        </a:lnSpc>
        <a:spcBef>
          <a:spcPts val="532"/>
        </a:spcBef>
        <a:buFont typeface="Arial" panose="020B0604020202020204" pitchFamily="34" charset="0"/>
        <a:buChar char="•"/>
        <a:defRPr sz="2551" kern="1200">
          <a:solidFill>
            <a:schemeClr val="tx1"/>
          </a:solidFill>
          <a:latin typeface="+mn-lt"/>
          <a:ea typeface="+mn-ea"/>
          <a:cs typeface="+mn-cs"/>
        </a:defRPr>
      </a:lvl2pPr>
      <a:lvl3pPr marL="1215009" indent="-243002" algn="l" defTabSz="972007" rtl="0" eaLnBrk="1" latinLnBrk="0" hangingPunct="1">
        <a:lnSpc>
          <a:spcPct val="90000"/>
        </a:lnSpc>
        <a:spcBef>
          <a:spcPts val="532"/>
        </a:spcBef>
        <a:buFont typeface="Arial" panose="020B0604020202020204" pitchFamily="34" charset="0"/>
        <a:buChar char="•"/>
        <a:defRPr sz="2126" kern="1200">
          <a:solidFill>
            <a:schemeClr val="tx1"/>
          </a:solidFill>
          <a:latin typeface="+mn-lt"/>
          <a:ea typeface="+mn-ea"/>
          <a:cs typeface="+mn-cs"/>
        </a:defRPr>
      </a:lvl3pPr>
      <a:lvl4pPr marL="1701013"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4pPr>
      <a:lvl5pPr marL="2187016"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5pPr>
      <a:lvl6pPr marL="2673020"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6pPr>
      <a:lvl7pPr marL="3159023"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7pPr>
      <a:lvl8pPr marL="3645027"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8pPr>
      <a:lvl9pPr marL="4131031"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9pPr>
    </p:bodyStyle>
    <p:otherStyle>
      <a:defPPr>
        <a:defRPr lang="en-US"/>
      </a:defPPr>
      <a:lvl1pPr marL="0" algn="l" defTabSz="972007" rtl="0" eaLnBrk="1" latinLnBrk="0" hangingPunct="1">
        <a:defRPr sz="1913" kern="1200">
          <a:solidFill>
            <a:schemeClr val="tx1"/>
          </a:solidFill>
          <a:latin typeface="+mn-lt"/>
          <a:ea typeface="+mn-ea"/>
          <a:cs typeface="+mn-cs"/>
        </a:defRPr>
      </a:lvl1pPr>
      <a:lvl2pPr marL="486004" algn="l" defTabSz="972007" rtl="0" eaLnBrk="1" latinLnBrk="0" hangingPunct="1">
        <a:defRPr sz="1913" kern="1200">
          <a:solidFill>
            <a:schemeClr val="tx1"/>
          </a:solidFill>
          <a:latin typeface="+mn-lt"/>
          <a:ea typeface="+mn-ea"/>
          <a:cs typeface="+mn-cs"/>
        </a:defRPr>
      </a:lvl2pPr>
      <a:lvl3pPr marL="972007" algn="l" defTabSz="972007" rtl="0" eaLnBrk="1" latinLnBrk="0" hangingPunct="1">
        <a:defRPr sz="1913" kern="1200">
          <a:solidFill>
            <a:schemeClr val="tx1"/>
          </a:solidFill>
          <a:latin typeface="+mn-lt"/>
          <a:ea typeface="+mn-ea"/>
          <a:cs typeface="+mn-cs"/>
        </a:defRPr>
      </a:lvl3pPr>
      <a:lvl4pPr marL="1458011" algn="l" defTabSz="972007" rtl="0" eaLnBrk="1" latinLnBrk="0" hangingPunct="1">
        <a:defRPr sz="1913" kern="1200">
          <a:solidFill>
            <a:schemeClr val="tx1"/>
          </a:solidFill>
          <a:latin typeface="+mn-lt"/>
          <a:ea typeface="+mn-ea"/>
          <a:cs typeface="+mn-cs"/>
        </a:defRPr>
      </a:lvl4pPr>
      <a:lvl5pPr marL="1944014" algn="l" defTabSz="972007" rtl="0" eaLnBrk="1" latinLnBrk="0" hangingPunct="1">
        <a:defRPr sz="1913" kern="1200">
          <a:solidFill>
            <a:schemeClr val="tx1"/>
          </a:solidFill>
          <a:latin typeface="+mn-lt"/>
          <a:ea typeface="+mn-ea"/>
          <a:cs typeface="+mn-cs"/>
        </a:defRPr>
      </a:lvl5pPr>
      <a:lvl6pPr marL="2430018" algn="l" defTabSz="972007" rtl="0" eaLnBrk="1" latinLnBrk="0" hangingPunct="1">
        <a:defRPr sz="1913" kern="1200">
          <a:solidFill>
            <a:schemeClr val="tx1"/>
          </a:solidFill>
          <a:latin typeface="+mn-lt"/>
          <a:ea typeface="+mn-ea"/>
          <a:cs typeface="+mn-cs"/>
        </a:defRPr>
      </a:lvl6pPr>
      <a:lvl7pPr marL="2916022" algn="l" defTabSz="972007" rtl="0" eaLnBrk="1" latinLnBrk="0" hangingPunct="1">
        <a:defRPr sz="1913" kern="1200">
          <a:solidFill>
            <a:schemeClr val="tx1"/>
          </a:solidFill>
          <a:latin typeface="+mn-lt"/>
          <a:ea typeface="+mn-ea"/>
          <a:cs typeface="+mn-cs"/>
        </a:defRPr>
      </a:lvl7pPr>
      <a:lvl8pPr marL="3402025" algn="l" defTabSz="972007" rtl="0" eaLnBrk="1" latinLnBrk="0" hangingPunct="1">
        <a:defRPr sz="1913" kern="1200">
          <a:solidFill>
            <a:schemeClr val="tx1"/>
          </a:solidFill>
          <a:latin typeface="+mn-lt"/>
          <a:ea typeface="+mn-ea"/>
          <a:cs typeface="+mn-cs"/>
        </a:defRPr>
      </a:lvl8pPr>
      <a:lvl9pPr marL="3888029" algn="l" defTabSz="972007" rtl="0" eaLnBrk="1" latinLnBrk="0" hangingPunct="1">
        <a:defRPr sz="19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jpeg"/><Relationship Id="rId26" Type="http://schemas.openxmlformats.org/officeDocument/2006/relationships/image" Target="../media/image24.png"/><Relationship Id="rId39" Type="http://schemas.openxmlformats.org/officeDocument/2006/relationships/image" Target="../media/image37.png"/><Relationship Id="rId21" Type="http://schemas.openxmlformats.org/officeDocument/2006/relationships/image" Target="../media/image19.png"/><Relationship Id="rId34" Type="http://schemas.openxmlformats.org/officeDocument/2006/relationships/image" Target="../media/image32.png"/><Relationship Id="rId42" Type="http://schemas.openxmlformats.org/officeDocument/2006/relationships/image" Target="../media/image40.png"/><Relationship Id="rId47" Type="http://schemas.openxmlformats.org/officeDocument/2006/relationships/image" Target="../media/image45.png"/><Relationship Id="rId50" Type="http://schemas.openxmlformats.org/officeDocument/2006/relationships/image" Target="../media/image48.png"/><Relationship Id="rId7" Type="http://schemas.openxmlformats.org/officeDocument/2006/relationships/image" Target="../media/image5.png"/><Relationship Id="rId2" Type="http://schemas.openxmlformats.org/officeDocument/2006/relationships/notesSlide" Target="../notesSlides/notesSlide1.xml"/><Relationship Id="rId16" Type="http://schemas.openxmlformats.org/officeDocument/2006/relationships/image" Target="../media/image14.png"/><Relationship Id="rId29" Type="http://schemas.openxmlformats.org/officeDocument/2006/relationships/image" Target="../media/image27.png"/><Relationship Id="rId11" Type="http://schemas.openxmlformats.org/officeDocument/2006/relationships/image" Target="../media/image9.jpeg"/><Relationship Id="rId24" Type="http://schemas.openxmlformats.org/officeDocument/2006/relationships/image" Target="../media/image22.png"/><Relationship Id="rId32" Type="http://schemas.openxmlformats.org/officeDocument/2006/relationships/image" Target="../media/image30.png"/><Relationship Id="rId37" Type="http://schemas.openxmlformats.org/officeDocument/2006/relationships/image" Target="../media/image35.jfif"/><Relationship Id="rId40" Type="http://schemas.openxmlformats.org/officeDocument/2006/relationships/image" Target="../media/image38.png"/><Relationship Id="rId45" Type="http://schemas.openxmlformats.org/officeDocument/2006/relationships/image" Target="../media/image43.jfif"/><Relationship Id="rId5" Type="http://schemas.openxmlformats.org/officeDocument/2006/relationships/image" Target="../media/image3.gif"/><Relationship Id="rId15" Type="http://schemas.openxmlformats.org/officeDocument/2006/relationships/image" Target="../media/image13.jpeg"/><Relationship Id="rId23" Type="http://schemas.openxmlformats.org/officeDocument/2006/relationships/image" Target="../media/image21.png"/><Relationship Id="rId28" Type="http://schemas.openxmlformats.org/officeDocument/2006/relationships/image" Target="../media/image26.png"/><Relationship Id="rId36" Type="http://schemas.openxmlformats.org/officeDocument/2006/relationships/image" Target="../media/image34.png"/><Relationship Id="rId49" Type="http://schemas.openxmlformats.org/officeDocument/2006/relationships/image" Target="../media/image47.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jpeg"/><Relationship Id="rId44" Type="http://schemas.openxmlformats.org/officeDocument/2006/relationships/image" Target="../media/image42.png"/><Relationship Id="rId52" Type="http://schemas.openxmlformats.org/officeDocument/2006/relationships/image" Target="../media/image50.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35" Type="http://schemas.openxmlformats.org/officeDocument/2006/relationships/image" Target="../media/image33.png"/><Relationship Id="rId43" Type="http://schemas.openxmlformats.org/officeDocument/2006/relationships/image" Target="../media/image41.png"/><Relationship Id="rId48" Type="http://schemas.openxmlformats.org/officeDocument/2006/relationships/image" Target="../media/image46.png"/><Relationship Id="rId8" Type="http://schemas.openxmlformats.org/officeDocument/2006/relationships/image" Target="../media/image6.png"/><Relationship Id="rId51" Type="http://schemas.openxmlformats.org/officeDocument/2006/relationships/image" Target="../media/image49.png"/><Relationship Id="rId3" Type="http://schemas.openxmlformats.org/officeDocument/2006/relationships/image" Target="../media/image1.jpe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image" Target="../media/image31.png"/><Relationship Id="rId38" Type="http://schemas.openxmlformats.org/officeDocument/2006/relationships/image" Target="../media/image36.jpeg"/><Relationship Id="rId46" Type="http://schemas.openxmlformats.org/officeDocument/2006/relationships/image" Target="../media/image44.png"/><Relationship Id="rId20" Type="http://schemas.openxmlformats.org/officeDocument/2006/relationships/image" Target="../media/image18.png"/><Relationship Id="rId41"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5" name="Picture 394">
            <a:extLst>
              <a:ext uri="{FF2B5EF4-FFF2-40B4-BE49-F238E27FC236}">
                <a16:creationId xmlns:a16="http://schemas.microsoft.com/office/drawing/2014/main" id="{C0110F2B-7436-4FB9-A2D8-A654F6070510}"/>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15022"/>
            <a:ext cx="9815017" cy="17352849"/>
          </a:xfrm>
          <a:prstGeom prst="rect">
            <a:avLst/>
          </a:prstGeom>
        </p:spPr>
      </p:pic>
      <p:sp>
        <p:nvSpPr>
          <p:cNvPr id="3" name="Rectangle 2">
            <a:extLst>
              <a:ext uri="{FF2B5EF4-FFF2-40B4-BE49-F238E27FC236}">
                <a16:creationId xmlns:a16="http://schemas.microsoft.com/office/drawing/2014/main" id="{108C8AF1-50D3-4782-9492-47CFC964F084}"/>
              </a:ext>
            </a:extLst>
          </p:cNvPr>
          <p:cNvSpPr/>
          <p:nvPr/>
        </p:nvSpPr>
        <p:spPr>
          <a:xfrm>
            <a:off x="6774499" y="307793"/>
            <a:ext cx="2875019" cy="2363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TextBox 395">
            <a:extLst>
              <a:ext uri="{FF2B5EF4-FFF2-40B4-BE49-F238E27FC236}">
                <a16:creationId xmlns:a16="http://schemas.microsoft.com/office/drawing/2014/main" id="{2E7CA8DF-E1CD-4089-8BC6-4062A5830BD4}"/>
              </a:ext>
            </a:extLst>
          </p:cNvPr>
          <p:cNvSpPr txBox="1"/>
          <p:nvPr/>
        </p:nvSpPr>
        <p:spPr>
          <a:xfrm>
            <a:off x="188403" y="64490"/>
            <a:ext cx="9394440" cy="769441"/>
          </a:xfrm>
          <a:prstGeom prst="rect">
            <a:avLst/>
          </a:prstGeom>
          <a:solidFill>
            <a:schemeClr val="bg1">
              <a:lumMod val="85000"/>
            </a:schemeClr>
          </a:solidFill>
          <a:ln w="28575">
            <a:solidFill>
              <a:srgbClr val="0070C0"/>
            </a:solidFill>
          </a:ln>
        </p:spPr>
        <p:txBody>
          <a:bodyPr wrap="square" rtlCol="0">
            <a:spAutoFit/>
          </a:bodyPr>
          <a:lstStyle/>
          <a:p>
            <a:pPr algn="ctr"/>
            <a:r>
              <a:rPr lang="en-US" sz="3200" dirty="0" smtClean="0">
                <a:latin typeface="Helvetica" panose="020B0604020202020204" pitchFamily="34" charset="0"/>
                <a:cs typeface="Helvetica" panose="020B0604020202020204" pitchFamily="34" charset="0"/>
              </a:rPr>
              <a:t>Shipston High: </a:t>
            </a:r>
            <a:r>
              <a:rPr lang="en-US" sz="3200" dirty="0">
                <a:latin typeface="Helvetica" panose="020B0604020202020204" pitchFamily="34" charset="0"/>
                <a:cs typeface="Helvetica" panose="020B0604020202020204" pitchFamily="34" charset="0"/>
              </a:rPr>
              <a:t>English </a:t>
            </a:r>
            <a:r>
              <a:rPr lang="en-US" sz="3200" dirty="0" smtClean="0">
                <a:latin typeface="Helvetica" panose="020B0604020202020204" pitchFamily="34" charset="0"/>
                <a:cs typeface="Helvetica" panose="020B0604020202020204" pitchFamily="34" charset="0"/>
              </a:rPr>
              <a:t>Curriculum</a:t>
            </a:r>
          </a:p>
          <a:p>
            <a:pPr algn="ctr"/>
            <a:r>
              <a:rPr lang="en-US" sz="1050" i="1" dirty="0" smtClean="0">
                <a:latin typeface="Helvetica" panose="020B0604020202020204" pitchFamily="34" charset="0"/>
                <a:cs typeface="Helvetica" panose="020B0604020202020204" pitchFamily="34" charset="0"/>
              </a:rPr>
              <a:t>This curriculum map is relevant to curriculum from Sept. </a:t>
            </a:r>
            <a:r>
              <a:rPr lang="en-US" sz="1050" i="1" smtClean="0">
                <a:latin typeface="Helvetica" panose="020B0604020202020204" pitchFamily="34" charset="0"/>
                <a:cs typeface="Helvetica" panose="020B0604020202020204" pitchFamily="34" charset="0"/>
              </a:rPr>
              <a:t>2023 </a:t>
            </a:r>
            <a:r>
              <a:rPr lang="en-US" sz="1050" i="1" dirty="0" smtClean="0">
                <a:latin typeface="Helvetica" panose="020B0604020202020204" pitchFamily="34" charset="0"/>
                <a:cs typeface="Helvetica" panose="020B0604020202020204" pitchFamily="34" charset="0"/>
              </a:rPr>
              <a:t>– some areas subject to change.</a:t>
            </a:r>
            <a:endParaRPr lang="en-US" sz="1050" i="1" dirty="0">
              <a:latin typeface="Helvetica" panose="020B0604020202020204" pitchFamily="34" charset="0"/>
              <a:cs typeface="Helvetica" panose="020B0604020202020204" pitchFamily="34" charset="0"/>
            </a:endParaRPr>
          </a:p>
        </p:txBody>
      </p:sp>
      <p:sp>
        <p:nvSpPr>
          <p:cNvPr id="4" name="Oval 3">
            <a:extLst>
              <a:ext uri="{FF2B5EF4-FFF2-40B4-BE49-F238E27FC236}">
                <a16:creationId xmlns:a16="http://schemas.microsoft.com/office/drawing/2014/main" id="{DDC27B07-57EE-4392-97DE-592202DE97AD}"/>
              </a:ext>
            </a:extLst>
          </p:cNvPr>
          <p:cNvSpPr/>
          <p:nvPr/>
        </p:nvSpPr>
        <p:spPr>
          <a:xfrm>
            <a:off x="8134617" y="15900658"/>
            <a:ext cx="1514902" cy="147395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4175C91E-ED01-48D0-9349-250AB31DBE11}"/>
              </a:ext>
            </a:extLst>
          </p:cNvPr>
          <p:cNvSpPr/>
          <p:nvPr/>
        </p:nvSpPr>
        <p:spPr>
          <a:xfrm>
            <a:off x="8332510" y="16090052"/>
            <a:ext cx="1119116" cy="106865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rial Rounded MT Bold" panose="020F0704030504030204" pitchFamily="34" charset="0"/>
              </a:rPr>
              <a:t>Year </a:t>
            </a:r>
            <a:r>
              <a:rPr lang="en-GB" sz="3200" b="1" dirty="0">
                <a:solidFill>
                  <a:schemeClr val="tx1"/>
                </a:solidFill>
                <a:latin typeface="Arial Rounded MT Bold" panose="020F0704030504030204" pitchFamily="34" charset="0"/>
              </a:rPr>
              <a:t>7</a:t>
            </a:r>
            <a:endParaRPr lang="en-GB" b="1" dirty="0">
              <a:solidFill>
                <a:schemeClr val="tx1"/>
              </a:solidFill>
              <a:latin typeface="Arial Rounded MT Bold" panose="020F0704030504030204" pitchFamily="34" charset="0"/>
            </a:endParaRPr>
          </a:p>
        </p:txBody>
      </p:sp>
      <p:sp>
        <p:nvSpPr>
          <p:cNvPr id="401" name="Oval 400">
            <a:extLst>
              <a:ext uri="{FF2B5EF4-FFF2-40B4-BE49-F238E27FC236}">
                <a16:creationId xmlns:a16="http://schemas.microsoft.com/office/drawing/2014/main" id="{5E94246F-E5F6-4A65-99FE-C169F576D796}"/>
              </a:ext>
            </a:extLst>
          </p:cNvPr>
          <p:cNvSpPr/>
          <p:nvPr/>
        </p:nvSpPr>
        <p:spPr>
          <a:xfrm>
            <a:off x="8134616" y="12745898"/>
            <a:ext cx="1514902" cy="1473959"/>
          </a:xfrm>
          <a:prstGeom prst="ellipse">
            <a:avLst/>
          </a:prstGeom>
          <a:solidFill>
            <a:srgbClr val="FE6E6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 name="Oval 401">
            <a:extLst>
              <a:ext uri="{FF2B5EF4-FFF2-40B4-BE49-F238E27FC236}">
                <a16:creationId xmlns:a16="http://schemas.microsoft.com/office/drawing/2014/main" id="{16DC4737-6B55-4EFA-AF8A-A63D60F0061E}"/>
              </a:ext>
            </a:extLst>
          </p:cNvPr>
          <p:cNvSpPr/>
          <p:nvPr/>
        </p:nvSpPr>
        <p:spPr>
          <a:xfrm>
            <a:off x="8318949" y="12939573"/>
            <a:ext cx="1119116" cy="106865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rial Rounded MT Bold" panose="020F0704030504030204" pitchFamily="34" charset="0"/>
              </a:rPr>
              <a:t>Year </a:t>
            </a:r>
            <a:r>
              <a:rPr lang="en-GB" sz="3200" b="1" dirty="0">
                <a:solidFill>
                  <a:schemeClr val="tx1"/>
                </a:solidFill>
                <a:latin typeface="Arial Rounded MT Bold" panose="020F0704030504030204" pitchFamily="34" charset="0"/>
              </a:rPr>
              <a:t>8</a:t>
            </a:r>
            <a:endParaRPr lang="en-GB" b="1" dirty="0">
              <a:solidFill>
                <a:schemeClr val="tx1"/>
              </a:solidFill>
              <a:latin typeface="Arial Rounded MT Bold" panose="020F0704030504030204" pitchFamily="34" charset="0"/>
            </a:endParaRPr>
          </a:p>
        </p:txBody>
      </p:sp>
      <p:sp>
        <p:nvSpPr>
          <p:cNvPr id="403" name="Oval 402">
            <a:extLst>
              <a:ext uri="{FF2B5EF4-FFF2-40B4-BE49-F238E27FC236}">
                <a16:creationId xmlns:a16="http://schemas.microsoft.com/office/drawing/2014/main" id="{3EA3AFDC-E076-4BBE-AB70-24D9C7AB56FB}"/>
              </a:ext>
            </a:extLst>
          </p:cNvPr>
          <p:cNvSpPr/>
          <p:nvPr/>
        </p:nvSpPr>
        <p:spPr>
          <a:xfrm>
            <a:off x="8134616" y="8658858"/>
            <a:ext cx="1514902" cy="1473959"/>
          </a:xfrm>
          <a:prstGeom prst="ellipse">
            <a:avLst/>
          </a:prstGeom>
          <a:solidFill>
            <a:srgbClr val="BC78F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 name="Oval 403">
            <a:extLst>
              <a:ext uri="{FF2B5EF4-FFF2-40B4-BE49-F238E27FC236}">
                <a16:creationId xmlns:a16="http://schemas.microsoft.com/office/drawing/2014/main" id="{86846DBA-6DDC-4BEC-82B4-BCCAE08C1002}"/>
              </a:ext>
            </a:extLst>
          </p:cNvPr>
          <p:cNvSpPr/>
          <p:nvPr/>
        </p:nvSpPr>
        <p:spPr>
          <a:xfrm>
            <a:off x="8318949" y="8852533"/>
            <a:ext cx="1119116" cy="106865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rial Rounded MT Bold" panose="020F0704030504030204" pitchFamily="34" charset="0"/>
              </a:rPr>
              <a:t>Year </a:t>
            </a:r>
            <a:r>
              <a:rPr lang="en-GB" sz="3200" b="1" dirty="0">
                <a:solidFill>
                  <a:schemeClr val="tx1"/>
                </a:solidFill>
                <a:latin typeface="Arial Rounded MT Bold" panose="020F0704030504030204" pitchFamily="34" charset="0"/>
              </a:rPr>
              <a:t>9</a:t>
            </a:r>
            <a:endParaRPr lang="en-GB" b="1" dirty="0">
              <a:solidFill>
                <a:schemeClr val="tx1"/>
              </a:solidFill>
              <a:latin typeface="Arial Rounded MT Bold" panose="020F0704030504030204" pitchFamily="34" charset="0"/>
            </a:endParaRPr>
          </a:p>
        </p:txBody>
      </p:sp>
      <p:sp>
        <p:nvSpPr>
          <p:cNvPr id="407" name="Oval 406">
            <a:extLst>
              <a:ext uri="{FF2B5EF4-FFF2-40B4-BE49-F238E27FC236}">
                <a16:creationId xmlns:a16="http://schemas.microsoft.com/office/drawing/2014/main" id="{6DAFA3C7-A01F-4A3D-8DA6-3C0467411CDD}"/>
              </a:ext>
            </a:extLst>
          </p:cNvPr>
          <p:cNvSpPr/>
          <p:nvPr/>
        </p:nvSpPr>
        <p:spPr>
          <a:xfrm>
            <a:off x="8134616" y="4502285"/>
            <a:ext cx="1514902" cy="1473959"/>
          </a:xfrm>
          <a:prstGeom prst="ellipse">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Oval 408">
            <a:extLst>
              <a:ext uri="{FF2B5EF4-FFF2-40B4-BE49-F238E27FC236}">
                <a16:creationId xmlns:a16="http://schemas.microsoft.com/office/drawing/2014/main" id="{60A17378-5ADE-4F0B-B81E-676BBB712650}"/>
              </a:ext>
            </a:extLst>
          </p:cNvPr>
          <p:cNvSpPr/>
          <p:nvPr/>
        </p:nvSpPr>
        <p:spPr>
          <a:xfrm>
            <a:off x="8318949" y="4695960"/>
            <a:ext cx="1119116" cy="106865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rial Rounded MT Bold" panose="020F0704030504030204" pitchFamily="34" charset="0"/>
              </a:rPr>
              <a:t>Year </a:t>
            </a:r>
            <a:r>
              <a:rPr lang="en-GB" sz="3200" b="1" dirty="0">
                <a:solidFill>
                  <a:schemeClr val="tx1"/>
                </a:solidFill>
                <a:latin typeface="Arial Rounded MT Bold" panose="020F0704030504030204" pitchFamily="34" charset="0"/>
              </a:rPr>
              <a:t>10</a:t>
            </a:r>
            <a:endParaRPr lang="en-GB" b="1" dirty="0">
              <a:solidFill>
                <a:schemeClr val="tx1"/>
              </a:solidFill>
              <a:latin typeface="Arial Rounded MT Bold" panose="020F0704030504030204" pitchFamily="34" charset="0"/>
            </a:endParaRPr>
          </a:p>
        </p:txBody>
      </p:sp>
      <p:sp>
        <p:nvSpPr>
          <p:cNvPr id="418" name="Oval 417">
            <a:extLst>
              <a:ext uri="{FF2B5EF4-FFF2-40B4-BE49-F238E27FC236}">
                <a16:creationId xmlns:a16="http://schemas.microsoft.com/office/drawing/2014/main" id="{C00D37AF-86BA-4FE0-8F54-6FBDD3C6569A}"/>
              </a:ext>
            </a:extLst>
          </p:cNvPr>
          <p:cNvSpPr/>
          <p:nvPr/>
        </p:nvSpPr>
        <p:spPr>
          <a:xfrm>
            <a:off x="70745" y="2419185"/>
            <a:ext cx="1514902" cy="1473959"/>
          </a:xfrm>
          <a:prstGeom prst="ellipse">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Oval 420">
            <a:extLst>
              <a:ext uri="{FF2B5EF4-FFF2-40B4-BE49-F238E27FC236}">
                <a16:creationId xmlns:a16="http://schemas.microsoft.com/office/drawing/2014/main" id="{B79CF78A-6011-47AC-90B8-5975E5801A1D}"/>
              </a:ext>
            </a:extLst>
          </p:cNvPr>
          <p:cNvSpPr/>
          <p:nvPr/>
        </p:nvSpPr>
        <p:spPr>
          <a:xfrm>
            <a:off x="255078" y="2612860"/>
            <a:ext cx="1119116" cy="106865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rial Rounded MT Bold" panose="020F0704030504030204" pitchFamily="34" charset="0"/>
              </a:rPr>
              <a:t>Year </a:t>
            </a:r>
            <a:r>
              <a:rPr lang="en-GB" sz="3200" b="1" dirty="0">
                <a:solidFill>
                  <a:schemeClr val="tx1"/>
                </a:solidFill>
                <a:latin typeface="Arial Rounded MT Bold" panose="020F0704030504030204" pitchFamily="34" charset="0"/>
              </a:rPr>
              <a:t>11</a:t>
            </a:r>
            <a:endParaRPr lang="en-GB" b="1" dirty="0">
              <a:solidFill>
                <a:schemeClr val="tx1"/>
              </a:solidFill>
              <a:latin typeface="Arial Rounded MT Bold" panose="020F0704030504030204" pitchFamily="34" charset="0"/>
            </a:endParaRPr>
          </a:p>
        </p:txBody>
      </p:sp>
      <p:pic>
        <p:nvPicPr>
          <p:cNvPr id="1026" name="Picture 2" descr="Image result for aqa">
            <a:extLst>
              <a:ext uri="{FF2B5EF4-FFF2-40B4-BE49-F238E27FC236}">
                <a16:creationId xmlns:a16="http://schemas.microsoft.com/office/drawing/2014/main" id="{13E9CDEA-6AC2-4D4A-9C34-44C1432040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2791" y="647467"/>
            <a:ext cx="1566641" cy="1566641"/>
          </a:xfrm>
          <a:prstGeom prst="rect">
            <a:avLst/>
          </a:prstGeom>
          <a:noFill/>
          <a:extLst>
            <a:ext uri="{909E8E84-426E-40DD-AFC4-6F175D3DCCD1}">
              <a14:hiddenFill xmlns:a14="http://schemas.microsoft.com/office/drawing/2010/main">
                <a:solidFill>
                  <a:srgbClr val="FFFFFF"/>
                </a:solidFill>
              </a14:hiddenFill>
            </a:ext>
          </a:extLst>
        </p:spPr>
      </p:pic>
      <p:sp>
        <p:nvSpPr>
          <p:cNvPr id="433" name="TextBox 432">
            <a:extLst>
              <a:ext uri="{FF2B5EF4-FFF2-40B4-BE49-F238E27FC236}">
                <a16:creationId xmlns:a16="http://schemas.microsoft.com/office/drawing/2014/main" id="{92CD1354-CF33-457E-B41A-2B065C97BC58}"/>
              </a:ext>
            </a:extLst>
          </p:cNvPr>
          <p:cNvSpPr txBox="1"/>
          <p:nvPr/>
        </p:nvSpPr>
        <p:spPr>
          <a:xfrm>
            <a:off x="5898736" y="1787120"/>
            <a:ext cx="2420213" cy="553998"/>
          </a:xfrm>
          <a:prstGeom prst="rect">
            <a:avLst/>
          </a:prstGeom>
          <a:noFill/>
        </p:spPr>
        <p:txBody>
          <a:bodyPr wrap="square" rtlCol="0">
            <a:spAutoFit/>
          </a:bodyPr>
          <a:lstStyle/>
          <a:p>
            <a:pPr lvl="0" algn="ctr"/>
            <a:r>
              <a:rPr lang="en-GB" sz="1000" b="1" dirty="0">
                <a:latin typeface="Helvetica" panose="020B0604020202020204" pitchFamily="34" charset="0"/>
                <a:cs typeface="Helvetica" panose="020B0604020202020204" pitchFamily="34" charset="0"/>
              </a:rPr>
              <a:t>GCSE Examination season:</a:t>
            </a:r>
          </a:p>
          <a:p>
            <a:pPr lvl="0" algn="ctr"/>
            <a:r>
              <a:rPr lang="en-GB" sz="1000" dirty="0">
                <a:solidFill>
                  <a:schemeClr val="accent1">
                    <a:lumMod val="75000"/>
                  </a:schemeClr>
                </a:solidFill>
                <a:latin typeface="Helvetica" panose="020B0604020202020204" pitchFamily="34" charset="0"/>
                <a:cs typeface="Helvetica" panose="020B0604020202020204" pitchFamily="34" charset="0"/>
              </a:rPr>
              <a:t>English Language </a:t>
            </a:r>
            <a:r>
              <a:rPr lang="en-GB" sz="1000" dirty="0">
                <a:latin typeface="Helvetica" panose="020B0604020202020204" pitchFamily="34" charset="0"/>
                <a:cs typeface="Helvetica" panose="020B0604020202020204" pitchFamily="34" charset="0"/>
              </a:rPr>
              <a:t>and </a:t>
            </a:r>
          </a:p>
          <a:p>
            <a:pPr lvl="0" algn="ctr"/>
            <a:r>
              <a:rPr lang="en-GB" sz="1000" dirty="0">
                <a:solidFill>
                  <a:schemeClr val="accent2">
                    <a:lumMod val="75000"/>
                  </a:schemeClr>
                </a:solidFill>
                <a:latin typeface="Helvetica" panose="020B0604020202020204" pitchFamily="34" charset="0"/>
                <a:cs typeface="Helvetica" panose="020B0604020202020204" pitchFamily="34" charset="0"/>
              </a:rPr>
              <a:t>English Literature.</a:t>
            </a:r>
          </a:p>
        </p:txBody>
      </p:sp>
      <p:sp>
        <p:nvSpPr>
          <p:cNvPr id="438" name="TextBox 437">
            <a:extLst>
              <a:ext uri="{FF2B5EF4-FFF2-40B4-BE49-F238E27FC236}">
                <a16:creationId xmlns:a16="http://schemas.microsoft.com/office/drawing/2014/main" id="{A7AB81C3-4FF9-4DDD-A702-52E5F9C0172C}"/>
              </a:ext>
            </a:extLst>
          </p:cNvPr>
          <p:cNvSpPr txBox="1"/>
          <p:nvPr/>
        </p:nvSpPr>
        <p:spPr>
          <a:xfrm>
            <a:off x="1160292" y="5025301"/>
            <a:ext cx="928989" cy="1015663"/>
          </a:xfrm>
          <a:prstGeom prst="rect">
            <a:avLst/>
          </a:prstGeom>
          <a:noFill/>
        </p:spPr>
        <p:txBody>
          <a:bodyPr wrap="square" rtlCol="0">
            <a:spAutoFit/>
          </a:bodyPr>
          <a:lstStyle/>
          <a:p>
            <a:pPr lvl="0"/>
            <a:r>
              <a:rPr lang="en-GB" sz="750" dirty="0" smtClean="0">
                <a:solidFill>
                  <a:srgbClr val="BC78F4"/>
                </a:solidFill>
                <a:latin typeface="Helvetica" panose="020B0604020202020204" pitchFamily="34" charset="0"/>
                <a:cs typeface="Helvetica" panose="020B0604020202020204" pitchFamily="34" charset="0"/>
              </a:rPr>
              <a:t>Rhetoric and the Spoken Word:</a:t>
            </a:r>
            <a:endParaRPr lang="en-GB" sz="750" dirty="0">
              <a:solidFill>
                <a:srgbClr val="BC78F4"/>
              </a:solidFill>
              <a:latin typeface="Helvetica" panose="020B0604020202020204" pitchFamily="34" charset="0"/>
              <a:cs typeface="Helvetica" panose="020B0604020202020204" pitchFamily="34" charset="0"/>
            </a:endParaRPr>
          </a:p>
          <a:p>
            <a:pPr lvl="0"/>
            <a:r>
              <a:rPr lang="en-GB" sz="750" dirty="0" smtClean="0">
                <a:latin typeface="Helvetica" panose="020B0604020202020204" pitchFamily="34" charset="0"/>
                <a:cs typeface="Helvetica" panose="020B0604020202020204" pitchFamily="34" charset="0"/>
              </a:rPr>
              <a:t>A study of </a:t>
            </a:r>
            <a:r>
              <a:rPr lang="en-GB" sz="800" dirty="0" smtClean="0">
                <a:latin typeface="Helvetica" panose="020B0604020202020204" pitchFamily="34" charset="0"/>
                <a:cs typeface="Helvetica" panose="020B0604020202020204" pitchFamily="34" charset="0"/>
              </a:rPr>
              <a:t>speeches</a:t>
            </a:r>
            <a:r>
              <a:rPr lang="en-GB" sz="750" dirty="0">
                <a:latin typeface="Helvetica" panose="020B0604020202020204" pitchFamily="34" charset="0"/>
                <a:cs typeface="Helvetica" panose="020B0604020202020204" pitchFamily="34" charset="0"/>
              </a:rPr>
              <a:t> </a:t>
            </a:r>
            <a:r>
              <a:rPr lang="en-GB" sz="750" dirty="0" smtClean="0">
                <a:latin typeface="Helvetica" panose="020B0604020202020204" pitchFamily="34" charset="0"/>
                <a:cs typeface="Helvetica" panose="020B0604020202020204" pitchFamily="34" charset="0"/>
              </a:rPr>
              <a:t>and prepare a presentation completed </a:t>
            </a:r>
            <a:r>
              <a:rPr lang="en-GB" sz="750" dirty="0">
                <a:latin typeface="Helvetica" panose="020B0604020202020204" pitchFamily="34" charset="0"/>
                <a:cs typeface="Helvetica" panose="020B0604020202020204" pitchFamily="34" charset="0"/>
              </a:rPr>
              <a:t>by all students.</a:t>
            </a:r>
          </a:p>
        </p:txBody>
      </p:sp>
      <p:sp>
        <p:nvSpPr>
          <p:cNvPr id="32" name="TextBox 31">
            <a:extLst>
              <a:ext uri="{FF2B5EF4-FFF2-40B4-BE49-F238E27FC236}">
                <a16:creationId xmlns:a16="http://schemas.microsoft.com/office/drawing/2014/main" id="{4EDCDF7F-4DD0-433A-86D6-3258FB798E63}"/>
              </a:ext>
            </a:extLst>
          </p:cNvPr>
          <p:cNvSpPr txBox="1"/>
          <p:nvPr/>
        </p:nvSpPr>
        <p:spPr>
          <a:xfrm>
            <a:off x="5809697" y="4591388"/>
            <a:ext cx="1748288" cy="707886"/>
          </a:xfrm>
          <a:prstGeom prst="rect">
            <a:avLst/>
          </a:prstGeom>
          <a:noFill/>
        </p:spPr>
        <p:txBody>
          <a:bodyPr wrap="square" rtlCol="0">
            <a:spAutoFit/>
          </a:bodyPr>
          <a:lstStyle/>
          <a:p>
            <a:r>
              <a:rPr lang="en-GB" sz="800" dirty="0" smtClean="0">
                <a:solidFill>
                  <a:schemeClr val="accent6">
                    <a:lumMod val="60000"/>
                    <a:lumOff val="40000"/>
                  </a:schemeClr>
                </a:solidFill>
                <a:latin typeface="Helvetica" panose="020B0604020202020204" pitchFamily="34" charset="0"/>
                <a:cs typeface="Helvetica" panose="020B0604020202020204" pitchFamily="34" charset="0"/>
              </a:rPr>
              <a:t>English Literature Paper 1 Romeo and Juliet: </a:t>
            </a:r>
            <a:r>
              <a:rPr lang="en-GB" sz="800" dirty="0" smtClean="0">
                <a:latin typeface="Helvetica" panose="020B0604020202020204" pitchFamily="34" charset="0"/>
                <a:cs typeface="Helvetica" panose="020B0604020202020204" pitchFamily="34" charset="0"/>
              </a:rPr>
              <a:t>Focus </a:t>
            </a:r>
            <a:r>
              <a:rPr lang="en-GB" sz="800" dirty="0">
                <a:latin typeface="Helvetica" panose="020B0604020202020204" pitchFamily="34" charset="0"/>
                <a:cs typeface="Helvetica" panose="020B0604020202020204" pitchFamily="34" charset="0"/>
              </a:rPr>
              <a:t>on reading the play and understanding characterisation, </a:t>
            </a:r>
            <a:r>
              <a:rPr lang="en-GB" sz="800" dirty="0" smtClean="0">
                <a:latin typeface="Helvetica" panose="020B0604020202020204" pitchFamily="34" charset="0"/>
                <a:cs typeface="Helvetica" panose="020B0604020202020204" pitchFamily="34" charset="0"/>
              </a:rPr>
              <a:t>themes and motifs.</a:t>
            </a:r>
            <a:endParaRPr lang="en-GB" sz="800" dirty="0">
              <a:latin typeface="Helvetica" panose="020B0604020202020204" pitchFamily="34" charset="0"/>
              <a:cs typeface="Helvetica" panose="020B0604020202020204" pitchFamily="34" charset="0"/>
            </a:endParaRPr>
          </a:p>
        </p:txBody>
      </p:sp>
      <p:sp>
        <p:nvSpPr>
          <p:cNvPr id="36" name="TextBox 35">
            <a:extLst>
              <a:ext uri="{FF2B5EF4-FFF2-40B4-BE49-F238E27FC236}">
                <a16:creationId xmlns:a16="http://schemas.microsoft.com/office/drawing/2014/main" id="{612E3D73-2673-4884-8BBE-711574D10A07}"/>
              </a:ext>
            </a:extLst>
          </p:cNvPr>
          <p:cNvSpPr txBox="1"/>
          <p:nvPr/>
        </p:nvSpPr>
        <p:spPr>
          <a:xfrm>
            <a:off x="8235094" y="3186176"/>
            <a:ext cx="1683168" cy="1077218"/>
          </a:xfrm>
          <a:prstGeom prst="rect">
            <a:avLst/>
          </a:prstGeom>
          <a:noFill/>
        </p:spPr>
        <p:txBody>
          <a:bodyPr wrap="square" rtlCol="0">
            <a:spAutoFit/>
          </a:bodyPr>
          <a:lstStyle/>
          <a:p>
            <a:r>
              <a:rPr lang="en-GB" sz="800" dirty="0" smtClean="0">
                <a:solidFill>
                  <a:schemeClr val="accent6">
                    <a:lumMod val="60000"/>
                    <a:lumOff val="40000"/>
                  </a:schemeClr>
                </a:solidFill>
                <a:latin typeface="Helvetica" panose="020B0604020202020204" pitchFamily="34" charset="0"/>
                <a:cs typeface="Helvetica" panose="020B0604020202020204" pitchFamily="34" charset="0"/>
              </a:rPr>
              <a:t>English Literature Paper 1: A Christmas Carol: </a:t>
            </a:r>
            <a:r>
              <a:rPr lang="en-GB" sz="800" dirty="0">
                <a:latin typeface="Helvetica" panose="020B0604020202020204" pitchFamily="34" charset="0"/>
                <a:cs typeface="Helvetica" panose="020B0604020202020204" pitchFamily="34" charset="0"/>
              </a:rPr>
              <a:t>Students learn who Charles Dickens was and which contextual factors contributed to his writing. Call upon knowledge of Victorian London to assist </a:t>
            </a:r>
          </a:p>
          <a:p>
            <a:pPr lvl="0"/>
            <a:endParaRPr lang="en-GB" sz="800" dirty="0">
              <a:latin typeface="Helvetica" panose="020B0604020202020204" pitchFamily="34" charset="0"/>
              <a:cs typeface="Helvetica" panose="020B0604020202020204" pitchFamily="34" charset="0"/>
            </a:endParaRPr>
          </a:p>
        </p:txBody>
      </p:sp>
      <p:sp>
        <p:nvSpPr>
          <p:cNvPr id="41" name="TextBox 40">
            <a:extLst>
              <a:ext uri="{FF2B5EF4-FFF2-40B4-BE49-F238E27FC236}">
                <a16:creationId xmlns:a16="http://schemas.microsoft.com/office/drawing/2014/main" id="{E22EBD10-14AF-4343-A29A-B1E31E23A3FC}"/>
              </a:ext>
            </a:extLst>
          </p:cNvPr>
          <p:cNvSpPr txBox="1"/>
          <p:nvPr/>
        </p:nvSpPr>
        <p:spPr>
          <a:xfrm>
            <a:off x="4570954" y="3308975"/>
            <a:ext cx="1665860" cy="707886"/>
          </a:xfrm>
          <a:prstGeom prst="rect">
            <a:avLst/>
          </a:prstGeom>
          <a:noFill/>
        </p:spPr>
        <p:txBody>
          <a:bodyPr wrap="square" rtlCol="0">
            <a:spAutoFit/>
          </a:bodyPr>
          <a:lstStyle/>
          <a:p>
            <a:pPr lvl="0"/>
            <a:endParaRPr lang="en-GB" sz="800" dirty="0" smtClean="0">
              <a:solidFill>
                <a:schemeClr val="accent6">
                  <a:lumMod val="60000"/>
                  <a:lumOff val="40000"/>
                </a:schemeClr>
              </a:solidFill>
              <a:latin typeface="Helvetica" panose="020B0604020202020204" pitchFamily="34" charset="0"/>
              <a:cs typeface="Helvetica" panose="020B0604020202020204" pitchFamily="34" charset="0"/>
            </a:endParaRPr>
          </a:p>
          <a:p>
            <a:pPr lvl="0"/>
            <a:r>
              <a:rPr lang="en-GB" sz="800" dirty="0" smtClean="0">
                <a:solidFill>
                  <a:schemeClr val="accent6">
                    <a:lumMod val="60000"/>
                    <a:lumOff val="40000"/>
                  </a:schemeClr>
                </a:solidFill>
                <a:latin typeface="Helvetica" panose="020B0604020202020204" pitchFamily="34" charset="0"/>
                <a:cs typeface="Helvetica" panose="020B0604020202020204" pitchFamily="34" charset="0"/>
              </a:rPr>
              <a:t>English Language Paper 2 Section A Reading Skills</a:t>
            </a:r>
            <a:r>
              <a:rPr lang="en-GB" sz="800" dirty="0" smtClean="0">
                <a:latin typeface="Helvetica" panose="020B0604020202020204" pitchFamily="34" charset="0"/>
                <a:cs typeface="Helvetica" panose="020B0604020202020204" pitchFamily="34" charset="0"/>
              </a:rPr>
              <a:t>: Retrieval, Summary, Language and Inference comparison</a:t>
            </a:r>
            <a:endParaRPr lang="en-GB" sz="800" dirty="0">
              <a:latin typeface="Helvetica" panose="020B0604020202020204" pitchFamily="34" charset="0"/>
              <a:cs typeface="Helvetica" panose="020B0604020202020204" pitchFamily="34" charset="0"/>
            </a:endParaRPr>
          </a:p>
        </p:txBody>
      </p:sp>
      <p:sp>
        <p:nvSpPr>
          <p:cNvPr id="45" name="TextBox 44">
            <a:extLst>
              <a:ext uri="{FF2B5EF4-FFF2-40B4-BE49-F238E27FC236}">
                <a16:creationId xmlns:a16="http://schemas.microsoft.com/office/drawing/2014/main" id="{8122FB01-704D-4999-97D0-5481D5CB58A3}"/>
              </a:ext>
            </a:extLst>
          </p:cNvPr>
          <p:cNvSpPr txBox="1"/>
          <p:nvPr/>
        </p:nvSpPr>
        <p:spPr>
          <a:xfrm>
            <a:off x="1966516" y="4630209"/>
            <a:ext cx="1512914" cy="461665"/>
          </a:xfrm>
          <a:prstGeom prst="rect">
            <a:avLst/>
          </a:prstGeom>
          <a:noFill/>
        </p:spPr>
        <p:txBody>
          <a:bodyPr wrap="square" rtlCol="0">
            <a:spAutoFit/>
          </a:bodyPr>
          <a:lstStyle/>
          <a:p>
            <a:pPr lvl="0"/>
            <a:r>
              <a:rPr lang="en-GB" sz="800" dirty="0" smtClean="0">
                <a:solidFill>
                  <a:schemeClr val="accent6">
                    <a:lumMod val="60000"/>
                    <a:lumOff val="40000"/>
                  </a:schemeClr>
                </a:solidFill>
                <a:latin typeface="Helvetica" panose="020B0604020202020204" pitchFamily="34" charset="0"/>
                <a:cs typeface="Helvetica" panose="020B0604020202020204" pitchFamily="34" charset="0"/>
              </a:rPr>
              <a:t>Year 10 Exams.</a:t>
            </a:r>
          </a:p>
          <a:p>
            <a:pPr lvl="0"/>
            <a:r>
              <a:rPr lang="en-GB" sz="800" dirty="0" smtClean="0">
                <a:latin typeface="Helvetica" panose="020B0604020202020204" pitchFamily="34" charset="0"/>
                <a:cs typeface="Helvetica" panose="020B0604020202020204" pitchFamily="34" charset="0"/>
              </a:rPr>
              <a:t>Literature Paper 1</a:t>
            </a:r>
          </a:p>
          <a:p>
            <a:pPr lvl="0"/>
            <a:r>
              <a:rPr lang="en-GB" sz="800" dirty="0" smtClean="0">
                <a:latin typeface="Helvetica" panose="020B0604020202020204" pitchFamily="34" charset="0"/>
                <a:cs typeface="Helvetica" panose="020B0604020202020204" pitchFamily="34" charset="0"/>
              </a:rPr>
              <a:t>English Language Paper 2</a:t>
            </a:r>
            <a:r>
              <a:rPr lang="en-GB" sz="800" dirty="0" smtClean="0">
                <a:solidFill>
                  <a:schemeClr val="accent6">
                    <a:lumMod val="60000"/>
                    <a:lumOff val="40000"/>
                  </a:schemeClr>
                </a:solidFill>
                <a:latin typeface="Helvetica" panose="020B0604020202020204" pitchFamily="34" charset="0"/>
                <a:cs typeface="Helvetica" panose="020B0604020202020204" pitchFamily="34" charset="0"/>
              </a:rPr>
              <a:t>.</a:t>
            </a:r>
            <a:endParaRPr lang="en-GB" sz="800" dirty="0">
              <a:solidFill>
                <a:schemeClr val="accent6">
                  <a:lumMod val="60000"/>
                  <a:lumOff val="40000"/>
                </a:schemeClr>
              </a:solidFill>
              <a:latin typeface="Helvetica" panose="020B0604020202020204" pitchFamily="34" charset="0"/>
              <a:cs typeface="Helvetica" panose="020B0604020202020204" pitchFamily="34" charset="0"/>
            </a:endParaRPr>
          </a:p>
        </p:txBody>
      </p:sp>
      <p:sp>
        <p:nvSpPr>
          <p:cNvPr id="49" name="TextBox 48">
            <a:extLst>
              <a:ext uri="{FF2B5EF4-FFF2-40B4-BE49-F238E27FC236}">
                <a16:creationId xmlns:a16="http://schemas.microsoft.com/office/drawing/2014/main" id="{6E1DBBBE-5247-482F-8E6C-733681CC5BD8}"/>
              </a:ext>
            </a:extLst>
          </p:cNvPr>
          <p:cNvSpPr txBox="1"/>
          <p:nvPr/>
        </p:nvSpPr>
        <p:spPr>
          <a:xfrm>
            <a:off x="1535595" y="2633808"/>
            <a:ext cx="1530269" cy="584775"/>
          </a:xfrm>
          <a:prstGeom prst="rect">
            <a:avLst/>
          </a:prstGeom>
          <a:noFill/>
        </p:spPr>
        <p:txBody>
          <a:bodyPr wrap="square" rtlCol="0">
            <a:spAutoFit/>
          </a:bodyPr>
          <a:lstStyle/>
          <a:p>
            <a:pPr lvl="0"/>
            <a:r>
              <a:rPr lang="en-GB" sz="800" dirty="0" smtClean="0">
                <a:solidFill>
                  <a:schemeClr val="accent4"/>
                </a:solidFill>
                <a:latin typeface="Helvetica" panose="020B0604020202020204" pitchFamily="34" charset="0"/>
                <a:cs typeface="Helvetica" panose="020B0604020202020204" pitchFamily="34" charset="0"/>
              </a:rPr>
              <a:t>English Language Paper 1 </a:t>
            </a:r>
            <a:r>
              <a:rPr lang="en-GB" sz="800" dirty="0" smtClean="0">
                <a:latin typeface="Helvetica" panose="020B0604020202020204" pitchFamily="34" charset="0"/>
                <a:cs typeface="Helvetica" panose="020B0604020202020204" pitchFamily="34" charset="0"/>
              </a:rPr>
              <a:t>Reading: Retrieval, Language, Structure, Implication</a:t>
            </a:r>
            <a:endParaRPr lang="en-GB" sz="800" dirty="0">
              <a:latin typeface="Helvetica" panose="020B0604020202020204" pitchFamily="34" charset="0"/>
              <a:cs typeface="Helvetica" panose="020B0604020202020204" pitchFamily="34" charset="0"/>
            </a:endParaRPr>
          </a:p>
        </p:txBody>
      </p:sp>
      <p:sp>
        <p:nvSpPr>
          <p:cNvPr id="68" name="TextBox 67">
            <a:extLst>
              <a:ext uri="{FF2B5EF4-FFF2-40B4-BE49-F238E27FC236}">
                <a16:creationId xmlns:a16="http://schemas.microsoft.com/office/drawing/2014/main" id="{069804A5-8938-4218-B092-EDB8940FC1F6}"/>
              </a:ext>
            </a:extLst>
          </p:cNvPr>
          <p:cNvSpPr txBox="1"/>
          <p:nvPr/>
        </p:nvSpPr>
        <p:spPr>
          <a:xfrm>
            <a:off x="4637662" y="7316872"/>
            <a:ext cx="1748288" cy="707886"/>
          </a:xfrm>
          <a:prstGeom prst="rect">
            <a:avLst/>
          </a:prstGeom>
          <a:noFill/>
        </p:spPr>
        <p:txBody>
          <a:bodyPr wrap="square" rtlCol="0">
            <a:spAutoFit/>
          </a:bodyPr>
          <a:lstStyle/>
          <a:p>
            <a:r>
              <a:rPr lang="en-GB" sz="800" dirty="0" smtClean="0">
                <a:solidFill>
                  <a:srgbClr val="7030A0"/>
                </a:solidFill>
                <a:latin typeface="Helvetica" panose="020B0604020202020204" pitchFamily="34" charset="0"/>
                <a:cs typeface="Helvetica" panose="020B0604020202020204" pitchFamily="34" charset="0"/>
              </a:rPr>
              <a:t>Dr Jekyll and Mr. Hyde:</a:t>
            </a:r>
          </a:p>
          <a:p>
            <a:pPr lvl="0"/>
            <a:r>
              <a:rPr lang="en-GB" sz="800" dirty="0" smtClean="0">
                <a:latin typeface="Helvetica" panose="020B0604020202020204" pitchFamily="34" charset="0"/>
                <a:cs typeface="Helvetica" panose="020B0604020202020204" pitchFamily="34" charset="0"/>
              </a:rPr>
              <a:t>Students use their knowledge of the gothic genre and </a:t>
            </a:r>
            <a:r>
              <a:rPr lang="en-GB" sz="800" dirty="0">
                <a:latin typeface="Helvetica" panose="020B0604020202020204" pitchFamily="34" charset="0"/>
                <a:cs typeface="Helvetica" panose="020B0604020202020204" pitchFamily="34" charset="0"/>
              </a:rPr>
              <a:t>which contextual factors contributed to </a:t>
            </a:r>
            <a:r>
              <a:rPr lang="en-GB" sz="800" dirty="0" smtClean="0">
                <a:latin typeface="Helvetica" panose="020B0604020202020204" pitchFamily="34" charset="0"/>
                <a:cs typeface="Helvetica" panose="020B0604020202020204" pitchFamily="34" charset="0"/>
              </a:rPr>
              <a:t>the creation of the novel.</a:t>
            </a:r>
            <a:endParaRPr lang="en-GB" sz="800" dirty="0">
              <a:latin typeface="Helvetica" panose="020B0604020202020204" pitchFamily="34" charset="0"/>
              <a:cs typeface="Helvetica" panose="020B0604020202020204" pitchFamily="34" charset="0"/>
            </a:endParaRPr>
          </a:p>
        </p:txBody>
      </p:sp>
      <p:sp>
        <p:nvSpPr>
          <p:cNvPr id="72" name="TextBox 71">
            <a:extLst>
              <a:ext uri="{FF2B5EF4-FFF2-40B4-BE49-F238E27FC236}">
                <a16:creationId xmlns:a16="http://schemas.microsoft.com/office/drawing/2014/main" id="{ED7DD41C-F0B7-483F-9D61-F32057DAA4AE}"/>
              </a:ext>
            </a:extLst>
          </p:cNvPr>
          <p:cNvSpPr txBox="1"/>
          <p:nvPr/>
        </p:nvSpPr>
        <p:spPr>
          <a:xfrm>
            <a:off x="1842942" y="7546803"/>
            <a:ext cx="1748288" cy="584775"/>
          </a:xfrm>
          <a:prstGeom prst="rect">
            <a:avLst/>
          </a:prstGeom>
          <a:noFill/>
        </p:spPr>
        <p:txBody>
          <a:bodyPr wrap="square" rtlCol="0">
            <a:spAutoFit/>
          </a:bodyPr>
          <a:lstStyle/>
          <a:p>
            <a:r>
              <a:rPr lang="en-GB" sz="800" dirty="0" smtClean="0">
                <a:solidFill>
                  <a:srgbClr val="7030A0"/>
                </a:solidFill>
                <a:latin typeface="Helvetica" panose="020B0604020202020204" pitchFamily="34" charset="0"/>
                <a:cs typeface="Helvetica" panose="020B0604020202020204" pitchFamily="34" charset="0"/>
              </a:rPr>
              <a:t>Dr Jekyll and Mr Hyde:</a:t>
            </a:r>
          </a:p>
          <a:p>
            <a:pPr lvl="0"/>
            <a:r>
              <a:rPr lang="en-GB" sz="800" dirty="0" smtClean="0">
                <a:latin typeface="Helvetica" panose="020B0604020202020204" pitchFamily="34" charset="0"/>
                <a:cs typeface="Helvetica" panose="020B0604020202020204" pitchFamily="34" charset="0"/>
              </a:rPr>
              <a:t>Students </a:t>
            </a:r>
            <a:r>
              <a:rPr lang="en-GB" sz="800" dirty="0">
                <a:latin typeface="Helvetica" panose="020B0604020202020204" pitchFamily="34" charset="0"/>
                <a:cs typeface="Helvetica" panose="020B0604020202020204" pitchFamily="34" charset="0"/>
              </a:rPr>
              <a:t>complete a GCSE style question using an extract and a copy of the novella.</a:t>
            </a:r>
          </a:p>
        </p:txBody>
      </p:sp>
      <p:sp>
        <p:nvSpPr>
          <p:cNvPr id="82" name="TextBox 81">
            <a:extLst>
              <a:ext uri="{FF2B5EF4-FFF2-40B4-BE49-F238E27FC236}">
                <a16:creationId xmlns:a16="http://schemas.microsoft.com/office/drawing/2014/main" id="{3D881521-98C9-451D-9085-12E1E0DDB6EE}"/>
              </a:ext>
            </a:extLst>
          </p:cNvPr>
          <p:cNvSpPr txBox="1"/>
          <p:nvPr/>
        </p:nvSpPr>
        <p:spPr>
          <a:xfrm>
            <a:off x="1933028" y="6730663"/>
            <a:ext cx="1612735" cy="584775"/>
          </a:xfrm>
          <a:prstGeom prst="rect">
            <a:avLst/>
          </a:prstGeom>
          <a:noFill/>
        </p:spPr>
        <p:txBody>
          <a:bodyPr wrap="square" rtlCol="0">
            <a:spAutoFit/>
          </a:bodyPr>
          <a:lstStyle/>
          <a:p>
            <a:pPr lvl="0"/>
            <a:r>
              <a:rPr lang="en-GB" sz="800" dirty="0" smtClean="0">
                <a:solidFill>
                  <a:srgbClr val="BC78F4"/>
                </a:solidFill>
                <a:latin typeface="Helvetica" panose="020B0604020202020204" pitchFamily="34" charset="0"/>
                <a:cs typeface="Helvetica" panose="020B0604020202020204" pitchFamily="34" charset="0"/>
              </a:rPr>
              <a:t>The Tempest:</a:t>
            </a:r>
          </a:p>
          <a:p>
            <a:pPr lvl="0"/>
            <a:r>
              <a:rPr lang="en-GB" sz="800" dirty="0" smtClean="0">
                <a:latin typeface="Helvetica" panose="020B0604020202020204" pitchFamily="34" charset="0"/>
                <a:cs typeface="Helvetica" panose="020B0604020202020204" pitchFamily="34" charset="0"/>
              </a:rPr>
              <a:t>Students develop their knowledge of Shakespeare and context from Year 7 and 8.</a:t>
            </a:r>
            <a:endParaRPr lang="en-GB" sz="800" i="1" dirty="0">
              <a:latin typeface="Helvetica" panose="020B0604020202020204" pitchFamily="34" charset="0"/>
              <a:cs typeface="Helvetica" panose="020B0604020202020204" pitchFamily="34" charset="0"/>
            </a:endParaRPr>
          </a:p>
        </p:txBody>
      </p:sp>
      <p:sp>
        <p:nvSpPr>
          <p:cNvPr id="93" name="TextBox 92">
            <a:extLst>
              <a:ext uri="{FF2B5EF4-FFF2-40B4-BE49-F238E27FC236}">
                <a16:creationId xmlns:a16="http://schemas.microsoft.com/office/drawing/2014/main" id="{6B21F23E-BAD7-470C-8951-F16698EF2082}"/>
              </a:ext>
            </a:extLst>
          </p:cNvPr>
          <p:cNvSpPr txBox="1"/>
          <p:nvPr/>
        </p:nvSpPr>
        <p:spPr>
          <a:xfrm>
            <a:off x="3525063" y="4651603"/>
            <a:ext cx="1616894" cy="830997"/>
          </a:xfrm>
          <a:prstGeom prst="rect">
            <a:avLst/>
          </a:prstGeom>
          <a:noFill/>
        </p:spPr>
        <p:txBody>
          <a:bodyPr wrap="square" rtlCol="0">
            <a:spAutoFit/>
          </a:bodyPr>
          <a:lstStyle/>
          <a:p>
            <a:pPr lvl="0"/>
            <a:r>
              <a:rPr lang="en-GB" sz="800" dirty="0" smtClean="0">
                <a:solidFill>
                  <a:schemeClr val="accent6">
                    <a:lumMod val="60000"/>
                    <a:lumOff val="40000"/>
                  </a:schemeClr>
                </a:solidFill>
                <a:latin typeface="Helvetica" panose="020B0604020202020204" pitchFamily="34" charset="0"/>
                <a:cs typeface="Helvetica" panose="020B0604020202020204" pitchFamily="34" charset="0"/>
              </a:rPr>
              <a:t>English Language Paper 2, Section </a:t>
            </a:r>
            <a:r>
              <a:rPr lang="en-GB" sz="800" dirty="0">
                <a:solidFill>
                  <a:schemeClr val="accent6">
                    <a:lumMod val="60000"/>
                    <a:lumOff val="40000"/>
                  </a:schemeClr>
                </a:solidFill>
                <a:latin typeface="Helvetica" panose="020B0604020202020204" pitchFamily="34" charset="0"/>
                <a:cs typeface="Helvetica" panose="020B0604020202020204" pitchFamily="34" charset="0"/>
              </a:rPr>
              <a:t>B </a:t>
            </a:r>
            <a:r>
              <a:rPr lang="en-GB" sz="800" dirty="0" smtClean="0">
                <a:solidFill>
                  <a:schemeClr val="accent6">
                    <a:lumMod val="60000"/>
                    <a:lumOff val="40000"/>
                  </a:schemeClr>
                </a:solidFill>
                <a:latin typeface="Helvetica" panose="020B0604020202020204" pitchFamily="34" charset="0"/>
                <a:cs typeface="Helvetica" panose="020B0604020202020204" pitchFamily="34" charset="0"/>
              </a:rPr>
              <a:t>Writing </a:t>
            </a:r>
            <a:r>
              <a:rPr lang="en-GB" sz="800" dirty="0">
                <a:solidFill>
                  <a:schemeClr val="accent6">
                    <a:lumMod val="60000"/>
                    <a:lumOff val="40000"/>
                  </a:schemeClr>
                </a:solidFill>
                <a:latin typeface="Helvetica" panose="020B0604020202020204" pitchFamily="34" charset="0"/>
                <a:cs typeface="Helvetica" panose="020B0604020202020204" pitchFamily="34" charset="0"/>
              </a:rPr>
              <a:t>S</a:t>
            </a:r>
            <a:r>
              <a:rPr lang="en-GB" sz="800" dirty="0" smtClean="0">
                <a:solidFill>
                  <a:schemeClr val="accent6">
                    <a:lumMod val="60000"/>
                    <a:lumOff val="40000"/>
                  </a:schemeClr>
                </a:solidFill>
                <a:latin typeface="Helvetica" panose="020B0604020202020204" pitchFamily="34" charset="0"/>
                <a:cs typeface="Helvetica" panose="020B0604020202020204" pitchFamily="34" charset="0"/>
              </a:rPr>
              <a:t>kills</a:t>
            </a:r>
            <a:r>
              <a:rPr lang="en-GB" sz="800" dirty="0">
                <a:solidFill>
                  <a:schemeClr val="accent6">
                    <a:lumMod val="60000"/>
                    <a:lumOff val="40000"/>
                  </a:schemeClr>
                </a:solidFill>
                <a:latin typeface="Helvetica" panose="020B0604020202020204" pitchFamily="34" charset="0"/>
                <a:cs typeface="Helvetica" panose="020B0604020202020204" pitchFamily="34" charset="0"/>
              </a:rPr>
              <a:t>:</a:t>
            </a:r>
          </a:p>
          <a:p>
            <a:pPr lvl="0"/>
            <a:r>
              <a:rPr lang="en-GB" sz="800" dirty="0">
                <a:latin typeface="Helvetica" panose="020B0604020202020204" pitchFamily="34" charset="0"/>
                <a:cs typeface="Helvetica" panose="020B0604020202020204" pitchFamily="34" charset="0"/>
              </a:rPr>
              <a:t>Students </a:t>
            </a:r>
            <a:r>
              <a:rPr lang="en-GB" sz="800" dirty="0" smtClean="0">
                <a:latin typeface="Helvetica" panose="020B0604020202020204" pitchFamily="34" charset="0"/>
                <a:cs typeface="Helvetica" panose="020B0604020202020204" pitchFamily="34" charset="0"/>
              </a:rPr>
              <a:t>recap and revise the </a:t>
            </a:r>
            <a:r>
              <a:rPr lang="en-GB" sz="800" dirty="0">
                <a:latin typeface="Helvetica" panose="020B0604020202020204" pitchFamily="34" charset="0"/>
                <a:cs typeface="Helvetica" panose="020B0604020202020204" pitchFamily="34" charset="0"/>
              </a:rPr>
              <a:t>five non-fiction writing styles: essay, article, leaflet, letter and speech.</a:t>
            </a:r>
          </a:p>
        </p:txBody>
      </p:sp>
      <p:sp>
        <p:nvSpPr>
          <p:cNvPr id="123" name="TextBox 122">
            <a:extLst>
              <a:ext uri="{FF2B5EF4-FFF2-40B4-BE49-F238E27FC236}">
                <a16:creationId xmlns:a16="http://schemas.microsoft.com/office/drawing/2014/main" id="{C89745D4-4E20-4FAB-B111-CBC28476D133}"/>
              </a:ext>
            </a:extLst>
          </p:cNvPr>
          <p:cNvSpPr txBox="1"/>
          <p:nvPr/>
        </p:nvSpPr>
        <p:spPr>
          <a:xfrm>
            <a:off x="6366990" y="17176989"/>
            <a:ext cx="2465815" cy="461665"/>
          </a:xfrm>
          <a:prstGeom prst="rect">
            <a:avLst/>
          </a:prstGeom>
          <a:noFill/>
        </p:spPr>
        <p:txBody>
          <a:bodyPr wrap="square" rtlCol="0">
            <a:spAutoFit/>
          </a:bodyPr>
          <a:lstStyle/>
          <a:p>
            <a:pPr lvl="0"/>
            <a:r>
              <a:rPr lang="en-GB" sz="800" dirty="0" smtClean="0">
                <a:solidFill>
                  <a:schemeClr val="accent2">
                    <a:lumMod val="75000"/>
                  </a:schemeClr>
                </a:solidFill>
                <a:latin typeface="Helvetica" panose="020B0604020202020204" pitchFamily="34" charset="0"/>
                <a:cs typeface="Helvetica" panose="020B0604020202020204" pitchFamily="34" charset="0"/>
              </a:rPr>
              <a:t>Roots of English:</a:t>
            </a:r>
            <a:endParaRPr lang="en-GB" sz="800" dirty="0">
              <a:solidFill>
                <a:schemeClr val="accent2">
                  <a:lumMod val="75000"/>
                </a:schemeClr>
              </a:solidFill>
              <a:latin typeface="Helvetica" panose="020B0604020202020204" pitchFamily="34" charset="0"/>
              <a:cs typeface="Helvetica" panose="020B0604020202020204" pitchFamily="34" charset="0"/>
            </a:endParaRPr>
          </a:p>
          <a:p>
            <a:pPr lvl="0"/>
            <a:r>
              <a:rPr lang="en-GB" sz="800" dirty="0">
                <a:latin typeface="Helvetica" panose="020B0604020202020204" pitchFamily="34" charset="0"/>
                <a:cs typeface="Helvetica" panose="020B0604020202020204" pitchFamily="34" charset="0"/>
              </a:rPr>
              <a:t>The variations of English including over time - etymology, accent, dialect, sociolect and idiolect</a:t>
            </a:r>
          </a:p>
        </p:txBody>
      </p:sp>
      <p:sp>
        <p:nvSpPr>
          <p:cNvPr id="142" name="TextBox 141">
            <a:extLst>
              <a:ext uri="{FF2B5EF4-FFF2-40B4-BE49-F238E27FC236}">
                <a16:creationId xmlns:a16="http://schemas.microsoft.com/office/drawing/2014/main" id="{B70EBF18-7903-4F62-A415-AA829C701DAD}"/>
              </a:ext>
            </a:extLst>
          </p:cNvPr>
          <p:cNvSpPr txBox="1"/>
          <p:nvPr/>
        </p:nvSpPr>
        <p:spPr>
          <a:xfrm>
            <a:off x="652296" y="9366297"/>
            <a:ext cx="2006715" cy="954107"/>
          </a:xfrm>
          <a:prstGeom prst="rect">
            <a:avLst/>
          </a:prstGeom>
          <a:noFill/>
        </p:spPr>
        <p:txBody>
          <a:bodyPr wrap="square" rtlCol="0">
            <a:spAutoFit/>
          </a:bodyPr>
          <a:lstStyle/>
          <a:p>
            <a:r>
              <a:rPr lang="en-GB" sz="800" dirty="0" smtClean="0">
                <a:solidFill>
                  <a:srgbClr val="FE6E6E"/>
                </a:solidFill>
                <a:latin typeface="Helvetica" panose="020B0604020202020204" pitchFamily="34" charset="0"/>
                <a:cs typeface="Helvetica" panose="020B0604020202020204" pitchFamily="34" charset="0"/>
              </a:rPr>
              <a:t>Travel Writing: </a:t>
            </a:r>
            <a:r>
              <a:rPr lang="en-GB" sz="800" dirty="0" smtClean="0">
                <a:solidFill>
                  <a:srgbClr val="000000"/>
                </a:solidFill>
                <a:latin typeface="Helvetica" panose="020B0604020202020204" pitchFamily="34" charset="0"/>
                <a:cs typeface="Helvetica" panose="020B0604020202020204" pitchFamily="34" charset="0"/>
              </a:rPr>
              <a:t>We </a:t>
            </a:r>
            <a:r>
              <a:rPr lang="en-GB" sz="800" dirty="0">
                <a:solidFill>
                  <a:srgbClr val="000000"/>
                </a:solidFill>
                <a:latin typeface="Helvetica" panose="020B0604020202020204" pitchFamily="34" charset="0"/>
                <a:cs typeface="Helvetica" panose="020B0604020202020204" pitchFamily="34" charset="0"/>
              </a:rPr>
              <a:t>will use various non-fiction source to examine how various groups of people have been affected by different types of migration throughout history, the effects of this and how it has been represented and reported. </a:t>
            </a:r>
            <a:endParaRPr lang="en-GB" sz="800" dirty="0">
              <a:latin typeface="Helvetica" panose="020B0604020202020204" pitchFamily="34" charset="0"/>
              <a:cs typeface="Helvetica" panose="020B0604020202020204" pitchFamily="34" charset="0"/>
            </a:endParaRPr>
          </a:p>
          <a:p>
            <a:pPr lvl="0"/>
            <a:r>
              <a:rPr lang="en-GB" sz="800" dirty="0" smtClean="0">
                <a:solidFill>
                  <a:schemeClr val="accent2">
                    <a:lumMod val="75000"/>
                  </a:schemeClr>
                </a:solidFill>
                <a:latin typeface="Helvetica" panose="020B0604020202020204" pitchFamily="34" charset="0"/>
                <a:cs typeface="Helvetica" panose="020B0604020202020204" pitchFamily="34" charset="0"/>
              </a:rPr>
              <a:t>:</a:t>
            </a:r>
            <a:endParaRPr lang="en-GB" sz="800" dirty="0">
              <a:solidFill>
                <a:schemeClr val="accent2">
                  <a:lumMod val="75000"/>
                </a:schemeClr>
              </a:solidFill>
              <a:latin typeface="Helvetica" panose="020B0604020202020204" pitchFamily="34" charset="0"/>
              <a:cs typeface="Helvetica" panose="020B0604020202020204" pitchFamily="34" charset="0"/>
            </a:endParaRPr>
          </a:p>
        </p:txBody>
      </p:sp>
      <p:sp>
        <p:nvSpPr>
          <p:cNvPr id="147" name="TextBox 146">
            <a:extLst>
              <a:ext uri="{FF2B5EF4-FFF2-40B4-BE49-F238E27FC236}">
                <a16:creationId xmlns:a16="http://schemas.microsoft.com/office/drawing/2014/main" id="{147FB076-088E-438C-89C7-A817AED8B7BE}"/>
              </a:ext>
            </a:extLst>
          </p:cNvPr>
          <p:cNvSpPr txBox="1"/>
          <p:nvPr/>
        </p:nvSpPr>
        <p:spPr>
          <a:xfrm>
            <a:off x="3744258" y="9329895"/>
            <a:ext cx="2004211" cy="954107"/>
          </a:xfrm>
          <a:prstGeom prst="rect">
            <a:avLst/>
          </a:prstGeom>
          <a:noFill/>
        </p:spPr>
        <p:txBody>
          <a:bodyPr wrap="square" rtlCol="0">
            <a:spAutoFit/>
          </a:bodyPr>
          <a:lstStyle/>
          <a:p>
            <a:pPr lvl="0"/>
            <a:r>
              <a:rPr lang="en-GB" sz="800" dirty="0" smtClean="0">
                <a:solidFill>
                  <a:srgbClr val="FE6E6E"/>
                </a:solidFill>
                <a:latin typeface="Helvetica" panose="020B0604020202020204" pitchFamily="34" charset="0"/>
                <a:cs typeface="Helvetica" panose="020B0604020202020204" pitchFamily="34" charset="0"/>
              </a:rPr>
              <a:t>Myths and Legends</a:t>
            </a:r>
            <a:endParaRPr lang="en-GB" sz="800" dirty="0">
              <a:solidFill>
                <a:srgbClr val="FE6E6E"/>
              </a:solidFill>
              <a:latin typeface="Helvetica" panose="020B0604020202020204" pitchFamily="34" charset="0"/>
              <a:cs typeface="Helvetica" panose="020B0604020202020204" pitchFamily="34" charset="0"/>
            </a:endParaRPr>
          </a:p>
          <a:p>
            <a:r>
              <a:rPr lang="en-GB" sz="800" dirty="0">
                <a:latin typeface="Helvetica" panose="020B0604020202020204" pitchFamily="34" charset="0"/>
                <a:cs typeface="Helvetica" panose="020B0604020202020204" pitchFamily="34" charset="0"/>
              </a:rPr>
              <a:t>We will explore the changing stories and characters of mythology through the reading and analysis of a variety of extracts from Greek, Norse, and Anglo-Saxon myths.</a:t>
            </a:r>
          </a:p>
          <a:p>
            <a:pPr lvl="0"/>
            <a:r>
              <a:rPr lang="en-GB" sz="800" dirty="0" smtClean="0">
                <a:latin typeface="Helvetica" panose="020B0604020202020204" pitchFamily="34" charset="0"/>
                <a:cs typeface="Helvetica" panose="020B0604020202020204" pitchFamily="34" charset="0"/>
              </a:rPr>
              <a:t>.</a:t>
            </a:r>
            <a:endParaRPr lang="en-GB" sz="800" dirty="0">
              <a:latin typeface="Helvetica" panose="020B0604020202020204" pitchFamily="34" charset="0"/>
              <a:cs typeface="Helvetica" panose="020B0604020202020204" pitchFamily="34" charset="0"/>
            </a:endParaRPr>
          </a:p>
        </p:txBody>
      </p:sp>
      <p:sp>
        <p:nvSpPr>
          <p:cNvPr id="158" name="TextBox 157">
            <a:extLst>
              <a:ext uri="{FF2B5EF4-FFF2-40B4-BE49-F238E27FC236}">
                <a16:creationId xmlns:a16="http://schemas.microsoft.com/office/drawing/2014/main" id="{9DF99B11-ECF7-4D46-85AC-38582EA7AEE1}"/>
              </a:ext>
            </a:extLst>
          </p:cNvPr>
          <p:cNvSpPr txBox="1"/>
          <p:nvPr/>
        </p:nvSpPr>
        <p:spPr>
          <a:xfrm>
            <a:off x="8194158" y="14798686"/>
            <a:ext cx="1318241" cy="861774"/>
          </a:xfrm>
          <a:prstGeom prst="rect">
            <a:avLst/>
          </a:prstGeom>
          <a:noFill/>
        </p:spPr>
        <p:txBody>
          <a:bodyPr wrap="square" rtlCol="0">
            <a:spAutoFit/>
          </a:bodyPr>
          <a:lstStyle/>
          <a:p>
            <a:pPr lvl="0"/>
            <a:r>
              <a:rPr lang="en-GB" sz="1000" b="1" dirty="0">
                <a:latin typeface="Helvetica" panose="020B0604020202020204" pitchFamily="34" charset="0"/>
                <a:cs typeface="Helvetica" panose="020B0604020202020204" pitchFamily="34" charset="0"/>
              </a:rPr>
              <a:t>Welcome to English at </a:t>
            </a:r>
            <a:r>
              <a:rPr lang="en-GB" sz="1000" b="1" dirty="0" smtClean="0">
                <a:latin typeface="Helvetica" panose="020B0604020202020204" pitchFamily="34" charset="0"/>
                <a:cs typeface="Helvetica" panose="020B0604020202020204" pitchFamily="34" charset="0"/>
              </a:rPr>
              <a:t>Shipston High – </a:t>
            </a:r>
            <a:r>
              <a:rPr lang="en-GB" sz="1000" b="1" dirty="0">
                <a:latin typeface="Helvetica" panose="020B0604020202020204" pitchFamily="34" charset="0"/>
                <a:cs typeface="Helvetica" panose="020B0604020202020204" pitchFamily="34" charset="0"/>
              </a:rPr>
              <a:t>the adventure starts here</a:t>
            </a:r>
            <a:r>
              <a:rPr lang="en-GB" sz="800" b="1" dirty="0">
                <a:latin typeface="Helvetica" panose="020B0604020202020204" pitchFamily="34" charset="0"/>
                <a:cs typeface="Helvetica" panose="020B0604020202020204" pitchFamily="34" charset="0"/>
              </a:rPr>
              <a:t>!</a:t>
            </a:r>
          </a:p>
        </p:txBody>
      </p:sp>
      <p:sp>
        <p:nvSpPr>
          <p:cNvPr id="172" name="TextBox 171">
            <a:extLst>
              <a:ext uri="{FF2B5EF4-FFF2-40B4-BE49-F238E27FC236}">
                <a16:creationId xmlns:a16="http://schemas.microsoft.com/office/drawing/2014/main" id="{440CE9F1-242A-4D97-A299-27EAF36510FF}"/>
              </a:ext>
            </a:extLst>
          </p:cNvPr>
          <p:cNvSpPr txBox="1"/>
          <p:nvPr/>
        </p:nvSpPr>
        <p:spPr>
          <a:xfrm>
            <a:off x="1459053" y="15127172"/>
            <a:ext cx="1084986" cy="1323439"/>
          </a:xfrm>
          <a:prstGeom prst="rect">
            <a:avLst/>
          </a:prstGeom>
          <a:noFill/>
        </p:spPr>
        <p:txBody>
          <a:bodyPr wrap="square" rtlCol="0">
            <a:spAutoFit/>
          </a:bodyPr>
          <a:lstStyle/>
          <a:p>
            <a:pPr lvl="0"/>
            <a:r>
              <a:rPr lang="en-GB" sz="800" dirty="0" smtClean="0">
                <a:solidFill>
                  <a:schemeClr val="accent2">
                    <a:lumMod val="75000"/>
                  </a:schemeClr>
                </a:solidFill>
                <a:latin typeface="Helvetica" panose="020B0604020202020204" pitchFamily="34" charset="0"/>
                <a:cs typeface="Helvetica" panose="020B0604020202020204" pitchFamily="34" charset="0"/>
              </a:rPr>
              <a:t>Introduction to Shakespeare: </a:t>
            </a:r>
            <a:endParaRPr lang="en-GB" sz="800" dirty="0">
              <a:solidFill>
                <a:schemeClr val="accent2">
                  <a:lumMod val="75000"/>
                </a:schemeClr>
              </a:solidFill>
              <a:latin typeface="Helvetica" panose="020B0604020202020204" pitchFamily="34" charset="0"/>
              <a:cs typeface="Helvetica" panose="020B0604020202020204" pitchFamily="34" charset="0"/>
            </a:endParaRPr>
          </a:p>
          <a:p>
            <a:pPr lvl="0"/>
            <a:r>
              <a:rPr lang="en-GB" sz="800" dirty="0">
                <a:latin typeface="Helvetica" panose="020B0604020202020204" pitchFamily="34" charset="0"/>
                <a:cs typeface="Helvetica" panose="020B0604020202020204" pitchFamily="34" charset="0"/>
              </a:rPr>
              <a:t>Students to explore extracts from Shakespeare’s plays and see how language is used to shape </a:t>
            </a:r>
            <a:r>
              <a:rPr lang="en-GB" sz="800" dirty="0" smtClean="0">
                <a:latin typeface="Helvetica" panose="020B0604020202020204" pitchFamily="34" charset="0"/>
                <a:cs typeface="Helvetica" panose="020B0604020202020204" pitchFamily="34" charset="0"/>
              </a:rPr>
              <a:t>meaning and reveal relationships.</a:t>
            </a:r>
            <a:endParaRPr lang="en-GB" sz="800" dirty="0">
              <a:latin typeface="Helvetica" panose="020B0604020202020204" pitchFamily="34" charset="0"/>
              <a:cs typeface="Helvetica" panose="020B0604020202020204" pitchFamily="34" charset="0"/>
            </a:endParaRPr>
          </a:p>
        </p:txBody>
      </p:sp>
      <p:sp>
        <p:nvSpPr>
          <p:cNvPr id="176" name="TextBox 175">
            <a:extLst>
              <a:ext uri="{FF2B5EF4-FFF2-40B4-BE49-F238E27FC236}">
                <a16:creationId xmlns:a16="http://schemas.microsoft.com/office/drawing/2014/main" id="{306EBE93-E27E-4F74-A53D-A1E7D8CC2FE9}"/>
              </a:ext>
            </a:extLst>
          </p:cNvPr>
          <p:cNvSpPr txBox="1"/>
          <p:nvPr/>
        </p:nvSpPr>
        <p:spPr>
          <a:xfrm>
            <a:off x="3696679" y="13575955"/>
            <a:ext cx="1342279" cy="215444"/>
          </a:xfrm>
          <a:prstGeom prst="rect">
            <a:avLst/>
          </a:prstGeom>
          <a:noFill/>
        </p:spPr>
        <p:txBody>
          <a:bodyPr wrap="square" rtlCol="0">
            <a:spAutoFit/>
          </a:bodyPr>
          <a:lstStyle/>
          <a:p>
            <a:pPr lvl="0"/>
            <a:endParaRPr lang="en-GB" sz="800" dirty="0">
              <a:latin typeface="Helvetica" panose="020B0604020202020204" pitchFamily="34" charset="0"/>
              <a:cs typeface="Helvetica" panose="020B0604020202020204" pitchFamily="34" charset="0"/>
            </a:endParaRPr>
          </a:p>
        </p:txBody>
      </p:sp>
      <p:sp>
        <p:nvSpPr>
          <p:cNvPr id="189" name="TextBox 188">
            <a:extLst>
              <a:ext uri="{FF2B5EF4-FFF2-40B4-BE49-F238E27FC236}">
                <a16:creationId xmlns:a16="http://schemas.microsoft.com/office/drawing/2014/main" id="{022A4E25-B8CA-499F-8DA3-FF24A6D0AA56}"/>
              </a:ext>
            </a:extLst>
          </p:cNvPr>
          <p:cNvSpPr txBox="1"/>
          <p:nvPr/>
        </p:nvSpPr>
        <p:spPr>
          <a:xfrm>
            <a:off x="8461669" y="7297934"/>
            <a:ext cx="1261018" cy="707886"/>
          </a:xfrm>
          <a:prstGeom prst="rect">
            <a:avLst/>
          </a:prstGeom>
          <a:noFill/>
        </p:spPr>
        <p:txBody>
          <a:bodyPr wrap="square" rtlCol="0">
            <a:spAutoFit/>
          </a:bodyPr>
          <a:lstStyle/>
          <a:p>
            <a:pPr lvl="0" algn="ctr"/>
            <a:r>
              <a:rPr lang="en-GB" sz="800" dirty="0">
                <a:solidFill>
                  <a:srgbClr val="BC78F4"/>
                </a:solidFill>
                <a:latin typeface="Helvetica" panose="020B0604020202020204" pitchFamily="34" charset="0"/>
                <a:cs typeface="Helvetica" panose="020B0604020202020204" pitchFamily="34" charset="0"/>
              </a:rPr>
              <a:t>Gothic Writing</a:t>
            </a:r>
            <a:r>
              <a:rPr lang="en-GB" sz="800" dirty="0">
                <a:solidFill>
                  <a:schemeClr val="accent1">
                    <a:lumMod val="75000"/>
                  </a:schemeClr>
                </a:solidFill>
                <a:latin typeface="Helvetica" panose="020B0604020202020204" pitchFamily="34" charset="0"/>
                <a:cs typeface="Helvetica" panose="020B0604020202020204" pitchFamily="34" charset="0"/>
              </a:rPr>
              <a:t>:</a:t>
            </a:r>
          </a:p>
          <a:p>
            <a:pPr lvl="0" algn="ctr"/>
            <a:r>
              <a:rPr lang="en-GB" sz="800" dirty="0">
                <a:latin typeface="Helvetica" panose="020B0604020202020204" pitchFamily="34" charset="0"/>
                <a:cs typeface="Helvetica" panose="020B0604020202020204" pitchFamily="34" charset="0"/>
              </a:rPr>
              <a:t>What is the Gothic genre?</a:t>
            </a:r>
          </a:p>
          <a:p>
            <a:pPr lvl="0" algn="ctr"/>
            <a:r>
              <a:rPr lang="en-GB" sz="800" dirty="0">
                <a:latin typeface="Helvetica" panose="020B0604020202020204" pitchFamily="34" charset="0"/>
                <a:cs typeface="Helvetica" panose="020B0604020202020204" pitchFamily="34" charset="0"/>
              </a:rPr>
              <a:t>Who are the writing influencers?</a:t>
            </a:r>
          </a:p>
        </p:txBody>
      </p:sp>
      <p:sp>
        <p:nvSpPr>
          <p:cNvPr id="192" name="TextBox 191">
            <a:extLst>
              <a:ext uri="{FF2B5EF4-FFF2-40B4-BE49-F238E27FC236}">
                <a16:creationId xmlns:a16="http://schemas.microsoft.com/office/drawing/2014/main" id="{16BAE4B1-5668-4A9D-9859-005EFE199616}"/>
              </a:ext>
            </a:extLst>
          </p:cNvPr>
          <p:cNvSpPr txBox="1"/>
          <p:nvPr/>
        </p:nvSpPr>
        <p:spPr>
          <a:xfrm>
            <a:off x="7071327" y="7503199"/>
            <a:ext cx="1607583" cy="584775"/>
          </a:xfrm>
          <a:prstGeom prst="rect">
            <a:avLst/>
          </a:prstGeom>
          <a:noFill/>
        </p:spPr>
        <p:txBody>
          <a:bodyPr wrap="square" rtlCol="0">
            <a:spAutoFit/>
          </a:bodyPr>
          <a:lstStyle/>
          <a:p>
            <a:pPr lvl="0"/>
            <a:r>
              <a:rPr lang="en-GB" sz="800" dirty="0">
                <a:solidFill>
                  <a:srgbClr val="BC78F4"/>
                </a:solidFill>
                <a:latin typeface="Helvetica" panose="020B0604020202020204" pitchFamily="34" charset="0"/>
                <a:cs typeface="Helvetica" panose="020B0604020202020204" pitchFamily="34" charset="0"/>
              </a:rPr>
              <a:t>Gothic </a:t>
            </a:r>
            <a:r>
              <a:rPr lang="en-GB" sz="800" dirty="0" smtClean="0">
                <a:solidFill>
                  <a:srgbClr val="BC78F4"/>
                </a:solidFill>
                <a:latin typeface="Helvetica" panose="020B0604020202020204" pitchFamily="34" charset="0"/>
                <a:cs typeface="Helvetica" panose="020B0604020202020204" pitchFamily="34" charset="0"/>
              </a:rPr>
              <a:t>Reading:</a:t>
            </a:r>
            <a:endParaRPr lang="en-GB" sz="800" dirty="0">
              <a:solidFill>
                <a:srgbClr val="BC78F4"/>
              </a:solidFill>
              <a:latin typeface="Helvetica" panose="020B0604020202020204" pitchFamily="34" charset="0"/>
              <a:cs typeface="Helvetica" panose="020B0604020202020204" pitchFamily="34" charset="0"/>
            </a:endParaRPr>
          </a:p>
          <a:p>
            <a:pPr lvl="0"/>
            <a:r>
              <a:rPr lang="en-GB" sz="800" dirty="0">
                <a:latin typeface="Helvetica" panose="020B0604020202020204" pitchFamily="34" charset="0"/>
                <a:cs typeface="Helvetica" panose="020B0604020202020204" pitchFamily="34" charset="0"/>
              </a:rPr>
              <a:t>What are </a:t>
            </a:r>
            <a:r>
              <a:rPr lang="en-GB" sz="800" dirty="0" smtClean="0">
                <a:latin typeface="Helvetica" panose="020B0604020202020204" pitchFamily="34" charset="0"/>
                <a:cs typeface="Helvetica" panose="020B0604020202020204" pitchFamily="34" charset="0"/>
              </a:rPr>
              <a:t>the conventions of a Gothic text? Focusing on gothic language techniques</a:t>
            </a:r>
            <a:endParaRPr lang="en-GB" sz="800" dirty="0">
              <a:latin typeface="Helvetica" panose="020B0604020202020204" pitchFamily="34" charset="0"/>
              <a:cs typeface="Helvetica" panose="020B0604020202020204" pitchFamily="34" charset="0"/>
            </a:endParaRPr>
          </a:p>
        </p:txBody>
      </p:sp>
      <p:sp>
        <p:nvSpPr>
          <p:cNvPr id="200" name="TextBox 199">
            <a:extLst>
              <a:ext uri="{FF2B5EF4-FFF2-40B4-BE49-F238E27FC236}">
                <a16:creationId xmlns:a16="http://schemas.microsoft.com/office/drawing/2014/main" id="{EF93FD17-E185-4EBD-8962-1DA62C7C9B2F}"/>
              </a:ext>
            </a:extLst>
          </p:cNvPr>
          <p:cNvSpPr txBox="1"/>
          <p:nvPr/>
        </p:nvSpPr>
        <p:spPr>
          <a:xfrm>
            <a:off x="-29520" y="9757843"/>
            <a:ext cx="924502" cy="830997"/>
          </a:xfrm>
          <a:prstGeom prst="rect">
            <a:avLst/>
          </a:prstGeom>
          <a:noFill/>
        </p:spPr>
        <p:txBody>
          <a:bodyPr wrap="square" rtlCol="0">
            <a:spAutoFit/>
          </a:bodyPr>
          <a:lstStyle/>
          <a:p>
            <a:pPr lvl="0"/>
            <a:r>
              <a:rPr lang="en-GB" sz="800" dirty="0" smtClean="0">
                <a:solidFill>
                  <a:srgbClr val="FE6E6E"/>
                </a:solidFill>
                <a:latin typeface="Helvetica" panose="020B0604020202020204" pitchFamily="34" charset="0"/>
                <a:cs typeface="Helvetica" panose="020B0604020202020204" pitchFamily="34" charset="0"/>
              </a:rPr>
              <a:t>Culture and Identity in Poetry: </a:t>
            </a:r>
            <a:endParaRPr lang="en-GB" sz="800" dirty="0">
              <a:solidFill>
                <a:srgbClr val="FE6E6E"/>
              </a:solidFill>
              <a:latin typeface="Helvetica" panose="020B0604020202020204" pitchFamily="34" charset="0"/>
              <a:cs typeface="Helvetica" panose="020B0604020202020204" pitchFamily="34" charset="0"/>
            </a:endParaRPr>
          </a:p>
          <a:p>
            <a:pPr lvl="0"/>
            <a:r>
              <a:rPr lang="en-GB" sz="800" dirty="0" smtClean="0">
                <a:latin typeface="Helvetica" panose="020B0604020202020204" pitchFamily="34" charset="0"/>
                <a:cs typeface="Helvetica" panose="020B0604020202020204" pitchFamily="34" charset="0"/>
              </a:rPr>
              <a:t>How does poetry present the world to us?</a:t>
            </a:r>
            <a:endParaRPr lang="en-GB" sz="800" dirty="0">
              <a:latin typeface="Helvetica" panose="020B0604020202020204" pitchFamily="34" charset="0"/>
              <a:cs typeface="Helvetica" panose="020B0604020202020204" pitchFamily="34" charset="0"/>
            </a:endParaRPr>
          </a:p>
        </p:txBody>
      </p:sp>
      <p:sp>
        <p:nvSpPr>
          <p:cNvPr id="208" name="TextBox 207">
            <a:extLst>
              <a:ext uri="{FF2B5EF4-FFF2-40B4-BE49-F238E27FC236}">
                <a16:creationId xmlns:a16="http://schemas.microsoft.com/office/drawing/2014/main" id="{CE063D78-9DEF-4974-9870-2DB26B0D7500}"/>
              </a:ext>
            </a:extLst>
          </p:cNvPr>
          <p:cNvSpPr txBox="1"/>
          <p:nvPr/>
        </p:nvSpPr>
        <p:spPr>
          <a:xfrm>
            <a:off x="4621562" y="17093352"/>
            <a:ext cx="1814258" cy="707886"/>
          </a:xfrm>
          <a:prstGeom prst="rect">
            <a:avLst/>
          </a:prstGeom>
          <a:noFill/>
        </p:spPr>
        <p:txBody>
          <a:bodyPr wrap="square" rtlCol="0">
            <a:spAutoFit/>
          </a:bodyPr>
          <a:lstStyle/>
          <a:p>
            <a:r>
              <a:rPr lang="en-GB" sz="800" dirty="0" smtClean="0">
                <a:solidFill>
                  <a:schemeClr val="accent2">
                    <a:lumMod val="75000"/>
                  </a:schemeClr>
                </a:solidFill>
                <a:latin typeface="Helvetica" panose="020B0604020202020204" pitchFamily="34" charset="0"/>
                <a:cs typeface="Helvetica" panose="020B0604020202020204" pitchFamily="34" charset="0"/>
              </a:rPr>
              <a:t>Walking the Road to Freedom: </a:t>
            </a:r>
            <a:r>
              <a:rPr lang="en-GB" sz="800" dirty="0" smtClean="0">
                <a:latin typeface="Helvetica" panose="020B0604020202020204" pitchFamily="34" charset="0"/>
                <a:cs typeface="Helvetica" panose="020B0604020202020204" pitchFamily="34" charset="0"/>
              </a:rPr>
              <a:t>Continuations </a:t>
            </a:r>
            <a:r>
              <a:rPr lang="en-GB" sz="800" dirty="0">
                <a:latin typeface="Helvetica" panose="020B0604020202020204" pitchFamily="34" charset="0"/>
                <a:cs typeface="Helvetica" panose="020B0604020202020204" pitchFamily="34" charset="0"/>
              </a:rPr>
              <a:t>of the investigation of texts from a range of historical periods.</a:t>
            </a:r>
          </a:p>
          <a:p>
            <a:pPr lvl="0"/>
            <a:endParaRPr lang="en-GB" sz="800" dirty="0" smtClean="0">
              <a:solidFill>
                <a:schemeClr val="accent1">
                  <a:lumMod val="75000"/>
                </a:schemeClr>
              </a:solidFill>
              <a:latin typeface="Helvetica" panose="020B0604020202020204" pitchFamily="34" charset="0"/>
              <a:cs typeface="Helvetica" panose="020B0604020202020204" pitchFamily="34" charset="0"/>
            </a:endParaRPr>
          </a:p>
        </p:txBody>
      </p:sp>
      <p:pic>
        <p:nvPicPr>
          <p:cNvPr id="1028" name="Picture 4" descr="Image result for hiking black and white clipart&quot;">
            <a:extLst>
              <a:ext uri="{FF2B5EF4-FFF2-40B4-BE49-F238E27FC236}">
                <a16:creationId xmlns:a16="http://schemas.microsoft.com/office/drawing/2014/main" id="{C60B5F50-E87F-40D2-A4FD-CFF03BEE2B5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16518" y="17264289"/>
            <a:ext cx="363464" cy="35210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shakespeare clipart&quot;">
            <a:extLst>
              <a:ext uri="{FF2B5EF4-FFF2-40B4-BE49-F238E27FC236}">
                <a16:creationId xmlns:a16="http://schemas.microsoft.com/office/drawing/2014/main" id="{65484D59-5AEE-484F-88E3-4281053600C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6807" y="13860400"/>
            <a:ext cx="394241" cy="396001"/>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Image result for grim reaper silhouette clipart&quot;">
            <a:extLst>
              <a:ext uri="{FF2B5EF4-FFF2-40B4-BE49-F238E27FC236}">
                <a16:creationId xmlns:a16="http://schemas.microsoft.com/office/drawing/2014/main" id="{6CE9BF55-5A7A-4BA8-9715-84D15E3A104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72548" y="7085340"/>
            <a:ext cx="608444" cy="606029"/>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descr="Image result for exam silhouette clipart&quot;">
            <a:extLst>
              <a:ext uri="{FF2B5EF4-FFF2-40B4-BE49-F238E27FC236}">
                <a16:creationId xmlns:a16="http://schemas.microsoft.com/office/drawing/2014/main" id="{568A13B1-3F4D-41AA-991C-02E2C2C6DA3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19863" y="6460612"/>
            <a:ext cx="544408" cy="527693"/>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descr="Image result for presentation silhouette clipart&quot;">
            <a:extLst>
              <a:ext uri="{FF2B5EF4-FFF2-40B4-BE49-F238E27FC236}">
                <a16:creationId xmlns:a16="http://schemas.microsoft.com/office/drawing/2014/main" id="{52876D9F-5E7E-4A17-9D81-26F3E40051E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42223" y="5423311"/>
            <a:ext cx="502966" cy="587985"/>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descr="Image result for detective silhouette clipart&quot;">
            <a:extLst>
              <a:ext uri="{FF2B5EF4-FFF2-40B4-BE49-F238E27FC236}">
                <a16:creationId xmlns:a16="http://schemas.microsoft.com/office/drawing/2014/main" id="{4CB437AB-DBC8-43AE-93C1-89307269EDE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47069" y="10525905"/>
            <a:ext cx="404888" cy="616230"/>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descr="Image result for brain silhouette clipart&quot;">
            <a:extLst>
              <a:ext uri="{FF2B5EF4-FFF2-40B4-BE49-F238E27FC236}">
                <a16:creationId xmlns:a16="http://schemas.microsoft.com/office/drawing/2014/main" id="{EC6171EA-3BAB-4D89-92A3-91182ABE1D0C}"/>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9498" b="14779"/>
          <a:stretch/>
        </p:blipFill>
        <p:spPr bwMode="auto">
          <a:xfrm>
            <a:off x="2573600" y="944946"/>
            <a:ext cx="500136" cy="407848"/>
          </a:xfrm>
          <a:prstGeom prst="rect">
            <a:avLst/>
          </a:prstGeom>
          <a:noFill/>
          <a:extLst>
            <a:ext uri="{909E8E84-426E-40DD-AFC4-6F175D3DCCD1}">
              <a14:hiddenFill xmlns:a14="http://schemas.microsoft.com/office/drawing/2010/main">
                <a:solidFill>
                  <a:srgbClr val="FFFFFF"/>
                </a:solidFill>
              </a14:hiddenFill>
            </a:ext>
          </a:extLst>
        </p:spPr>
      </p:pic>
      <p:pic>
        <p:nvPicPr>
          <p:cNvPr id="1098" name="Picture 74" descr="Image result for open door silhouette clipart&quot;">
            <a:extLst>
              <a:ext uri="{FF2B5EF4-FFF2-40B4-BE49-F238E27FC236}">
                <a16:creationId xmlns:a16="http://schemas.microsoft.com/office/drawing/2014/main" id="{02120611-4064-402F-96B2-932A7A6D842D}"/>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b="7734"/>
          <a:stretch/>
        </p:blipFill>
        <p:spPr bwMode="auto">
          <a:xfrm>
            <a:off x="7996889" y="960458"/>
            <a:ext cx="1652629" cy="1642107"/>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76" descr="Image result for key silhouette clipart&quot;">
            <a:extLst>
              <a:ext uri="{FF2B5EF4-FFF2-40B4-BE49-F238E27FC236}">
                <a16:creationId xmlns:a16="http://schemas.microsoft.com/office/drawing/2014/main" id="{6D0B3D91-7EAF-4815-BF81-2B1B8F72EE3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448561" y="2518541"/>
            <a:ext cx="713153" cy="714934"/>
          </a:xfrm>
          <a:prstGeom prst="rect">
            <a:avLst/>
          </a:prstGeom>
          <a:noFill/>
          <a:extLst>
            <a:ext uri="{909E8E84-426E-40DD-AFC4-6F175D3DCCD1}">
              <a14:hiddenFill xmlns:a14="http://schemas.microsoft.com/office/drawing/2010/main">
                <a:solidFill>
                  <a:srgbClr val="FFFFFF"/>
                </a:solidFill>
              </a14:hiddenFill>
            </a:ext>
          </a:extLst>
        </p:spPr>
      </p:pic>
      <p:pic>
        <p:nvPicPr>
          <p:cNvPr id="1102" name="Picture 78" descr="Image result for practice silhouette clipart&quot;">
            <a:extLst>
              <a:ext uri="{FF2B5EF4-FFF2-40B4-BE49-F238E27FC236}">
                <a16:creationId xmlns:a16="http://schemas.microsoft.com/office/drawing/2014/main" id="{03FE1B27-AEA6-4B4C-B638-25EAB8F12691}"/>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556229" y="2854846"/>
            <a:ext cx="443889" cy="443889"/>
          </a:xfrm>
          <a:prstGeom prst="rect">
            <a:avLst/>
          </a:prstGeom>
          <a:noFill/>
          <a:extLst>
            <a:ext uri="{909E8E84-426E-40DD-AFC4-6F175D3DCCD1}">
              <a14:hiddenFill xmlns:a14="http://schemas.microsoft.com/office/drawing/2010/main">
                <a:solidFill>
                  <a:srgbClr val="FFFFFF"/>
                </a:solidFill>
              </a14:hiddenFill>
            </a:ext>
          </a:extLst>
        </p:spPr>
      </p:pic>
      <p:pic>
        <p:nvPicPr>
          <p:cNvPr id="1104" name="Picture 80" descr="Image result for award silhouette clipart&quot;">
            <a:extLst>
              <a:ext uri="{FF2B5EF4-FFF2-40B4-BE49-F238E27FC236}">
                <a16:creationId xmlns:a16="http://schemas.microsoft.com/office/drawing/2014/main" id="{BE401E72-A4E1-4728-A354-C95C3371EC8A}"/>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29632" t="6382" r="28494" b="5786"/>
          <a:stretch/>
        </p:blipFill>
        <p:spPr bwMode="auto">
          <a:xfrm>
            <a:off x="6929359" y="2538213"/>
            <a:ext cx="386571" cy="608838"/>
          </a:xfrm>
          <a:prstGeom prst="rect">
            <a:avLst/>
          </a:prstGeom>
          <a:noFill/>
          <a:extLst>
            <a:ext uri="{909E8E84-426E-40DD-AFC4-6F175D3DCCD1}">
              <a14:hiddenFill xmlns:a14="http://schemas.microsoft.com/office/drawing/2010/main">
                <a:solidFill>
                  <a:srgbClr val="FFFFFF"/>
                </a:solidFill>
              </a14:hiddenFill>
            </a:ext>
          </a:extLst>
        </p:spPr>
      </p:pic>
      <p:sp>
        <p:nvSpPr>
          <p:cNvPr id="228" name="TextBox 227">
            <a:extLst>
              <a:ext uri="{FF2B5EF4-FFF2-40B4-BE49-F238E27FC236}">
                <a16:creationId xmlns:a16="http://schemas.microsoft.com/office/drawing/2014/main" id="{6B21F23E-BAD7-470C-8951-F16698EF2082}"/>
              </a:ext>
            </a:extLst>
          </p:cNvPr>
          <p:cNvSpPr txBox="1"/>
          <p:nvPr/>
        </p:nvSpPr>
        <p:spPr>
          <a:xfrm>
            <a:off x="1571928" y="3179998"/>
            <a:ext cx="1679959" cy="707886"/>
          </a:xfrm>
          <a:prstGeom prst="rect">
            <a:avLst/>
          </a:prstGeom>
          <a:noFill/>
        </p:spPr>
        <p:txBody>
          <a:bodyPr wrap="square" rtlCol="0">
            <a:spAutoFit/>
          </a:bodyPr>
          <a:lstStyle/>
          <a:p>
            <a:pPr lvl="0"/>
            <a:r>
              <a:rPr lang="en-GB" sz="800" dirty="0" smtClean="0">
                <a:solidFill>
                  <a:schemeClr val="accent6">
                    <a:lumMod val="60000"/>
                    <a:lumOff val="40000"/>
                  </a:schemeClr>
                </a:solidFill>
                <a:latin typeface="Helvetica" panose="020B0604020202020204" pitchFamily="34" charset="0"/>
                <a:cs typeface="Helvetica" panose="020B0604020202020204" pitchFamily="34" charset="0"/>
              </a:rPr>
              <a:t>English Literature Paper 2: Telling Tales Short Stories and Power and Conflict Prose</a:t>
            </a:r>
            <a:endParaRPr lang="en-GB" sz="800" dirty="0">
              <a:solidFill>
                <a:schemeClr val="accent6">
                  <a:lumMod val="60000"/>
                  <a:lumOff val="40000"/>
                </a:schemeClr>
              </a:solidFill>
              <a:latin typeface="Helvetica" panose="020B0604020202020204" pitchFamily="34" charset="0"/>
              <a:cs typeface="Helvetica" panose="020B0604020202020204" pitchFamily="34" charset="0"/>
            </a:endParaRPr>
          </a:p>
          <a:p>
            <a:pPr lvl="0"/>
            <a:r>
              <a:rPr lang="en-GB" sz="800" dirty="0">
                <a:latin typeface="Helvetica" panose="020B0604020202020204" pitchFamily="34" charset="0"/>
                <a:cs typeface="Helvetica" panose="020B0604020202020204" pitchFamily="34" charset="0"/>
              </a:rPr>
              <a:t>Students </a:t>
            </a:r>
            <a:r>
              <a:rPr lang="en-GB" sz="800" dirty="0" smtClean="0">
                <a:latin typeface="Helvetica" panose="020B0604020202020204" pitchFamily="34" charset="0"/>
                <a:cs typeface="Helvetica" panose="020B0604020202020204" pitchFamily="34" charset="0"/>
              </a:rPr>
              <a:t>recap/catch-up on prose and poetry anthologies</a:t>
            </a:r>
            <a:endParaRPr lang="en-GB" sz="800" dirty="0">
              <a:latin typeface="Helvetica" panose="020B0604020202020204" pitchFamily="34" charset="0"/>
              <a:cs typeface="Helvetica" panose="020B0604020202020204" pitchFamily="34" charset="0"/>
            </a:endParaRPr>
          </a:p>
        </p:txBody>
      </p:sp>
      <p:cxnSp>
        <p:nvCxnSpPr>
          <p:cNvPr id="28" name="Straight Arrow Connector 27"/>
          <p:cNvCxnSpPr/>
          <p:nvPr/>
        </p:nvCxnSpPr>
        <p:spPr>
          <a:xfrm>
            <a:off x="10885069" y="2093662"/>
            <a:ext cx="0" cy="159517"/>
          </a:xfrm>
          <a:prstGeom prst="straightConnector1">
            <a:avLst/>
          </a:prstGeom>
          <a:ln w="38100">
            <a:solidFill>
              <a:srgbClr val="FFD966"/>
            </a:solidFill>
            <a:tailEnd type="triangle"/>
          </a:ln>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p:nvPr/>
        </p:nvCxnSpPr>
        <p:spPr>
          <a:xfrm>
            <a:off x="657154" y="2148402"/>
            <a:ext cx="421206" cy="201609"/>
          </a:xfrm>
          <a:prstGeom prst="straightConnector1">
            <a:avLst/>
          </a:prstGeom>
          <a:ln w="38100">
            <a:solidFill>
              <a:srgbClr val="FFD966"/>
            </a:solidFill>
            <a:tailEnd type="triangle"/>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flipH="1" flipV="1">
            <a:off x="1470428" y="2329499"/>
            <a:ext cx="110256" cy="358131"/>
          </a:xfrm>
          <a:prstGeom prst="straightConnector1">
            <a:avLst/>
          </a:prstGeom>
          <a:ln w="38100">
            <a:solidFill>
              <a:srgbClr val="FFD966"/>
            </a:solidFill>
            <a:tailEnd type="triangle"/>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flipV="1">
            <a:off x="2770052" y="4465396"/>
            <a:ext cx="353197" cy="242900"/>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7" name="Straight Arrow Connector 256"/>
          <p:cNvCxnSpPr/>
          <p:nvPr/>
        </p:nvCxnSpPr>
        <p:spPr>
          <a:xfrm flipV="1">
            <a:off x="7471790" y="4680880"/>
            <a:ext cx="704561" cy="265438"/>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1" name="Picture 60"/>
          <p:cNvPicPr>
            <a:picLocks noChangeAspect="1"/>
          </p:cNvPicPr>
          <p:nvPr/>
        </p:nvPicPr>
        <p:blipFill rotWithShape="1">
          <a:blip r:embed="rId16" cstate="print">
            <a:extLst>
              <a:ext uri="{28A0092B-C50C-407E-A947-70E740481C1C}">
                <a14:useLocalDpi xmlns:a14="http://schemas.microsoft.com/office/drawing/2010/main" val="0"/>
              </a:ext>
            </a:extLst>
          </a:blip>
          <a:srcRect b="15996"/>
          <a:stretch/>
        </p:blipFill>
        <p:spPr>
          <a:xfrm rot="1407957" flipH="1">
            <a:off x="128096" y="4343540"/>
            <a:ext cx="766090" cy="643548"/>
          </a:xfrm>
          <a:prstGeom prst="rect">
            <a:avLst/>
          </a:prstGeom>
        </p:spPr>
      </p:pic>
      <p:pic>
        <p:nvPicPr>
          <p:cNvPr id="63" name="Picture 62"/>
          <p:cNvPicPr>
            <a:picLocks noChangeAspect="1"/>
          </p:cNvPicPr>
          <p:nvPr/>
        </p:nvPicPr>
        <p:blipFill rotWithShape="1">
          <a:blip r:embed="rId17" cstate="print">
            <a:extLst>
              <a:ext uri="{28A0092B-C50C-407E-A947-70E740481C1C}">
                <a14:useLocalDpi xmlns:a14="http://schemas.microsoft.com/office/drawing/2010/main" val="0"/>
              </a:ext>
            </a:extLst>
          </a:blip>
          <a:srcRect b="15744"/>
          <a:stretch/>
        </p:blipFill>
        <p:spPr>
          <a:xfrm>
            <a:off x="565151" y="5107614"/>
            <a:ext cx="584446" cy="492433"/>
          </a:xfrm>
          <a:prstGeom prst="rect">
            <a:avLst/>
          </a:prstGeom>
        </p:spPr>
      </p:pic>
      <p:cxnSp>
        <p:nvCxnSpPr>
          <p:cNvPr id="264" name="Straight Arrow Connector 263"/>
          <p:cNvCxnSpPr/>
          <p:nvPr/>
        </p:nvCxnSpPr>
        <p:spPr>
          <a:xfrm>
            <a:off x="6120244" y="8023676"/>
            <a:ext cx="94310" cy="254240"/>
          </a:xfrm>
          <a:prstGeom prst="straightConnector1">
            <a:avLst/>
          </a:prstGeom>
          <a:ln w="38100">
            <a:solidFill>
              <a:srgbClr val="BC78F4"/>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a:stCxn id="284" idx="2"/>
          </p:cNvCxnSpPr>
          <p:nvPr/>
        </p:nvCxnSpPr>
        <p:spPr>
          <a:xfrm flipH="1">
            <a:off x="4033135" y="8017273"/>
            <a:ext cx="72342" cy="428648"/>
          </a:xfrm>
          <a:prstGeom prst="straightConnector1">
            <a:avLst/>
          </a:prstGeom>
          <a:ln w="38100">
            <a:solidFill>
              <a:srgbClr val="BC78F4"/>
            </a:solidFill>
            <a:tailEnd type="triangle"/>
          </a:ln>
        </p:spPr>
        <p:style>
          <a:lnRef idx="1">
            <a:schemeClr val="accent1"/>
          </a:lnRef>
          <a:fillRef idx="0">
            <a:schemeClr val="accent1"/>
          </a:fillRef>
          <a:effectRef idx="0">
            <a:schemeClr val="accent1"/>
          </a:effectRef>
          <a:fontRef idx="minor">
            <a:schemeClr val="tx1"/>
          </a:fontRef>
        </p:style>
      </p:cxnSp>
      <p:cxnSp>
        <p:nvCxnSpPr>
          <p:cNvPr id="272" name="Straight Arrow Connector 271"/>
          <p:cNvCxnSpPr/>
          <p:nvPr/>
        </p:nvCxnSpPr>
        <p:spPr>
          <a:xfrm flipV="1">
            <a:off x="2949050" y="6443788"/>
            <a:ext cx="210488" cy="423860"/>
          </a:xfrm>
          <a:prstGeom prst="straightConnector1">
            <a:avLst/>
          </a:prstGeom>
          <a:ln w="38100">
            <a:solidFill>
              <a:srgbClr val="BC78F4"/>
            </a:solidFill>
            <a:tailEnd type="triangle"/>
          </a:ln>
        </p:spPr>
        <p:style>
          <a:lnRef idx="1">
            <a:schemeClr val="accent1"/>
          </a:lnRef>
          <a:fillRef idx="0">
            <a:schemeClr val="accent1"/>
          </a:fillRef>
          <a:effectRef idx="0">
            <a:schemeClr val="accent1"/>
          </a:effectRef>
          <a:fontRef idx="minor">
            <a:schemeClr val="tx1"/>
          </a:fontRef>
        </p:style>
      </p:cxnSp>
      <p:cxnSp>
        <p:nvCxnSpPr>
          <p:cNvPr id="275" name="Straight Arrow Connector 274"/>
          <p:cNvCxnSpPr/>
          <p:nvPr/>
        </p:nvCxnSpPr>
        <p:spPr>
          <a:xfrm flipH="1">
            <a:off x="4642106" y="5962306"/>
            <a:ext cx="1" cy="279542"/>
          </a:xfrm>
          <a:prstGeom prst="straightConnector1">
            <a:avLst/>
          </a:prstGeom>
          <a:ln w="38100">
            <a:solidFill>
              <a:srgbClr val="BC78F4"/>
            </a:solidFill>
            <a:tailEnd type="triangle"/>
          </a:ln>
        </p:spPr>
        <p:style>
          <a:lnRef idx="1">
            <a:schemeClr val="accent1"/>
          </a:lnRef>
          <a:fillRef idx="0">
            <a:schemeClr val="accent1"/>
          </a:fillRef>
          <a:effectRef idx="0">
            <a:schemeClr val="accent1"/>
          </a:effectRef>
          <a:fontRef idx="minor">
            <a:schemeClr val="tx1"/>
          </a:fontRef>
        </p:style>
      </p:cxnSp>
      <p:cxnSp>
        <p:nvCxnSpPr>
          <p:cNvPr id="277" name="Straight Arrow Connector 276"/>
          <p:cNvCxnSpPr/>
          <p:nvPr/>
        </p:nvCxnSpPr>
        <p:spPr>
          <a:xfrm flipH="1">
            <a:off x="7342947" y="5969669"/>
            <a:ext cx="1" cy="411328"/>
          </a:xfrm>
          <a:prstGeom prst="straightConnector1">
            <a:avLst/>
          </a:prstGeom>
          <a:ln w="38100">
            <a:solidFill>
              <a:srgbClr val="BC78F4"/>
            </a:solidFill>
            <a:tailEnd type="triangle"/>
          </a:ln>
        </p:spPr>
        <p:style>
          <a:lnRef idx="1">
            <a:schemeClr val="accent1"/>
          </a:lnRef>
          <a:fillRef idx="0">
            <a:schemeClr val="accent1"/>
          </a:fillRef>
          <a:effectRef idx="0">
            <a:schemeClr val="accent1"/>
          </a:effectRef>
          <a:fontRef idx="minor">
            <a:schemeClr val="tx1"/>
          </a:fontRef>
        </p:style>
      </p:cxnSp>
      <p:cxnSp>
        <p:nvCxnSpPr>
          <p:cNvPr id="279" name="Straight Arrow Connector 278"/>
          <p:cNvCxnSpPr/>
          <p:nvPr/>
        </p:nvCxnSpPr>
        <p:spPr>
          <a:xfrm flipH="1" flipV="1">
            <a:off x="8318949" y="6154359"/>
            <a:ext cx="490999" cy="192101"/>
          </a:xfrm>
          <a:prstGeom prst="straightConnector1">
            <a:avLst/>
          </a:prstGeom>
          <a:ln w="38100">
            <a:solidFill>
              <a:srgbClr val="BC78F4"/>
            </a:solidFill>
            <a:tailEnd type="triangle"/>
          </a:ln>
        </p:spPr>
        <p:style>
          <a:lnRef idx="1">
            <a:schemeClr val="accent1"/>
          </a:lnRef>
          <a:fillRef idx="0">
            <a:schemeClr val="accent1"/>
          </a:fillRef>
          <a:effectRef idx="0">
            <a:schemeClr val="accent1"/>
          </a:effectRef>
          <a:fontRef idx="minor">
            <a:schemeClr val="tx1"/>
          </a:fontRef>
        </p:style>
      </p:cxnSp>
      <p:sp>
        <p:nvSpPr>
          <p:cNvPr id="282" name="TextBox 281">
            <a:extLst>
              <a:ext uri="{FF2B5EF4-FFF2-40B4-BE49-F238E27FC236}">
                <a16:creationId xmlns:a16="http://schemas.microsoft.com/office/drawing/2014/main" id="{4F66C879-42DF-463C-A606-93FB15CA3C6F}"/>
              </a:ext>
            </a:extLst>
          </p:cNvPr>
          <p:cNvSpPr txBox="1"/>
          <p:nvPr/>
        </p:nvSpPr>
        <p:spPr>
          <a:xfrm>
            <a:off x="8732947" y="6129443"/>
            <a:ext cx="1123943" cy="338554"/>
          </a:xfrm>
          <a:prstGeom prst="rect">
            <a:avLst/>
          </a:prstGeom>
          <a:noFill/>
        </p:spPr>
        <p:txBody>
          <a:bodyPr wrap="square" rtlCol="0">
            <a:spAutoFit/>
          </a:bodyPr>
          <a:lstStyle/>
          <a:p>
            <a:pPr lvl="0" algn="ctr"/>
            <a:r>
              <a:rPr lang="en-GB" sz="800" dirty="0" smtClean="0">
                <a:solidFill>
                  <a:srgbClr val="BC78F4"/>
                </a:solidFill>
                <a:latin typeface="Helvetica" panose="020B0604020202020204" pitchFamily="34" charset="0"/>
                <a:cs typeface="Helvetica" panose="020B0604020202020204" pitchFamily="34" charset="0"/>
              </a:rPr>
              <a:t>Year 9 Exams</a:t>
            </a:r>
            <a:r>
              <a:rPr lang="en-GB" sz="800" dirty="0" smtClean="0">
                <a:latin typeface="Helvetica" panose="020B0604020202020204" pitchFamily="34" charset="0"/>
                <a:cs typeface="Helvetica" panose="020B0604020202020204" pitchFamily="34" charset="0"/>
              </a:rPr>
              <a:t>: End of KS3 Assessment</a:t>
            </a:r>
          </a:p>
        </p:txBody>
      </p:sp>
      <p:pic>
        <p:nvPicPr>
          <p:cNvPr id="283" name="Picture 12" descr="Image result for charles dickens clipart&quot;">
            <a:extLst>
              <a:ext uri="{FF2B5EF4-FFF2-40B4-BE49-F238E27FC236}">
                <a16:creationId xmlns:a16="http://schemas.microsoft.com/office/drawing/2014/main" id="{F8841147-1904-408C-8095-50D70AB3C0B1}"/>
              </a:ext>
            </a:extLst>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b="8203"/>
          <a:stretch/>
        </p:blipFill>
        <p:spPr bwMode="auto">
          <a:xfrm>
            <a:off x="4681279" y="6889769"/>
            <a:ext cx="450727" cy="442404"/>
          </a:xfrm>
          <a:prstGeom prst="rect">
            <a:avLst/>
          </a:prstGeom>
          <a:noFill/>
          <a:extLst>
            <a:ext uri="{909E8E84-426E-40DD-AFC4-6F175D3DCCD1}">
              <a14:hiddenFill xmlns:a14="http://schemas.microsoft.com/office/drawing/2010/main">
                <a:solidFill>
                  <a:srgbClr val="FFFFFF"/>
                </a:solidFill>
              </a14:hiddenFill>
            </a:ext>
          </a:extLst>
        </p:spPr>
      </p:pic>
      <p:sp>
        <p:nvSpPr>
          <p:cNvPr id="284" name="TextBox 283">
            <a:extLst>
              <a:ext uri="{FF2B5EF4-FFF2-40B4-BE49-F238E27FC236}">
                <a16:creationId xmlns:a16="http://schemas.microsoft.com/office/drawing/2014/main" id="{ED7DD41C-F0B7-483F-9D61-F32057DAA4AE}"/>
              </a:ext>
            </a:extLst>
          </p:cNvPr>
          <p:cNvSpPr txBox="1"/>
          <p:nvPr/>
        </p:nvSpPr>
        <p:spPr>
          <a:xfrm>
            <a:off x="3460959" y="7186276"/>
            <a:ext cx="1289035" cy="830997"/>
          </a:xfrm>
          <a:prstGeom prst="rect">
            <a:avLst/>
          </a:prstGeom>
          <a:noFill/>
        </p:spPr>
        <p:txBody>
          <a:bodyPr wrap="square" rtlCol="0">
            <a:spAutoFit/>
          </a:bodyPr>
          <a:lstStyle/>
          <a:p>
            <a:r>
              <a:rPr lang="en-GB" sz="800" dirty="0" err="1" smtClean="0">
                <a:solidFill>
                  <a:srgbClr val="7030A0"/>
                </a:solidFill>
                <a:latin typeface="Helvetica" panose="020B0604020202020204" pitchFamily="34" charset="0"/>
                <a:cs typeface="Helvetica" panose="020B0604020202020204" pitchFamily="34" charset="0"/>
              </a:rPr>
              <a:t>Dr.</a:t>
            </a:r>
            <a:r>
              <a:rPr lang="en-GB" sz="800" dirty="0" smtClean="0">
                <a:solidFill>
                  <a:srgbClr val="7030A0"/>
                </a:solidFill>
                <a:latin typeface="Helvetica" panose="020B0604020202020204" pitchFamily="34" charset="0"/>
                <a:cs typeface="Helvetica" panose="020B0604020202020204" pitchFamily="34" charset="0"/>
              </a:rPr>
              <a:t> Jekyll and Mr. Hyde:</a:t>
            </a:r>
          </a:p>
          <a:p>
            <a:pPr lvl="0"/>
            <a:r>
              <a:rPr lang="en-GB" sz="800" dirty="0">
                <a:latin typeface="Helvetica" panose="020B0604020202020204" pitchFamily="34" charset="0"/>
                <a:cs typeface="Helvetica" panose="020B0604020202020204" pitchFamily="34" charset="0"/>
              </a:rPr>
              <a:t>Focus on reading the </a:t>
            </a:r>
            <a:r>
              <a:rPr lang="en-GB" sz="800" dirty="0" smtClean="0">
                <a:latin typeface="Helvetica" panose="020B0604020202020204" pitchFamily="34" charset="0"/>
                <a:cs typeface="Helvetica" panose="020B0604020202020204" pitchFamily="34" charset="0"/>
              </a:rPr>
              <a:t>novel </a:t>
            </a:r>
            <a:r>
              <a:rPr lang="en-GB" sz="800" dirty="0">
                <a:latin typeface="Helvetica" panose="020B0604020202020204" pitchFamily="34" charset="0"/>
                <a:cs typeface="Helvetica" panose="020B0604020202020204" pitchFamily="34" charset="0"/>
              </a:rPr>
              <a:t>and understanding characterisation, themes, motifs etc.</a:t>
            </a:r>
          </a:p>
        </p:txBody>
      </p:sp>
      <p:cxnSp>
        <p:nvCxnSpPr>
          <p:cNvPr id="285" name="Straight Arrow Connector 284"/>
          <p:cNvCxnSpPr/>
          <p:nvPr/>
        </p:nvCxnSpPr>
        <p:spPr>
          <a:xfrm>
            <a:off x="3141150" y="8002326"/>
            <a:ext cx="187675" cy="379369"/>
          </a:xfrm>
          <a:prstGeom prst="straightConnector1">
            <a:avLst/>
          </a:prstGeom>
          <a:ln w="38100">
            <a:solidFill>
              <a:srgbClr val="BC78F4"/>
            </a:solidFill>
            <a:tailEnd type="triangle"/>
          </a:ln>
        </p:spPr>
        <p:style>
          <a:lnRef idx="1">
            <a:schemeClr val="accent1"/>
          </a:lnRef>
          <a:fillRef idx="0">
            <a:schemeClr val="accent1"/>
          </a:fillRef>
          <a:effectRef idx="0">
            <a:schemeClr val="accent1"/>
          </a:effectRef>
          <a:fontRef idx="minor">
            <a:schemeClr val="tx1"/>
          </a:fontRef>
        </p:style>
      </p:cxnSp>
      <p:cxnSp>
        <p:nvCxnSpPr>
          <p:cNvPr id="289" name="Straight Arrow Connector 288"/>
          <p:cNvCxnSpPr/>
          <p:nvPr/>
        </p:nvCxnSpPr>
        <p:spPr>
          <a:xfrm>
            <a:off x="765462" y="6269116"/>
            <a:ext cx="187526" cy="302837"/>
          </a:xfrm>
          <a:prstGeom prst="straightConnector1">
            <a:avLst/>
          </a:prstGeom>
          <a:ln w="38100">
            <a:solidFill>
              <a:srgbClr val="BC78F4"/>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flipH="1">
            <a:off x="7009709" y="8008926"/>
            <a:ext cx="149263" cy="414937"/>
          </a:xfrm>
          <a:prstGeom prst="straightConnector1">
            <a:avLst/>
          </a:prstGeom>
          <a:ln w="38100">
            <a:solidFill>
              <a:srgbClr val="BC78F4"/>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flipH="1">
            <a:off x="8075495" y="7887836"/>
            <a:ext cx="657452" cy="731198"/>
          </a:xfrm>
          <a:prstGeom prst="straightConnector1">
            <a:avLst/>
          </a:prstGeom>
          <a:ln w="38100">
            <a:solidFill>
              <a:srgbClr val="BC78F4"/>
            </a:solidFill>
            <a:tailEnd type="triangle"/>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248E59FA-7AEC-4D37-AAA4-13235B65C415}"/>
              </a:ext>
            </a:extLst>
          </p:cNvPr>
          <p:cNvSpPr txBox="1"/>
          <p:nvPr/>
        </p:nvSpPr>
        <p:spPr>
          <a:xfrm>
            <a:off x="5898736" y="8767285"/>
            <a:ext cx="1748288" cy="830997"/>
          </a:xfrm>
          <a:prstGeom prst="rect">
            <a:avLst/>
          </a:prstGeom>
          <a:noFill/>
        </p:spPr>
        <p:txBody>
          <a:bodyPr wrap="square" rtlCol="0">
            <a:spAutoFit/>
          </a:bodyPr>
          <a:lstStyle/>
          <a:p>
            <a:pPr lvl="0"/>
            <a:r>
              <a:rPr lang="en-GB" sz="800" dirty="0" smtClean="0">
                <a:solidFill>
                  <a:srgbClr val="FE6E6E"/>
                </a:solidFill>
                <a:latin typeface="Helvetica" panose="020B0604020202020204" pitchFamily="34" charset="0"/>
                <a:cs typeface="Helvetica" panose="020B0604020202020204" pitchFamily="34" charset="0"/>
              </a:rPr>
              <a:t>Myths and Legends: </a:t>
            </a:r>
            <a:r>
              <a:rPr lang="en-GB" sz="800" dirty="0" smtClean="0">
                <a:latin typeface="Helvetica" panose="020B0604020202020204" pitchFamily="34" charset="0"/>
                <a:cs typeface="Helvetica" panose="020B0604020202020204" pitchFamily="34" charset="0"/>
              </a:rPr>
              <a:t>We will be looking at how these myths inspired modern literature and how writers have modernised these stories to portray the heroes and monsters</a:t>
            </a:r>
            <a:r>
              <a:rPr lang="en-GB" sz="800" dirty="0" smtClean="0">
                <a:solidFill>
                  <a:schemeClr val="accent1">
                    <a:lumMod val="75000"/>
                  </a:schemeClr>
                </a:solidFill>
                <a:latin typeface="Helvetica" panose="020B0604020202020204" pitchFamily="34" charset="0"/>
                <a:cs typeface="Helvetica" panose="020B0604020202020204" pitchFamily="34" charset="0"/>
              </a:rPr>
              <a:t>.</a:t>
            </a:r>
            <a:endParaRPr lang="en-GB" sz="800" dirty="0">
              <a:solidFill>
                <a:schemeClr val="accent1">
                  <a:lumMod val="75000"/>
                </a:schemeClr>
              </a:solidFill>
              <a:latin typeface="Helvetica" panose="020B0604020202020204" pitchFamily="34" charset="0"/>
              <a:cs typeface="Helvetica" panose="020B0604020202020204" pitchFamily="34" charset="0"/>
            </a:endParaRPr>
          </a:p>
        </p:txBody>
      </p:sp>
      <p:cxnSp>
        <p:nvCxnSpPr>
          <p:cNvPr id="136" name="Straight Arrow Connector 135"/>
          <p:cNvCxnSpPr/>
          <p:nvPr/>
        </p:nvCxnSpPr>
        <p:spPr>
          <a:xfrm>
            <a:off x="7420109" y="9490091"/>
            <a:ext cx="22317" cy="766914"/>
          </a:xfrm>
          <a:prstGeom prst="straightConnector1">
            <a:avLst/>
          </a:prstGeom>
          <a:ln w="38100">
            <a:solidFill>
              <a:srgbClr val="FE6E6E"/>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rotWithShape="1">
          <a:blip r:embed="rId19" cstate="print">
            <a:extLst>
              <a:ext uri="{28A0092B-C50C-407E-A947-70E740481C1C}">
                <a14:useLocalDpi xmlns:a14="http://schemas.microsoft.com/office/drawing/2010/main" val="0"/>
              </a:ext>
            </a:extLst>
          </a:blip>
          <a:srcRect b="17004"/>
          <a:stretch/>
        </p:blipFill>
        <p:spPr>
          <a:xfrm>
            <a:off x="5132006" y="4724005"/>
            <a:ext cx="623681" cy="517630"/>
          </a:xfrm>
          <a:prstGeom prst="rect">
            <a:avLst/>
          </a:prstGeom>
        </p:spPr>
      </p:pic>
      <p:sp>
        <p:nvSpPr>
          <p:cNvPr id="140" name="TextBox 139">
            <a:extLst>
              <a:ext uri="{FF2B5EF4-FFF2-40B4-BE49-F238E27FC236}">
                <a16:creationId xmlns:a16="http://schemas.microsoft.com/office/drawing/2014/main" id="{147FB076-088E-438C-89C7-A817AED8B7BE}"/>
              </a:ext>
            </a:extLst>
          </p:cNvPr>
          <p:cNvSpPr txBox="1"/>
          <p:nvPr/>
        </p:nvSpPr>
        <p:spPr>
          <a:xfrm>
            <a:off x="2599455" y="8816549"/>
            <a:ext cx="2004211" cy="584775"/>
          </a:xfrm>
          <a:prstGeom prst="rect">
            <a:avLst/>
          </a:prstGeom>
          <a:noFill/>
        </p:spPr>
        <p:txBody>
          <a:bodyPr wrap="square" rtlCol="0">
            <a:spAutoFit/>
          </a:bodyPr>
          <a:lstStyle/>
          <a:p>
            <a:pPr lvl="0"/>
            <a:r>
              <a:rPr lang="en-GB" sz="800" dirty="0" smtClean="0">
                <a:solidFill>
                  <a:srgbClr val="FE6E6E"/>
                </a:solidFill>
                <a:latin typeface="Helvetica" panose="020B0604020202020204" pitchFamily="34" charset="0"/>
                <a:cs typeface="Helvetica" panose="020B0604020202020204" pitchFamily="34" charset="0"/>
              </a:rPr>
              <a:t>Travel Writing: </a:t>
            </a:r>
          </a:p>
          <a:p>
            <a:pPr lvl="0"/>
            <a:r>
              <a:rPr lang="en-GB" sz="800" dirty="0" smtClean="0">
                <a:latin typeface="Helvetica" panose="020B0604020202020204" pitchFamily="34" charset="0"/>
                <a:cs typeface="Helvetica" panose="020B0604020202020204" pitchFamily="34" charset="0"/>
              </a:rPr>
              <a:t>This look at non-fiction will build upon the skills learned in “Walking the Road To Freedom”</a:t>
            </a:r>
            <a:endParaRPr lang="en-GB" sz="800" dirty="0">
              <a:latin typeface="Helvetica" panose="020B0604020202020204" pitchFamily="34" charset="0"/>
              <a:cs typeface="Helvetica" panose="020B0604020202020204" pitchFamily="34" charset="0"/>
            </a:endParaRPr>
          </a:p>
        </p:txBody>
      </p:sp>
      <p:pic>
        <p:nvPicPr>
          <p:cNvPr id="13" name="Picture 12"/>
          <p:cNvPicPr>
            <a:picLocks noChangeAspect="1"/>
          </p:cNvPicPr>
          <p:nvPr/>
        </p:nvPicPr>
        <p:blipFill rotWithShape="1">
          <a:blip r:embed="rId20" cstate="print">
            <a:extLst>
              <a:ext uri="{28A0092B-C50C-407E-A947-70E740481C1C}">
                <a14:useLocalDpi xmlns:a14="http://schemas.microsoft.com/office/drawing/2010/main" val="0"/>
              </a:ext>
            </a:extLst>
          </a:blip>
          <a:srcRect b="15897"/>
          <a:stretch/>
        </p:blipFill>
        <p:spPr>
          <a:xfrm>
            <a:off x="5115256" y="11675235"/>
            <a:ext cx="634875" cy="533951"/>
          </a:xfrm>
          <a:prstGeom prst="rect">
            <a:avLst/>
          </a:prstGeom>
        </p:spPr>
      </p:pic>
      <p:cxnSp>
        <p:nvCxnSpPr>
          <p:cNvPr id="143" name="Straight Arrow Connector 142"/>
          <p:cNvCxnSpPr/>
          <p:nvPr/>
        </p:nvCxnSpPr>
        <p:spPr>
          <a:xfrm>
            <a:off x="4478062" y="10060645"/>
            <a:ext cx="177639" cy="465260"/>
          </a:xfrm>
          <a:prstGeom prst="straightConnector1">
            <a:avLst/>
          </a:prstGeom>
          <a:ln w="38100">
            <a:solidFill>
              <a:srgbClr val="FE6E6E"/>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a:off x="3617809" y="9254237"/>
            <a:ext cx="12076" cy="1116058"/>
          </a:xfrm>
          <a:prstGeom prst="straightConnector1">
            <a:avLst/>
          </a:prstGeom>
          <a:ln w="38100">
            <a:solidFill>
              <a:srgbClr val="FE6E6E"/>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flipH="1">
            <a:off x="2009143" y="10136548"/>
            <a:ext cx="19634" cy="423887"/>
          </a:xfrm>
          <a:prstGeom prst="straightConnector1">
            <a:avLst/>
          </a:prstGeom>
          <a:ln w="38100">
            <a:solidFill>
              <a:srgbClr val="FE6E6E"/>
            </a:solidFill>
            <a:tailEnd type="triangle"/>
          </a:ln>
        </p:spPr>
        <p:style>
          <a:lnRef idx="1">
            <a:schemeClr val="accent1"/>
          </a:lnRef>
          <a:fillRef idx="0">
            <a:schemeClr val="accent1"/>
          </a:fillRef>
          <a:effectRef idx="0">
            <a:schemeClr val="accent1"/>
          </a:effectRef>
          <a:fontRef idx="minor">
            <a:schemeClr val="tx1"/>
          </a:fontRef>
        </p:style>
      </p:cxnSp>
      <p:pic>
        <p:nvPicPr>
          <p:cNvPr id="151" name="Picture 14" descr="Image result for ghost clipart&quot;">
            <a:extLst>
              <a:ext uri="{FF2B5EF4-FFF2-40B4-BE49-F238E27FC236}">
                <a16:creationId xmlns:a16="http://schemas.microsoft.com/office/drawing/2014/main" id="{AE9B2B12-D2B3-4F3A-AE96-8DFA2238AF5B}"/>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587143" y="7498050"/>
            <a:ext cx="504276" cy="504276"/>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22" descr="Image result for dracula clipart&quot;">
            <a:extLst>
              <a:ext uri="{FF2B5EF4-FFF2-40B4-BE49-F238E27FC236}">
                <a16:creationId xmlns:a16="http://schemas.microsoft.com/office/drawing/2014/main" id="{CEF5A03B-D91E-4E5C-9E8A-890091A39F8E}"/>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046971" y="7029889"/>
            <a:ext cx="550456" cy="558235"/>
          </a:xfrm>
          <a:prstGeom prst="rect">
            <a:avLst/>
          </a:prstGeom>
          <a:noFill/>
          <a:extLst>
            <a:ext uri="{909E8E84-426E-40DD-AFC4-6F175D3DCCD1}">
              <a14:hiddenFill xmlns:a14="http://schemas.microsoft.com/office/drawing/2010/main">
                <a:solidFill>
                  <a:srgbClr val="FFFFFF"/>
                </a:solidFill>
              </a14:hiddenFill>
            </a:ext>
          </a:extLst>
        </p:spPr>
      </p:pic>
      <p:sp>
        <p:nvSpPr>
          <p:cNvPr id="154" name="TextBox 153">
            <a:extLst>
              <a:ext uri="{FF2B5EF4-FFF2-40B4-BE49-F238E27FC236}">
                <a16:creationId xmlns:a16="http://schemas.microsoft.com/office/drawing/2014/main" id="{16BAE4B1-5668-4A9D-9859-005EFE199616}"/>
              </a:ext>
            </a:extLst>
          </p:cNvPr>
          <p:cNvSpPr txBox="1"/>
          <p:nvPr/>
        </p:nvSpPr>
        <p:spPr>
          <a:xfrm>
            <a:off x="6416066" y="6793514"/>
            <a:ext cx="1607583" cy="707886"/>
          </a:xfrm>
          <a:prstGeom prst="rect">
            <a:avLst/>
          </a:prstGeom>
          <a:noFill/>
        </p:spPr>
        <p:txBody>
          <a:bodyPr wrap="square" rtlCol="0">
            <a:spAutoFit/>
          </a:bodyPr>
          <a:lstStyle/>
          <a:p>
            <a:pPr lvl="0"/>
            <a:r>
              <a:rPr lang="en-GB" sz="800" dirty="0">
                <a:solidFill>
                  <a:srgbClr val="BC78F4"/>
                </a:solidFill>
                <a:latin typeface="Helvetica" panose="020B0604020202020204" pitchFamily="34" charset="0"/>
                <a:cs typeface="Helvetica" panose="020B0604020202020204" pitchFamily="34" charset="0"/>
              </a:rPr>
              <a:t>Gothic </a:t>
            </a:r>
            <a:r>
              <a:rPr lang="en-GB" sz="800" dirty="0" smtClean="0">
                <a:solidFill>
                  <a:srgbClr val="BC78F4"/>
                </a:solidFill>
                <a:latin typeface="Helvetica" panose="020B0604020202020204" pitchFamily="34" charset="0"/>
                <a:cs typeface="Helvetica" panose="020B0604020202020204" pitchFamily="34" charset="0"/>
              </a:rPr>
              <a:t>Reading and Writing</a:t>
            </a:r>
            <a:r>
              <a:rPr lang="en-GB" sz="800" dirty="0">
                <a:solidFill>
                  <a:srgbClr val="BC78F4"/>
                </a:solidFill>
                <a:latin typeface="Helvetica" panose="020B0604020202020204" pitchFamily="34" charset="0"/>
                <a:cs typeface="Helvetica" panose="020B0604020202020204" pitchFamily="34" charset="0"/>
              </a:rPr>
              <a:t>:</a:t>
            </a:r>
          </a:p>
          <a:p>
            <a:pPr lvl="0"/>
            <a:r>
              <a:rPr lang="en-GB" sz="800" dirty="0" smtClean="0">
                <a:latin typeface="Helvetica" panose="020B0604020202020204" pitchFamily="34" charset="0"/>
                <a:cs typeface="Helvetica" panose="020B0604020202020204" pitchFamily="34" charset="0"/>
              </a:rPr>
              <a:t>Functions and features of an exposition (language and structure). You will create their own gothic expositions.</a:t>
            </a:r>
            <a:endParaRPr lang="en-GB" sz="800" dirty="0">
              <a:latin typeface="Helvetica" panose="020B0604020202020204" pitchFamily="34" charset="0"/>
              <a:cs typeface="Helvetica" panose="020B0604020202020204" pitchFamily="34" charset="0"/>
            </a:endParaRPr>
          </a:p>
        </p:txBody>
      </p:sp>
      <p:pic>
        <p:nvPicPr>
          <p:cNvPr id="19" name="Picture 18"/>
          <p:cNvPicPr>
            <a:picLocks noChangeAspect="1"/>
          </p:cNvPicPr>
          <p:nvPr/>
        </p:nvPicPr>
        <p:blipFill rotWithShape="1">
          <a:blip r:embed="rId23" cstate="print">
            <a:extLst>
              <a:ext uri="{28A0092B-C50C-407E-A947-70E740481C1C}">
                <a14:useLocalDpi xmlns:a14="http://schemas.microsoft.com/office/drawing/2010/main" val="0"/>
              </a:ext>
            </a:extLst>
          </a:blip>
          <a:srcRect b="12756"/>
          <a:stretch/>
        </p:blipFill>
        <p:spPr>
          <a:xfrm>
            <a:off x="7325890" y="5116861"/>
            <a:ext cx="684063" cy="598170"/>
          </a:xfrm>
          <a:prstGeom prst="rect">
            <a:avLst/>
          </a:prstGeom>
        </p:spPr>
      </p:pic>
      <p:cxnSp>
        <p:nvCxnSpPr>
          <p:cNvPr id="156" name="Straight Arrow Connector 155"/>
          <p:cNvCxnSpPr>
            <a:stCxn id="200" idx="2"/>
          </p:cNvCxnSpPr>
          <p:nvPr/>
        </p:nvCxnSpPr>
        <p:spPr>
          <a:xfrm>
            <a:off x="432731" y="10588840"/>
            <a:ext cx="368488" cy="159497"/>
          </a:xfrm>
          <a:prstGeom prst="straightConnector1">
            <a:avLst/>
          </a:prstGeom>
          <a:ln w="38100">
            <a:solidFill>
              <a:srgbClr val="FE6E6E"/>
            </a:solidFill>
            <a:tailEnd type="triangle"/>
          </a:ln>
        </p:spPr>
        <p:style>
          <a:lnRef idx="1">
            <a:schemeClr val="accent1"/>
          </a:lnRef>
          <a:fillRef idx="0">
            <a:schemeClr val="accent1"/>
          </a:fillRef>
          <a:effectRef idx="0">
            <a:schemeClr val="accent1"/>
          </a:effectRef>
          <a:fontRef idx="minor">
            <a:schemeClr val="tx1"/>
          </a:fontRef>
        </p:style>
      </p:cxnSp>
      <p:sp>
        <p:nvSpPr>
          <p:cNvPr id="159" name="TextBox 158">
            <a:extLst>
              <a:ext uri="{FF2B5EF4-FFF2-40B4-BE49-F238E27FC236}">
                <a16:creationId xmlns:a16="http://schemas.microsoft.com/office/drawing/2014/main" id="{16BAE4B1-5668-4A9D-9859-005EFE199616}"/>
              </a:ext>
            </a:extLst>
          </p:cNvPr>
          <p:cNvSpPr txBox="1"/>
          <p:nvPr/>
        </p:nvSpPr>
        <p:spPr>
          <a:xfrm>
            <a:off x="1339827" y="11105819"/>
            <a:ext cx="1625594" cy="954107"/>
          </a:xfrm>
          <a:prstGeom prst="rect">
            <a:avLst/>
          </a:prstGeom>
          <a:noFill/>
        </p:spPr>
        <p:txBody>
          <a:bodyPr wrap="square" rtlCol="0">
            <a:spAutoFit/>
          </a:bodyPr>
          <a:lstStyle/>
          <a:p>
            <a:r>
              <a:rPr lang="en-GB" sz="800" dirty="0" smtClean="0">
                <a:solidFill>
                  <a:srgbClr val="FE6E6E"/>
                </a:solidFill>
                <a:latin typeface="Helvetica" panose="020B0604020202020204" pitchFamily="34" charset="0"/>
                <a:cs typeface="Helvetica" panose="020B0604020202020204" pitchFamily="34" charset="0"/>
              </a:rPr>
              <a:t>Culture and Identity in Poetry: </a:t>
            </a:r>
            <a:r>
              <a:rPr lang="en-GB" sz="800" dirty="0" smtClean="0">
                <a:latin typeface="Helvetica" panose="020B0604020202020204" pitchFamily="34" charset="0"/>
                <a:cs typeface="Helvetica" panose="020B0604020202020204" pitchFamily="34" charset="0"/>
              </a:rPr>
              <a:t>We </a:t>
            </a:r>
            <a:r>
              <a:rPr lang="en-GB" sz="800" dirty="0">
                <a:latin typeface="Helvetica" panose="020B0604020202020204" pitchFamily="34" charset="0"/>
                <a:cs typeface="Helvetica" panose="020B0604020202020204" pitchFamily="34" charset="0"/>
              </a:rPr>
              <a:t>will be studying various poems to analyse how structure and language affect meaning. The poems selected have significant cultural and political inferences. </a:t>
            </a:r>
            <a:endParaRPr lang="en-GB" sz="800" dirty="0">
              <a:solidFill>
                <a:srgbClr val="FE6E6E"/>
              </a:solidFill>
              <a:latin typeface="Helvetica" panose="020B0604020202020204" pitchFamily="34" charset="0"/>
              <a:cs typeface="Helvetica" panose="020B0604020202020204" pitchFamily="34" charset="0"/>
            </a:endParaRPr>
          </a:p>
        </p:txBody>
      </p:sp>
      <p:cxnSp>
        <p:nvCxnSpPr>
          <p:cNvPr id="160" name="Straight Arrow Connector 159"/>
          <p:cNvCxnSpPr/>
          <p:nvPr/>
        </p:nvCxnSpPr>
        <p:spPr>
          <a:xfrm flipH="1">
            <a:off x="859225" y="11571993"/>
            <a:ext cx="345144" cy="92657"/>
          </a:xfrm>
          <a:prstGeom prst="straightConnector1">
            <a:avLst/>
          </a:prstGeom>
          <a:ln w="38100">
            <a:solidFill>
              <a:srgbClr val="FE6E6E"/>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rotWithShape="1">
          <a:blip r:embed="rId24" cstate="print">
            <a:extLst>
              <a:ext uri="{28A0092B-C50C-407E-A947-70E740481C1C}">
                <a14:useLocalDpi xmlns:a14="http://schemas.microsoft.com/office/drawing/2010/main" val="0"/>
              </a:ext>
            </a:extLst>
          </a:blip>
          <a:srcRect b="13971"/>
          <a:stretch/>
        </p:blipFill>
        <p:spPr>
          <a:xfrm>
            <a:off x="7442426" y="15384193"/>
            <a:ext cx="593533" cy="510608"/>
          </a:xfrm>
          <a:prstGeom prst="rect">
            <a:avLst/>
          </a:prstGeom>
        </p:spPr>
      </p:pic>
      <p:cxnSp>
        <p:nvCxnSpPr>
          <p:cNvPr id="168" name="Straight Arrow Connector 167"/>
          <p:cNvCxnSpPr/>
          <p:nvPr/>
        </p:nvCxnSpPr>
        <p:spPr>
          <a:xfrm flipV="1">
            <a:off x="600222" y="12240262"/>
            <a:ext cx="343630" cy="406812"/>
          </a:xfrm>
          <a:prstGeom prst="straightConnector1">
            <a:avLst/>
          </a:prstGeom>
          <a:ln w="38100">
            <a:solidFill>
              <a:srgbClr val="FE6E6E"/>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flipH="1">
            <a:off x="3167585" y="6007338"/>
            <a:ext cx="17993" cy="270616"/>
          </a:xfrm>
          <a:prstGeom prst="straightConnector1">
            <a:avLst/>
          </a:prstGeom>
          <a:ln w="38100">
            <a:solidFill>
              <a:srgbClr val="BC78F4"/>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flipH="1">
            <a:off x="3665404" y="12333841"/>
            <a:ext cx="60708" cy="262140"/>
          </a:xfrm>
          <a:prstGeom prst="straightConnector1">
            <a:avLst/>
          </a:prstGeom>
          <a:ln w="38100">
            <a:solidFill>
              <a:srgbClr val="FE6E6E"/>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flipV="1">
            <a:off x="2319200" y="12631910"/>
            <a:ext cx="55437" cy="307663"/>
          </a:xfrm>
          <a:prstGeom prst="straightConnector1">
            <a:avLst/>
          </a:prstGeom>
          <a:ln w="38100">
            <a:solidFill>
              <a:srgbClr val="FE6E6E"/>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p:nvPr/>
        </p:nvCxnSpPr>
        <p:spPr>
          <a:xfrm flipV="1">
            <a:off x="4452033" y="12647074"/>
            <a:ext cx="187622" cy="343378"/>
          </a:xfrm>
          <a:prstGeom prst="straightConnector1">
            <a:avLst/>
          </a:prstGeom>
          <a:ln w="38100">
            <a:solidFill>
              <a:srgbClr val="FE6E6E"/>
            </a:solidFill>
            <a:tailEnd type="triangle"/>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flipH="1">
            <a:off x="8264192" y="11862280"/>
            <a:ext cx="468755" cy="883618"/>
          </a:xfrm>
          <a:prstGeom prst="straightConnector1">
            <a:avLst/>
          </a:prstGeom>
          <a:ln w="38100">
            <a:solidFill>
              <a:srgbClr val="FE6E6E"/>
            </a:solidFill>
            <a:tailEnd type="triangle"/>
          </a:ln>
        </p:spPr>
        <p:style>
          <a:lnRef idx="1">
            <a:schemeClr val="accent1"/>
          </a:lnRef>
          <a:fillRef idx="0">
            <a:schemeClr val="accent1"/>
          </a:fillRef>
          <a:effectRef idx="0">
            <a:schemeClr val="accent1"/>
          </a:effectRef>
          <a:fontRef idx="minor">
            <a:schemeClr val="tx1"/>
          </a:fontRef>
        </p:style>
      </p:cxnSp>
      <p:sp>
        <p:nvSpPr>
          <p:cNvPr id="193" name="TextBox 192">
            <a:extLst>
              <a:ext uri="{FF2B5EF4-FFF2-40B4-BE49-F238E27FC236}">
                <a16:creationId xmlns:a16="http://schemas.microsoft.com/office/drawing/2014/main" id="{16D44235-EE48-46EB-A657-8CE548FDA018}"/>
              </a:ext>
            </a:extLst>
          </p:cNvPr>
          <p:cNvSpPr txBox="1"/>
          <p:nvPr/>
        </p:nvSpPr>
        <p:spPr>
          <a:xfrm>
            <a:off x="5634437" y="11162631"/>
            <a:ext cx="1684142" cy="1200329"/>
          </a:xfrm>
          <a:prstGeom prst="rect">
            <a:avLst/>
          </a:prstGeom>
          <a:noFill/>
        </p:spPr>
        <p:txBody>
          <a:bodyPr wrap="square" rtlCol="0">
            <a:spAutoFit/>
          </a:bodyPr>
          <a:lstStyle/>
          <a:p>
            <a:r>
              <a:rPr lang="en-GB" sz="800" dirty="0" smtClean="0">
                <a:solidFill>
                  <a:srgbClr val="FE6E6E"/>
                </a:solidFill>
                <a:latin typeface="Helvetica" panose="020B0604020202020204" pitchFamily="34" charset="0"/>
                <a:cs typeface="Helvetica" panose="020B0604020202020204" pitchFamily="34" charset="0"/>
              </a:rPr>
              <a:t>My Sister Lives on the Mantelpiece: </a:t>
            </a:r>
            <a:r>
              <a:rPr lang="en-GB" sz="800" dirty="0" smtClean="0">
                <a:latin typeface="Helvetica" panose="020B0604020202020204" pitchFamily="34" charset="0"/>
                <a:cs typeface="Helvetica" panose="020B0604020202020204" pitchFamily="34" charset="0"/>
              </a:rPr>
              <a:t>You </a:t>
            </a:r>
            <a:r>
              <a:rPr lang="en-GB" sz="800" dirty="0">
                <a:latin typeface="Helvetica" panose="020B0604020202020204" pitchFamily="34" charset="0"/>
                <a:cs typeface="Helvetica" panose="020B0604020202020204" pitchFamily="34" charset="0"/>
              </a:rPr>
              <a:t>will also be able to understand the relationship between plot and theme, as well as making contextual links to the author, the key concepts of the novel and critical theory that surrounds the novel. </a:t>
            </a:r>
          </a:p>
        </p:txBody>
      </p:sp>
      <p:sp>
        <p:nvSpPr>
          <p:cNvPr id="194" name="TextBox 193">
            <a:extLst>
              <a:ext uri="{FF2B5EF4-FFF2-40B4-BE49-F238E27FC236}">
                <a16:creationId xmlns:a16="http://schemas.microsoft.com/office/drawing/2014/main" id="{16D44235-EE48-46EB-A657-8CE548FDA018}"/>
              </a:ext>
            </a:extLst>
          </p:cNvPr>
          <p:cNvSpPr txBox="1"/>
          <p:nvPr/>
        </p:nvSpPr>
        <p:spPr>
          <a:xfrm rot="10800000" flipV="1">
            <a:off x="8264192" y="11147778"/>
            <a:ext cx="1318650" cy="830997"/>
          </a:xfrm>
          <a:prstGeom prst="rect">
            <a:avLst/>
          </a:prstGeom>
          <a:noFill/>
        </p:spPr>
        <p:txBody>
          <a:bodyPr wrap="square" rtlCol="0">
            <a:spAutoFit/>
          </a:bodyPr>
          <a:lstStyle/>
          <a:p>
            <a:pPr lvl="0"/>
            <a:r>
              <a:rPr lang="en-GB" sz="800" dirty="0" smtClean="0">
                <a:solidFill>
                  <a:srgbClr val="FE6E6E"/>
                </a:solidFill>
                <a:latin typeface="Helvetica" panose="020B0604020202020204" pitchFamily="34" charset="0"/>
                <a:cs typeface="Helvetica" panose="020B0604020202020204" pitchFamily="34" charset="0"/>
              </a:rPr>
              <a:t>My Sister Lives on the Mantelpiece:</a:t>
            </a:r>
            <a:endParaRPr lang="en-GB" sz="800" dirty="0">
              <a:solidFill>
                <a:srgbClr val="FE6E6E"/>
              </a:solidFill>
              <a:latin typeface="Helvetica" panose="020B0604020202020204" pitchFamily="34" charset="0"/>
              <a:cs typeface="Helvetica" panose="020B0604020202020204" pitchFamily="34" charset="0"/>
            </a:endParaRPr>
          </a:p>
          <a:p>
            <a:pPr lvl="0"/>
            <a:r>
              <a:rPr lang="en-GB" sz="800" dirty="0" smtClean="0">
                <a:latin typeface="Helvetica" panose="020B0604020202020204" pitchFamily="34" charset="0"/>
                <a:cs typeface="Helvetica" panose="020B0604020202020204" pitchFamily="34" charset="0"/>
              </a:rPr>
              <a:t>The skills of reading fiction and recalling previous learning assessed</a:t>
            </a:r>
            <a:endParaRPr lang="en-GB" sz="800" dirty="0">
              <a:latin typeface="Helvetica" panose="020B0604020202020204" pitchFamily="34" charset="0"/>
              <a:cs typeface="Helvetica" panose="020B0604020202020204" pitchFamily="34" charset="0"/>
            </a:endParaRPr>
          </a:p>
        </p:txBody>
      </p:sp>
      <p:cxnSp>
        <p:nvCxnSpPr>
          <p:cNvPr id="195" name="Straight Arrow Connector 194"/>
          <p:cNvCxnSpPr/>
          <p:nvPr/>
        </p:nvCxnSpPr>
        <p:spPr>
          <a:xfrm flipH="1">
            <a:off x="6130652" y="12266714"/>
            <a:ext cx="56936" cy="341921"/>
          </a:xfrm>
          <a:prstGeom prst="straightConnector1">
            <a:avLst/>
          </a:prstGeom>
          <a:ln w="38100">
            <a:solidFill>
              <a:srgbClr val="FE6E6E"/>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flipH="1">
            <a:off x="7345587" y="11888578"/>
            <a:ext cx="306194" cy="591090"/>
          </a:xfrm>
          <a:prstGeom prst="straightConnector1">
            <a:avLst/>
          </a:prstGeom>
          <a:ln w="38100">
            <a:solidFill>
              <a:srgbClr val="FE6E6E"/>
            </a:solidFill>
            <a:tailEnd type="triangle"/>
          </a:ln>
        </p:spPr>
        <p:style>
          <a:lnRef idx="1">
            <a:schemeClr val="accent1"/>
          </a:lnRef>
          <a:fillRef idx="0">
            <a:schemeClr val="accent1"/>
          </a:fillRef>
          <a:effectRef idx="0">
            <a:schemeClr val="accent1"/>
          </a:effectRef>
          <a:fontRef idx="minor">
            <a:schemeClr val="tx1"/>
          </a:fontRef>
        </p:style>
      </p:cxnSp>
      <p:pic>
        <p:nvPicPr>
          <p:cNvPr id="50" name="Picture 49"/>
          <p:cNvPicPr>
            <a:picLocks noChangeAspect="1"/>
          </p:cNvPicPr>
          <p:nvPr/>
        </p:nvPicPr>
        <p:blipFill rotWithShape="1">
          <a:blip r:embed="rId25" cstate="print">
            <a:extLst>
              <a:ext uri="{28A0092B-C50C-407E-A947-70E740481C1C}">
                <a14:useLocalDpi xmlns:a14="http://schemas.microsoft.com/office/drawing/2010/main" val="0"/>
              </a:ext>
            </a:extLst>
          </a:blip>
          <a:srcRect b="17239"/>
          <a:stretch/>
        </p:blipFill>
        <p:spPr>
          <a:xfrm>
            <a:off x="8484869" y="7729734"/>
            <a:ext cx="1420321" cy="1175462"/>
          </a:xfrm>
          <a:prstGeom prst="rect">
            <a:avLst/>
          </a:prstGeom>
        </p:spPr>
      </p:pic>
      <p:cxnSp>
        <p:nvCxnSpPr>
          <p:cNvPr id="201" name="Straight Arrow Connector 200"/>
          <p:cNvCxnSpPr/>
          <p:nvPr/>
        </p:nvCxnSpPr>
        <p:spPr>
          <a:xfrm flipV="1">
            <a:off x="7683208" y="12990452"/>
            <a:ext cx="408432" cy="234049"/>
          </a:xfrm>
          <a:prstGeom prst="straightConnector1">
            <a:avLst/>
          </a:prstGeom>
          <a:ln w="38100">
            <a:solidFill>
              <a:srgbClr val="FE6E6E"/>
            </a:solidFill>
            <a:tailEnd type="triangle"/>
          </a:ln>
        </p:spPr>
        <p:style>
          <a:lnRef idx="1">
            <a:schemeClr val="accent1"/>
          </a:lnRef>
          <a:fillRef idx="0">
            <a:schemeClr val="accent1"/>
          </a:fillRef>
          <a:effectRef idx="0">
            <a:schemeClr val="accent1"/>
          </a:effectRef>
          <a:fontRef idx="minor">
            <a:schemeClr val="tx1"/>
          </a:fontRef>
        </p:style>
      </p:cxnSp>
      <p:pic>
        <p:nvPicPr>
          <p:cNvPr id="54" name="Picture 53"/>
          <p:cNvPicPr>
            <a:picLocks noChangeAspect="1"/>
          </p:cNvPicPr>
          <p:nvPr/>
        </p:nvPicPr>
        <p:blipFill rotWithShape="1">
          <a:blip r:embed="rId26" cstate="print">
            <a:extLst>
              <a:ext uri="{28A0092B-C50C-407E-A947-70E740481C1C}">
                <a14:useLocalDpi xmlns:a14="http://schemas.microsoft.com/office/drawing/2010/main" val="0"/>
              </a:ext>
            </a:extLst>
          </a:blip>
          <a:srcRect b="23622"/>
          <a:stretch/>
        </p:blipFill>
        <p:spPr>
          <a:xfrm>
            <a:off x="2833314" y="10994804"/>
            <a:ext cx="524020" cy="400235"/>
          </a:xfrm>
          <a:prstGeom prst="rect">
            <a:avLst/>
          </a:prstGeom>
        </p:spPr>
      </p:pic>
      <p:sp>
        <p:nvSpPr>
          <p:cNvPr id="206" name="TextBox 205">
            <a:extLst>
              <a:ext uri="{FF2B5EF4-FFF2-40B4-BE49-F238E27FC236}">
                <a16:creationId xmlns:a16="http://schemas.microsoft.com/office/drawing/2014/main" id="{16D44235-EE48-46EB-A657-8CE548FDA018}"/>
              </a:ext>
            </a:extLst>
          </p:cNvPr>
          <p:cNvSpPr txBox="1"/>
          <p:nvPr/>
        </p:nvSpPr>
        <p:spPr>
          <a:xfrm>
            <a:off x="5809225" y="12937203"/>
            <a:ext cx="1882257" cy="1077218"/>
          </a:xfrm>
          <a:prstGeom prst="rect">
            <a:avLst/>
          </a:prstGeom>
          <a:noFill/>
        </p:spPr>
        <p:txBody>
          <a:bodyPr wrap="square" rtlCol="0">
            <a:spAutoFit/>
          </a:bodyPr>
          <a:lstStyle/>
          <a:p>
            <a:r>
              <a:rPr lang="en-GB" sz="800" dirty="0" smtClean="0">
                <a:solidFill>
                  <a:srgbClr val="FE6E6E"/>
                </a:solidFill>
                <a:latin typeface="Helvetica" panose="020B0604020202020204" pitchFamily="34" charset="0"/>
                <a:cs typeface="Helvetica" panose="020B0604020202020204" pitchFamily="34" charset="0"/>
              </a:rPr>
              <a:t>My Sister Lives on the Mantelpiece: </a:t>
            </a:r>
            <a:r>
              <a:rPr lang="en-GB" sz="800" dirty="0" smtClean="0">
                <a:latin typeface="Helvetica" panose="020B0604020202020204" pitchFamily="34" charset="0"/>
                <a:cs typeface="Helvetica" panose="020B0604020202020204" pitchFamily="34" charset="0"/>
              </a:rPr>
              <a:t>We </a:t>
            </a:r>
            <a:r>
              <a:rPr lang="en-GB" sz="800" dirty="0">
                <a:latin typeface="Helvetica" panose="020B0604020202020204" pitchFamily="34" charset="0"/>
                <a:cs typeface="Helvetica" panose="020B0604020202020204" pitchFamily="34" charset="0"/>
              </a:rPr>
              <a:t>will be reading the novel in order to further develop our understanding of fiction and to help us to understand </a:t>
            </a:r>
            <a:r>
              <a:rPr lang="en-GB" sz="800" dirty="0" smtClean="0">
                <a:latin typeface="Helvetica" panose="020B0604020202020204" pitchFamily="34" charset="0"/>
                <a:cs typeface="Helvetica" panose="020B0604020202020204" pitchFamily="34" charset="0"/>
              </a:rPr>
              <a:t>the issues of: bereavement, racism and changing family dynamics.</a:t>
            </a:r>
            <a:endParaRPr lang="en-GB" sz="800" dirty="0">
              <a:latin typeface="Helvetica" panose="020B0604020202020204" pitchFamily="34" charset="0"/>
              <a:cs typeface="Helvetica" panose="020B0604020202020204" pitchFamily="34" charset="0"/>
            </a:endParaRPr>
          </a:p>
          <a:p>
            <a:pPr lvl="0"/>
            <a:endParaRPr lang="en-GB" sz="800" dirty="0">
              <a:solidFill>
                <a:schemeClr val="accent2">
                  <a:lumMod val="75000"/>
                </a:schemeClr>
              </a:solidFill>
              <a:latin typeface="Helvetica" panose="020B0604020202020204" pitchFamily="34" charset="0"/>
              <a:cs typeface="Helvetica" panose="020B0604020202020204" pitchFamily="34" charset="0"/>
            </a:endParaRPr>
          </a:p>
        </p:txBody>
      </p:sp>
      <p:cxnSp>
        <p:nvCxnSpPr>
          <p:cNvPr id="209" name="Straight Arrow Connector 208"/>
          <p:cNvCxnSpPr/>
          <p:nvPr/>
        </p:nvCxnSpPr>
        <p:spPr>
          <a:xfrm>
            <a:off x="1639858" y="5931492"/>
            <a:ext cx="184333" cy="410514"/>
          </a:xfrm>
          <a:prstGeom prst="straightConnector1">
            <a:avLst/>
          </a:prstGeom>
          <a:ln w="38100">
            <a:solidFill>
              <a:srgbClr val="BC78F4"/>
            </a:solidFill>
            <a:tailEnd type="triangle"/>
          </a:ln>
        </p:spPr>
        <p:style>
          <a:lnRef idx="1">
            <a:schemeClr val="accent1"/>
          </a:lnRef>
          <a:fillRef idx="0">
            <a:schemeClr val="accent1"/>
          </a:fillRef>
          <a:effectRef idx="0">
            <a:schemeClr val="accent1"/>
          </a:effectRef>
          <a:fontRef idx="minor">
            <a:schemeClr val="tx1"/>
          </a:fontRef>
        </p:style>
      </p:cxnSp>
      <p:pic>
        <p:nvPicPr>
          <p:cNvPr id="448" name="Picture 447"/>
          <p:cNvPicPr>
            <a:picLocks noChangeAspect="1"/>
          </p:cNvPicPr>
          <p:nvPr/>
        </p:nvPicPr>
        <p:blipFill rotWithShape="1">
          <a:blip r:embed="rId27" cstate="print">
            <a:extLst>
              <a:ext uri="{28A0092B-C50C-407E-A947-70E740481C1C}">
                <a14:useLocalDpi xmlns:a14="http://schemas.microsoft.com/office/drawing/2010/main" val="0"/>
              </a:ext>
            </a:extLst>
          </a:blip>
          <a:srcRect b="14483"/>
          <a:stretch/>
        </p:blipFill>
        <p:spPr>
          <a:xfrm>
            <a:off x="9018791" y="14309716"/>
            <a:ext cx="589817" cy="474062"/>
          </a:xfrm>
          <a:prstGeom prst="rect">
            <a:avLst/>
          </a:prstGeom>
        </p:spPr>
      </p:pic>
      <p:cxnSp>
        <p:nvCxnSpPr>
          <p:cNvPr id="215" name="Straight Arrow Connector 214"/>
          <p:cNvCxnSpPr/>
          <p:nvPr/>
        </p:nvCxnSpPr>
        <p:spPr>
          <a:xfrm flipH="1">
            <a:off x="7877478" y="15648637"/>
            <a:ext cx="543552" cy="82053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flipH="1">
            <a:off x="6503356" y="7485105"/>
            <a:ext cx="125054" cy="714964"/>
          </a:xfrm>
          <a:prstGeom prst="straightConnector1">
            <a:avLst/>
          </a:prstGeom>
          <a:ln w="38100">
            <a:solidFill>
              <a:srgbClr val="BC78F4"/>
            </a:solidFill>
            <a:tailEnd type="triangle"/>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flipH="1" flipV="1">
            <a:off x="1832447" y="14862516"/>
            <a:ext cx="50932" cy="269911"/>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25" name="TextBox 224">
            <a:extLst>
              <a:ext uri="{FF2B5EF4-FFF2-40B4-BE49-F238E27FC236}">
                <a16:creationId xmlns:a16="http://schemas.microsoft.com/office/drawing/2014/main" id="{CD8FB4E6-F025-4786-9480-2AEDA0D03177}"/>
              </a:ext>
            </a:extLst>
          </p:cNvPr>
          <p:cNvSpPr txBox="1"/>
          <p:nvPr/>
        </p:nvSpPr>
        <p:spPr>
          <a:xfrm>
            <a:off x="2943227" y="17713542"/>
            <a:ext cx="70638" cy="245074"/>
          </a:xfrm>
          <a:prstGeom prst="rect">
            <a:avLst/>
          </a:prstGeom>
          <a:noFill/>
          <a:ln>
            <a:solidFill>
              <a:schemeClr val="bg1"/>
            </a:solidFill>
          </a:ln>
        </p:spPr>
        <p:txBody>
          <a:bodyPr wrap="square" rtlCol="0">
            <a:spAutoFit/>
          </a:bodyPr>
          <a:lstStyle/>
          <a:p>
            <a:pPr lvl="0"/>
            <a:endParaRPr lang="en-GB" sz="800" dirty="0">
              <a:latin typeface="Helvetica" panose="020B0604020202020204" pitchFamily="34" charset="0"/>
              <a:cs typeface="Helvetica" panose="020B0604020202020204" pitchFamily="34" charset="0"/>
            </a:endParaRPr>
          </a:p>
        </p:txBody>
      </p:sp>
      <p:cxnSp>
        <p:nvCxnSpPr>
          <p:cNvPr id="226" name="Straight Arrow Connector 225"/>
          <p:cNvCxnSpPr/>
          <p:nvPr/>
        </p:nvCxnSpPr>
        <p:spPr>
          <a:xfrm flipH="1" flipV="1">
            <a:off x="4367818" y="14907792"/>
            <a:ext cx="50021" cy="300585"/>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a:off x="4042387" y="14258770"/>
            <a:ext cx="185246" cy="26562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459" name="Picture 458"/>
          <p:cNvPicPr>
            <a:picLocks noChangeAspect="1"/>
          </p:cNvPicPr>
          <p:nvPr/>
        </p:nvPicPr>
        <p:blipFill rotWithShape="1">
          <a:blip r:embed="rId28" cstate="print">
            <a:extLst>
              <a:ext uri="{28A0092B-C50C-407E-A947-70E740481C1C}">
                <a14:useLocalDpi xmlns:a14="http://schemas.microsoft.com/office/drawing/2010/main" val="0"/>
              </a:ext>
            </a:extLst>
          </a:blip>
          <a:srcRect b="18998"/>
          <a:stretch/>
        </p:blipFill>
        <p:spPr>
          <a:xfrm>
            <a:off x="5172743" y="13036545"/>
            <a:ext cx="619768" cy="502019"/>
          </a:xfrm>
          <a:prstGeom prst="rect">
            <a:avLst/>
          </a:prstGeom>
        </p:spPr>
      </p:pic>
      <p:sp>
        <p:nvSpPr>
          <p:cNvPr id="463" name="Rectangle 462"/>
          <p:cNvSpPr/>
          <p:nvPr/>
        </p:nvSpPr>
        <p:spPr>
          <a:xfrm>
            <a:off x="1531497" y="13597088"/>
            <a:ext cx="1615818" cy="707886"/>
          </a:xfrm>
          <a:prstGeom prst="rect">
            <a:avLst/>
          </a:prstGeom>
        </p:spPr>
        <p:txBody>
          <a:bodyPr wrap="square">
            <a:spAutoFit/>
          </a:bodyPr>
          <a:lstStyle/>
          <a:p>
            <a:pPr lvl="0"/>
            <a:r>
              <a:rPr lang="en-GB" sz="800" dirty="0" smtClean="0">
                <a:solidFill>
                  <a:schemeClr val="accent2">
                    <a:lumMod val="75000"/>
                  </a:schemeClr>
                </a:solidFill>
                <a:latin typeface="Helvetica" panose="020B0604020202020204" pitchFamily="34" charset="0"/>
                <a:cs typeface="Helvetica" panose="020B0604020202020204" pitchFamily="34" charset="0"/>
              </a:rPr>
              <a:t>Introduction to Shakespeare:</a:t>
            </a:r>
          </a:p>
          <a:p>
            <a:pPr lvl="0"/>
            <a:r>
              <a:rPr lang="en-GB" sz="800" dirty="0">
                <a:latin typeface="Helvetica" panose="020B0604020202020204" pitchFamily="34" charset="0"/>
                <a:cs typeface="Helvetica" panose="020B0604020202020204" pitchFamily="34" charset="0"/>
              </a:rPr>
              <a:t>The life of William Shakespeare. Students to look into his background and contextual information.</a:t>
            </a:r>
          </a:p>
        </p:txBody>
      </p:sp>
      <p:cxnSp>
        <p:nvCxnSpPr>
          <p:cNvPr id="236" name="Straight Arrow Connector 235"/>
          <p:cNvCxnSpPr/>
          <p:nvPr/>
        </p:nvCxnSpPr>
        <p:spPr>
          <a:xfrm>
            <a:off x="2660320" y="14272379"/>
            <a:ext cx="161677" cy="354057"/>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nvCxnSpPr>
        <p:spPr>
          <a:xfrm>
            <a:off x="577744" y="14626436"/>
            <a:ext cx="250452" cy="252602"/>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43" name="TextBox 242">
            <a:extLst>
              <a:ext uri="{FF2B5EF4-FFF2-40B4-BE49-F238E27FC236}">
                <a16:creationId xmlns:a16="http://schemas.microsoft.com/office/drawing/2014/main" id="{CD8FB4E6-F025-4786-9480-2AEDA0D03177}"/>
              </a:ext>
            </a:extLst>
          </p:cNvPr>
          <p:cNvSpPr txBox="1"/>
          <p:nvPr/>
        </p:nvSpPr>
        <p:spPr>
          <a:xfrm>
            <a:off x="-52080" y="13720078"/>
            <a:ext cx="1141993" cy="1077218"/>
          </a:xfrm>
          <a:prstGeom prst="rect">
            <a:avLst/>
          </a:prstGeom>
          <a:noFill/>
        </p:spPr>
        <p:txBody>
          <a:bodyPr wrap="square" rtlCol="0">
            <a:spAutoFit/>
          </a:bodyPr>
          <a:lstStyle/>
          <a:p>
            <a:pPr lvl="0"/>
            <a:r>
              <a:rPr lang="en-GB" sz="800" dirty="0" smtClean="0">
                <a:solidFill>
                  <a:schemeClr val="accent2">
                    <a:lumMod val="75000"/>
                  </a:schemeClr>
                </a:solidFill>
                <a:latin typeface="Helvetica" panose="020B0604020202020204" pitchFamily="34" charset="0"/>
                <a:cs typeface="Helvetica" panose="020B0604020202020204" pitchFamily="34" charset="0"/>
              </a:rPr>
              <a:t>Character and Voice Poetry:</a:t>
            </a:r>
            <a:r>
              <a:rPr lang="en-GB" sz="800" dirty="0">
                <a:solidFill>
                  <a:schemeClr val="accent2">
                    <a:lumMod val="75000"/>
                  </a:schemeClr>
                </a:solidFill>
                <a:latin typeface="Agency FB" panose="020B0503020202020204" pitchFamily="34" charset="0"/>
              </a:rPr>
              <a:t> </a:t>
            </a:r>
            <a:r>
              <a:rPr lang="en-GB" sz="800" dirty="0">
                <a:latin typeface="Agency FB" panose="020B0503020202020204" pitchFamily="34" charset="0"/>
              </a:rPr>
              <a:t>. </a:t>
            </a:r>
            <a:r>
              <a:rPr lang="en-GB" sz="800" dirty="0">
                <a:latin typeface="Helvetica" panose="020B0604020202020204" pitchFamily="34" charset="0"/>
                <a:cs typeface="Helvetica" panose="020B0604020202020204" pitchFamily="34" charset="0"/>
              </a:rPr>
              <a:t>We will develop </a:t>
            </a:r>
            <a:r>
              <a:rPr lang="en-GB" sz="800" dirty="0" smtClean="0">
                <a:latin typeface="Helvetica" panose="020B0604020202020204" pitchFamily="34" charset="0"/>
                <a:cs typeface="Helvetica" panose="020B0604020202020204" pitchFamily="34" charset="0"/>
              </a:rPr>
              <a:t>an </a:t>
            </a:r>
            <a:r>
              <a:rPr lang="en-GB" sz="800" dirty="0">
                <a:latin typeface="Helvetica" panose="020B0604020202020204" pitchFamily="34" charset="0"/>
                <a:cs typeface="Helvetica" panose="020B0604020202020204" pitchFamily="34" charset="0"/>
              </a:rPr>
              <a:t>understanding </a:t>
            </a:r>
            <a:r>
              <a:rPr lang="en-GB" sz="800" dirty="0" smtClean="0">
                <a:latin typeface="Helvetica" panose="020B0604020202020204" pitchFamily="34" charset="0"/>
                <a:cs typeface="Helvetica" panose="020B0604020202020204" pitchFamily="34" charset="0"/>
              </a:rPr>
              <a:t>of </a:t>
            </a:r>
            <a:r>
              <a:rPr lang="en-GB" sz="800" dirty="0">
                <a:latin typeface="Helvetica" panose="020B0604020202020204" pitchFamily="34" charset="0"/>
                <a:cs typeface="Helvetica" panose="020B0604020202020204" pitchFamily="34" charset="0"/>
              </a:rPr>
              <a:t>language and structural techniques used by </a:t>
            </a:r>
            <a:r>
              <a:rPr lang="en-GB" sz="800" dirty="0" smtClean="0">
                <a:latin typeface="Helvetica" panose="020B0604020202020204" pitchFamily="34" charset="0"/>
                <a:cs typeface="Helvetica" panose="020B0604020202020204" pitchFamily="34" charset="0"/>
              </a:rPr>
              <a:t>poets</a:t>
            </a:r>
            <a:endParaRPr lang="en-GB" sz="800" dirty="0">
              <a:solidFill>
                <a:schemeClr val="accent1">
                  <a:lumMod val="75000"/>
                </a:schemeClr>
              </a:solidFill>
              <a:latin typeface="Helvetica" panose="020B0604020202020204" pitchFamily="34" charset="0"/>
              <a:cs typeface="Helvetica" panose="020B0604020202020204" pitchFamily="34" charset="0"/>
            </a:endParaRPr>
          </a:p>
          <a:p>
            <a:pPr lvl="0"/>
            <a:endParaRPr lang="en-GB" sz="800" dirty="0">
              <a:latin typeface="Helvetica" panose="020B0604020202020204" pitchFamily="34" charset="0"/>
              <a:cs typeface="Helvetica" panose="020B0604020202020204" pitchFamily="34" charset="0"/>
            </a:endParaRPr>
          </a:p>
        </p:txBody>
      </p:sp>
      <p:sp>
        <p:nvSpPr>
          <p:cNvPr id="247" name="TextBox 246">
            <a:extLst>
              <a:ext uri="{FF2B5EF4-FFF2-40B4-BE49-F238E27FC236}">
                <a16:creationId xmlns:a16="http://schemas.microsoft.com/office/drawing/2014/main" id="{CD8FB4E6-F025-4786-9480-2AEDA0D03177}"/>
              </a:ext>
            </a:extLst>
          </p:cNvPr>
          <p:cNvSpPr txBox="1"/>
          <p:nvPr/>
        </p:nvSpPr>
        <p:spPr>
          <a:xfrm>
            <a:off x="3064266" y="13806676"/>
            <a:ext cx="1225882" cy="584775"/>
          </a:xfrm>
          <a:prstGeom prst="rect">
            <a:avLst/>
          </a:prstGeom>
          <a:noFill/>
          <a:ln>
            <a:solidFill>
              <a:schemeClr val="bg1"/>
            </a:solidFill>
          </a:ln>
        </p:spPr>
        <p:txBody>
          <a:bodyPr wrap="square" rtlCol="0">
            <a:spAutoFit/>
          </a:bodyPr>
          <a:lstStyle/>
          <a:p>
            <a:pPr lvl="0"/>
            <a:r>
              <a:rPr lang="en-GB" sz="800" dirty="0" smtClean="0">
                <a:solidFill>
                  <a:schemeClr val="accent2">
                    <a:lumMod val="75000"/>
                  </a:schemeClr>
                </a:solidFill>
                <a:latin typeface="Helvetica" panose="020B0604020202020204" pitchFamily="34" charset="0"/>
                <a:cs typeface="Helvetica" panose="020B0604020202020204" pitchFamily="34" charset="0"/>
              </a:rPr>
              <a:t>Short Stories:</a:t>
            </a:r>
            <a:endParaRPr lang="en-GB" sz="800" dirty="0">
              <a:solidFill>
                <a:schemeClr val="accent2">
                  <a:lumMod val="75000"/>
                </a:schemeClr>
              </a:solidFill>
              <a:latin typeface="Helvetica" panose="020B0604020202020204" pitchFamily="34" charset="0"/>
              <a:cs typeface="Helvetica" panose="020B0604020202020204" pitchFamily="34" charset="0"/>
            </a:endParaRPr>
          </a:p>
          <a:p>
            <a:pPr lvl="0"/>
            <a:r>
              <a:rPr lang="en-GB" sz="800" dirty="0" smtClean="0">
                <a:latin typeface="Helvetica" panose="020B0604020202020204" pitchFamily="34" charset="0"/>
                <a:cs typeface="Helvetica" panose="020B0604020202020204" pitchFamily="34" charset="0"/>
              </a:rPr>
              <a:t>Considering how structural features add to effects</a:t>
            </a:r>
            <a:endParaRPr lang="en-GB" sz="800" dirty="0">
              <a:latin typeface="Helvetica" panose="020B0604020202020204" pitchFamily="34" charset="0"/>
              <a:cs typeface="Helvetica" panose="020B0604020202020204" pitchFamily="34" charset="0"/>
            </a:endParaRPr>
          </a:p>
        </p:txBody>
      </p:sp>
      <p:sp>
        <p:nvSpPr>
          <p:cNvPr id="248" name="TextBox 247">
            <a:extLst>
              <a:ext uri="{FF2B5EF4-FFF2-40B4-BE49-F238E27FC236}">
                <a16:creationId xmlns:a16="http://schemas.microsoft.com/office/drawing/2014/main" id="{FB10142D-7E6F-4E89-B19F-924A27370642}"/>
              </a:ext>
            </a:extLst>
          </p:cNvPr>
          <p:cNvSpPr txBox="1"/>
          <p:nvPr/>
        </p:nvSpPr>
        <p:spPr>
          <a:xfrm>
            <a:off x="3355502" y="15056659"/>
            <a:ext cx="1439921" cy="707886"/>
          </a:xfrm>
          <a:prstGeom prst="rect">
            <a:avLst/>
          </a:prstGeom>
          <a:noFill/>
        </p:spPr>
        <p:txBody>
          <a:bodyPr wrap="square" rtlCol="0">
            <a:spAutoFit/>
          </a:bodyPr>
          <a:lstStyle/>
          <a:p>
            <a:pPr lvl="0"/>
            <a:r>
              <a:rPr lang="en-GB" sz="800" dirty="0" smtClean="0">
                <a:solidFill>
                  <a:schemeClr val="accent2">
                    <a:lumMod val="75000"/>
                  </a:schemeClr>
                </a:solidFill>
                <a:latin typeface="Helvetica" panose="020B0604020202020204" pitchFamily="34" charset="0"/>
                <a:cs typeface="Helvetica" panose="020B0604020202020204" pitchFamily="34" charset="0"/>
              </a:rPr>
              <a:t>Short Stories:</a:t>
            </a:r>
            <a:endParaRPr lang="en-GB" sz="800" dirty="0">
              <a:solidFill>
                <a:schemeClr val="accent2">
                  <a:lumMod val="75000"/>
                </a:schemeClr>
              </a:solidFill>
              <a:latin typeface="Helvetica" panose="020B0604020202020204" pitchFamily="34" charset="0"/>
              <a:cs typeface="Helvetica" panose="020B0604020202020204" pitchFamily="34" charset="0"/>
            </a:endParaRPr>
          </a:p>
          <a:p>
            <a:pPr lvl="0"/>
            <a:r>
              <a:rPr lang="en-GB" sz="800" dirty="0">
                <a:latin typeface="Helvetica" panose="020B0604020202020204" pitchFamily="34" charset="0"/>
                <a:cs typeface="Helvetica" panose="020B0604020202020204" pitchFamily="34" charset="0"/>
              </a:rPr>
              <a:t>Reading of the </a:t>
            </a:r>
            <a:r>
              <a:rPr lang="en-GB" sz="800" dirty="0" smtClean="0">
                <a:latin typeface="Helvetica" panose="020B0604020202020204" pitchFamily="34" charset="0"/>
                <a:cs typeface="Helvetica" panose="020B0604020202020204" pitchFamily="34" charset="0"/>
              </a:rPr>
              <a:t>stories, </a:t>
            </a:r>
            <a:r>
              <a:rPr lang="en-GB" sz="800" dirty="0">
                <a:latin typeface="Helvetica" panose="020B0604020202020204" pitchFamily="34" charset="0"/>
                <a:cs typeface="Helvetica" panose="020B0604020202020204" pitchFamily="34" charset="0"/>
              </a:rPr>
              <a:t>drawing links with characters and </a:t>
            </a:r>
            <a:r>
              <a:rPr lang="en-GB" sz="800" dirty="0" smtClean="0">
                <a:latin typeface="Helvetica" panose="020B0604020202020204" pitchFamily="34" charset="0"/>
                <a:cs typeface="Helvetica" panose="020B0604020202020204" pitchFamily="34" charset="0"/>
              </a:rPr>
              <a:t>relevant history.</a:t>
            </a:r>
            <a:endParaRPr lang="en-GB" sz="800" dirty="0">
              <a:latin typeface="Helvetica" panose="020B0604020202020204" pitchFamily="34" charset="0"/>
              <a:cs typeface="Helvetica" panose="020B0604020202020204" pitchFamily="34" charset="0"/>
            </a:endParaRPr>
          </a:p>
        </p:txBody>
      </p:sp>
      <p:cxnSp>
        <p:nvCxnSpPr>
          <p:cNvPr id="254" name="Straight Arrow Connector 253"/>
          <p:cNvCxnSpPr/>
          <p:nvPr/>
        </p:nvCxnSpPr>
        <p:spPr>
          <a:xfrm flipV="1">
            <a:off x="5600101" y="14724529"/>
            <a:ext cx="71923" cy="313144"/>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58" name="TextBox 257">
            <a:extLst>
              <a:ext uri="{FF2B5EF4-FFF2-40B4-BE49-F238E27FC236}">
                <a16:creationId xmlns:a16="http://schemas.microsoft.com/office/drawing/2014/main" id="{CD8FB4E6-F025-4786-9480-2AEDA0D03177}"/>
              </a:ext>
            </a:extLst>
          </p:cNvPr>
          <p:cNvSpPr txBox="1"/>
          <p:nvPr/>
        </p:nvSpPr>
        <p:spPr>
          <a:xfrm>
            <a:off x="4730426" y="15053907"/>
            <a:ext cx="1168310" cy="584775"/>
          </a:xfrm>
          <a:prstGeom prst="rect">
            <a:avLst/>
          </a:prstGeom>
          <a:noFill/>
        </p:spPr>
        <p:txBody>
          <a:bodyPr wrap="square" rtlCol="0">
            <a:spAutoFit/>
          </a:bodyPr>
          <a:lstStyle/>
          <a:p>
            <a:pPr lvl="0"/>
            <a:r>
              <a:rPr lang="en-GB" sz="800" dirty="0" smtClean="0">
                <a:solidFill>
                  <a:schemeClr val="accent2">
                    <a:lumMod val="75000"/>
                  </a:schemeClr>
                </a:solidFill>
                <a:latin typeface="Helvetica" panose="020B0604020202020204" pitchFamily="34" charset="0"/>
                <a:cs typeface="Helvetica" panose="020B0604020202020204" pitchFamily="34" charset="0"/>
              </a:rPr>
              <a:t>Short</a:t>
            </a:r>
            <a:r>
              <a:rPr lang="en-GB" sz="800" dirty="0">
                <a:solidFill>
                  <a:schemeClr val="accent2">
                    <a:lumMod val="75000"/>
                  </a:schemeClr>
                </a:solidFill>
                <a:latin typeface="Helvetica" panose="020B0604020202020204" pitchFamily="34" charset="0"/>
                <a:cs typeface="Helvetica" panose="020B0604020202020204" pitchFamily="34" charset="0"/>
              </a:rPr>
              <a:t> </a:t>
            </a:r>
            <a:r>
              <a:rPr lang="en-GB" sz="800" dirty="0" smtClean="0">
                <a:solidFill>
                  <a:schemeClr val="accent2">
                    <a:lumMod val="75000"/>
                  </a:schemeClr>
                </a:solidFill>
                <a:latin typeface="Helvetica" panose="020B0604020202020204" pitchFamily="34" charset="0"/>
                <a:cs typeface="Helvetica" panose="020B0604020202020204" pitchFamily="34" charset="0"/>
              </a:rPr>
              <a:t>Stories</a:t>
            </a:r>
            <a:r>
              <a:rPr lang="en-GB" sz="800" dirty="0" smtClean="0">
                <a:solidFill>
                  <a:schemeClr val="accent1">
                    <a:lumMod val="75000"/>
                  </a:schemeClr>
                </a:solidFill>
                <a:latin typeface="Helvetica" panose="020B0604020202020204" pitchFamily="34" charset="0"/>
                <a:cs typeface="Helvetica" panose="020B0604020202020204" pitchFamily="34" charset="0"/>
              </a:rPr>
              <a:t>:</a:t>
            </a:r>
            <a:endParaRPr lang="en-GB" sz="800" dirty="0">
              <a:solidFill>
                <a:schemeClr val="accent1">
                  <a:lumMod val="75000"/>
                </a:schemeClr>
              </a:solidFill>
              <a:latin typeface="Helvetica" panose="020B0604020202020204" pitchFamily="34" charset="0"/>
              <a:cs typeface="Helvetica" panose="020B0604020202020204" pitchFamily="34" charset="0"/>
            </a:endParaRPr>
          </a:p>
          <a:p>
            <a:pPr lvl="0"/>
            <a:r>
              <a:rPr lang="en-GB" sz="800" dirty="0" smtClean="0">
                <a:latin typeface="Helvetica" panose="020B0604020202020204" pitchFamily="34" charset="0"/>
                <a:cs typeface="Helvetica" panose="020B0604020202020204" pitchFamily="34" charset="0"/>
              </a:rPr>
              <a:t>Understanding how language creates character.</a:t>
            </a:r>
            <a:endParaRPr lang="en-GB" sz="800" dirty="0">
              <a:latin typeface="Helvetica" panose="020B0604020202020204" pitchFamily="34" charset="0"/>
              <a:cs typeface="Helvetica" panose="020B0604020202020204" pitchFamily="34" charset="0"/>
            </a:endParaRPr>
          </a:p>
        </p:txBody>
      </p:sp>
      <p:cxnSp>
        <p:nvCxnSpPr>
          <p:cNvPr id="262" name="Straight Arrow Connector 261"/>
          <p:cNvCxnSpPr/>
          <p:nvPr/>
        </p:nvCxnSpPr>
        <p:spPr>
          <a:xfrm flipH="1" flipV="1">
            <a:off x="4578553" y="16986089"/>
            <a:ext cx="118219" cy="232405"/>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Straight Arrow Connector 264"/>
          <p:cNvCxnSpPr/>
          <p:nvPr/>
        </p:nvCxnSpPr>
        <p:spPr>
          <a:xfrm>
            <a:off x="3065864" y="16469167"/>
            <a:ext cx="1071395" cy="204293"/>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67" name="TextBox 266">
            <a:extLst>
              <a:ext uri="{FF2B5EF4-FFF2-40B4-BE49-F238E27FC236}">
                <a16:creationId xmlns:a16="http://schemas.microsoft.com/office/drawing/2014/main" id="{CE063D78-9DEF-4974-9870-2DB26B0D7500}"/>
              </a:ext>
            </a:extLst>
          </p:cNvPr>
          <p:cNvSpPr txBox="1"/>
          <p:nvPr/>
        </p:nvSpPr>
        <p:spPr>
          <a:xfrm>
            <a:off x="-64639" y="16848791"/>
            <a:ext cx="1472625" cy="830997"/>
          </a:xfrm>
          <a:prstGeom prst="rect">
            <a:avLst/>
          </a:prstGeom>
          <a:noFill/>
        </p:spPr>
        <p:txBody>
          <a:bodyPr wrap="square" rtlCol="0">
            <a:spAutoFit/>
          </a:bodyPr>
          <a:lstStyle/>
          <a:p>
            <a:pPr lvl="0"/>
            <a:r>
              <a:rPr lang="en-GB" sz="800" dirty="0" smtClean="0">
                <a:solidFill>
                  <a:schemeClr val="accent2">
                    <a:lumMod val="75000"/>
                  </a:schemeClr>
                </a:solidFill>
                <a:latin typeface="Helvetica" panose="020B0604020202020204" pitchFamily="34" charset="0"/>
                <a:cs typeface="Helvetica" panose="020B0604020202020204" pitchFamily="34" charset="0"/>
              </a:rPr>
              <a:t>Character and Voice Poetry</a:t>
            </a:r>
            <a:r>
              <a:rPr lang="en-GB" sz="800" dirty="0" smtClean="0">
                <a:solidFill>
                  <a:schemeClr val="accent1">
                    <a:lumMod val="75000"/>
                  </a:schemeClr>
                </a:solidFill>
                <a:latin typeface="Helvetica" panose="020B0604020202020204" pitchFamily="34" charset="0"/>
                <a:cs typeface="Helvetica" panose="020B0604020202020204" pitchFamily="34" charset="0"/>
              </a:rPr>
              <a:t>:</a:t>
            </a:r>
            <a:r>
              <a:rPr lang="en-GB" sz="800" dirty="0">
                <a:latin typeface="Agency FB" panose="020B0503020202020204" pitchFamily="34" charset="0"/>
              </a:rPr>
              <a:t> </a:t>
            </a:r>
            <a:r>
              <a:rPr lang="en-GB" sz="800" dirty="0">
                <a:latin typeface="Helvetica" panose="020B0604020202020204" pitchFamily="34" charset="0"/>
                <a:cs typeface="Helvetica" panose="020B0604020202020204" pitchFamily="34" charset="0"/>
              </a:rPr>
              <a:t>We will explore different poems which depict a narrative persona as the speaker or the focus of the speaker’s attention</a:t>
            </a:r>
            <a:endParaRPr lang="en-GB" sz="800" dirty="0" smtClean="0">
              <a:solidFill>
                <a:schemeClr val="accent1">
                  <a:lumMod val="75000"/>
                </a:schemeClr>
              </a:solidFill>
              <a:latin typeface="Helvetica" panose="020B0604020202020204" pitchFamily="34" charset="0"/>
              <a:cs typeface="Helvetica" panose="020B0604020202020204" pitchFamily="34" charset="0"/>
            </a:endParaRPr>
          </a:p>
        </p:txBody>
      </p:sp>
      <p:cxnSp>
        <p:nvCxnSpPr>
          <p:cNvPr id="271" name="Straight Arrow Connector 270"/>
          <p:cNvCxnSpPr/>
          <p:nvPr/>
        </p:nvCxnSpPr>
        <p:spPr>
          <a:xfrm flipV="1">
            <a:off x="6881631" y="16880506"/>
            <a:ext cx="193251" cy="278202"/>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73" name="TextBox 272">
            <a:extLst>
              <a:ext uri="{FF2B5EF4-FFF2-40B4-BE49-F238E27FC236}">
                <a16:creationId xmlns:a16="http://schemas.microsoft.com/office/drawing/2014/main" id="{296463F8-02E2-4EF8-B85C-1DCEDAC87CA7}"/>
              </a:ext>
            </a:extLst>
          </p:cNvPr>
          <p:cNvSpPr txBox="1"/>
          <p:nvPr/>
        </p:nvSpPr>
        <p:spPr>
          <a:xfrm>
            <a:off x="5800951" y="15726145"/>
            <a:ext cx="1419454" cy="707886"/>
          </a:xfrm>
          <a:prstGeom prst="rect">
            <a:avLst/>
          </a:prstGeom>
          <a:noFill/>
        </p:spPr>
        <p:txBody>
          <a:bodyPr wrap="square" rtlCol="0">
            <a:spAutoFit/>
          </a:bodyPr>
          <a:lstStyle/>
          <a:p>
            <a:pPr lvl="0"/>
            <a:r>
              <a:rPr lang="en-GB" sz="800" dirty="0" smtClean="0">
                <a:solidFill>
                  <a:schemeClr val="accent2">
                    <a:lumMod val="75000"/>
                  </a:schemeClr>
                </a:solidFill>
                <a:latin typeface="Helvetica" panose="020B0604020202020204" pitchFamily="34" charset="0"/>
                <a:cs typeface="Helvetica" panose="020B0604020202020204" pitchFamily="34" charset="0"/>
              </a:rPr>
              <a:t>Roots of English:</a:t>
            </a:r>
            <a:endParaRPr lang="en-GB" sz="800" dirty="0">
              <a:solidFill>
                <a:schemeClr val="accent2">
                  <a:lumMod val="75000"/>
                </a:schemeClr>
              </a:solidFill>
              <a:latin typeface="Helvetica" panose="020B0604020202020204" pitchFamily="34" charset="0"/>
              <a:cs typeface="Helvetica" panose="020B0604020202020204" pitchFamily="34" charset="0"/>
            </a:endParaRPr>
          </a:p>
          <a:p>
            <a:pPr lvl="0"/>
            <a:r>
              <a:rPr lang="en-GB" sz="800" dirty="0" smtClean="0">
                <a:latin typeface="Helvetica" panose="020B0604020202020204" pitchFamily="34" charset="0"/>
                <a:cs typeface="Helvetica" panose="020B0604020202020204" pitchFamily="34" charset="0"/>
              </a:rPr>
              <a:t>Understanding the cultures and languages that have contributed to the creation of the English Language.</a:t>
            </a:r>
            <a:endParaRPr lang="en-GB" sz="800" dirty="0">
              <a:latin typeface="Helvetica" panose="020B0604020202020204" pitchFamily="34" charset="0"/>
              <a:cs typeface="Helvetica" panose="020B0604020202020204" pitchFamily="34" charset="0"/>
            </a:endParaRPr>
          </a:p>
        </p:txBody>
      </p:sp>
      <p:pic>
        <p:nvPicPr>
          <p:cNvPr id="2" name="Picture 2" descr="Image result for shipston high school pn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236533" y="105693"/>
            <a:ext cx="535504" cy="703417"/>
          </a:xfrm>
          <a:prstGeom prst="rect">
            <a:avLst/>
          </a:prstGeom>
          <a:noFill/>
          <a:extLst>
            <a:ext uri="{909E8E84-426E-40DD-AFC4-6F175D3DCCD1}">
              <a14:hiddenFill xmlns:a14="http://schemas.microsoft.com/office/drawing/2010/main">
                <a:solidFill>
                  <a:srgbClr val="FFFFFF"/>
                </a:solidFill>
              </a14:hiddenFill>
            </a:ext>
          </a:extLst>
        </p:spPr>
      </p:pic>
      <p:pic>
        <p:nvPicPr>
          <p:cNvPr id="174" name="Picture 2" descr="Image result for shipston high school pn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9024365" y="88349"/>
            <a:ext cx="535504" cy="703417"/>
          </a:xfrm>
          <a:prstGeom prst="rect">
            <a:avLst/>
          </a:prstGeom>
          <a:noFill/>
          <a:extLst>
            <a:ext uri="{909E8E84-426E-40DD-AFC4-6F175D3DCCD1}">
              <a14:hiddenFill xmlns:a14="http://schemas.microsoft.com/office/drawing/2010/main">
                <a:solidFill>
                  <a:srgbClr val="FFFFFF"/>
                </a:solidFill>
              </a14:hiddenFill>
            </a:ext>
          </a:extLst>
        </p:spPr>
      </p:pic>
      <p:cxnSp>
        <p:nvCxnSpPr>
          <p:cNvPr id="175" name="Straight Arrow Connector 174"/>
          <p:cNvCxnSpPr/>
          <p:nvPr/>
        </p:nvCxnSpPr>
        <p:spPr>
          <a:xfrm>
            <a:off x="6621271" y="16375318"/>
            <a:ext cx="106118" cy="283563"/>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178" name="Picture 177"/>
          <p:cNvPicPr>
            <a:picLocks noChangeAspect="1"/>
          </p:cNvPicPr>
          <p:nvPr/>
        </p:nvPicPr>
        <p:blipFill>
          <a:blip r:embed="rId30"/>
          <a:stretch>
            <a:fillRect/>
          </a:stretch>
        </p:blipFill>
        <p:spPr>
          <a:xfrm>
            <a:off x="4948628" y="15785523"/>
            <a:ext cx="829822" cy="586161"/>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571433715"/>
              </p:ext>
            </p:extLst>
          </p:nvPr>
        </p:nvGraphicFramePr>
        <p:xfrm>
          <a:off x="2506971" y="15759447"/>
          <a:ext cx="1568908" cy="675894"/>
        </p:xfrm>
        <a:graphic>
          <a:graphicData uri="http://schemas.openxmlformats.org/drawingml/2006/table">
            <a:tbl>
              <a:tblPr>
                <a:tableStyleId>{5C22544A-7EE6-4342-B048-85BDC9FD1C3A}</a:tableStyleId>
              </a:tblPr>
              <a:tblGrid>
                <a:gridCol w="1568908">
                  <a:extLst>
                    <a:ext uri="{9D8B030D-6E8A-4147-A177-3AD203B41FA5}">
                      <a16:colId xmlns:a16="http://schemas.microsoft.com/office/drawing/2014/main" val="3222468631"/>
                    </a:ext>
                  </a:extLst>
                </a:gridCol>
              </a:tblGrid>
              <a:tr h="618451">
                <a:tc>
                  <a:txBody>
                    <a:bodyPr/>
                    <a:lstStyle/>
                    <a:p>
                      <a:pPr>
                        <a:lnSpc>
                          <a:spcPct val="115000"/>
                        </a:lnSpc>
                        <a:spcAft>
                          <a:spcPts val="0"/>
                        </a:spcAft>
                      </a:pPr>
                      <a:r>
                        <a:rPr lang="en-GB" sz="800" i="0" dirty="0" smtClean="0">
                          <a:solidFill>
                            <a:schemeClr val="accent2">
                              <a:lumMod val="75000"/>
                            </a:schemeClr>
                          </a:solidFill>
                          <a:effectLst/>
                          <a:latin typeface="Helvetica" panose="020B0604020202020204" pitchFamily="34" charset="0"/>
                          <a:cs typeface="Helvetica" panose="020B0604020202020204" pitchFamily="34" charset="0"/>
                        </a:rPr>
                        <a:t>Walking the Road to Freedom:</a:t>
                      </a:r>
                    </a:p>
                    <a:p>
                      <a:pPr>
                        <a:lnSpc>
                          <a:spcPct val="115000"/>
                        </a:lnSpc>
                        <a:spcAft>
                          <a:spcPts val="0"/>
                        </a:spcAft>
                      </a:pPr>
                      <a:r>
                        <a:rPr lang="en-GB" sz="800" i="1" dirty="0" smtClean="0">
                          <a:effectLst/>
                          <a:latin typeface="Helvetica" panose="020B0604020202020204" pitchFamily="34" charset="0"/>
                          <a:cs typeface="Helvetica" panose="020B0604020202020204" pitchFamily="34" charset="0"/>
                        </a:rPr>
                        <a:t>Examination</a:t>
                      </a:r>
                      <a:r>
                        <a:rPr lang="en-GB" sz="800" i="1" baseline="0" dirty="0" smtClean="0">
                          <a:effectLst/>
                          <a:latin typeface="Helvetica" panose="020B0604020202020204" pitchFamily="34" charset="0"/>
                          <a:cs typeface="Helvetica" panose="020B0604020202020204" pitchFamily="34" charset="0"/>
                        </a:rPr>
                        <a:t> </a:t>
                      </a:r>
                      <a:r>
                        <a:rPr lang="en-GB" sz="800" i="1" baseline="0" dirty="0" err="1" smtClean="0">
                          <a:effectLst/>
                          <a:latin typeface="Helvetica" panose="020B0604020202020204" pitchFamily="34" charset="0"/>
                          <a:cs typeface="Helvetica" panose="020B0604020202020204" pitchFamily="34" charset="0"/>
                        </a:rPr>
                        <a:t>of:r</a:t>
                      </a:r>
                      <a:r>
                        <a:rPr lang="en-GB" sz="800" i="1" dirty="0" err="1" smtClean="0">
                          <a:effectLst/>
                          <a:latin typeface="Helvetica" panose="020B0604020202020204" pitchFamily="34" charset="0"/>
                          <a:cs typeface="Helvetica" panose="020B0604020202020204" pitchFamily="34" charset="0"/>
                        </a:rPr>
                        <a:t>oots</a:t>
                      </a:r>
                      <a:r>
                        <a:rPr lang="en-GB" sz="800" i="1" dirty="0" smtClean="0">
                          <a:effectLst/>
                          <a:latin typeface="Helvetica" panose="020B0604020202020204" pitchFamily="34" charset="0"/>
                          <a:cs typeface="Helvetica" panose="020B0604020202020204" pitchFamily="34" charset="0"/>
                        </a:rPr>
                        <a:t> </a:t>
                      </a:r>
                      <a:r>
                        <a:rPr lang="en-GB" sz="800" i="1" dirty="0">
                          <a:effectLst/>
                          <a:latin typeface="Helvetica" panose="020B0604020202020204" pitchFamily="34" charset="0"/>
                          <a:cs typeface="Helvetica" panose="020B0604020202020204" pitchFamily="34" charset="0"/>
                        </a:rPr>
                        <a:t>of </a:t>
                      </a:r>
                      <a:r>
                        <a:rPr lang="en-GB" sz="800" i="1" dirty="0" smtClean="0">
                          <a:effectLst/>
                          <a:latin typeface="Helvetica" panose="020B0604020202020204" pitchFamily="34" charset="0"/>
                          <a:cs typeface="Helvetica" panose="020B0604020202020204" pitchFamily="34" charset="0"/>
                        </a:rPr>
                        <a:t>slavery; Colonialism;</a:t>
                      </a:r>
                      <a:r>
                        <a:rPr lang="en-GB" sz="800" i="1" baseline="0" dirty="0" smtClean="0">
                          <a:effectLst/>
                          <a:latin typeface="Helvetica" panose="020B0604020202020204" pitchFamily="34" charset="0"/>
                          <a:cs typeface="Helvetica" panose="020B0604020202020204" pitchFamily="34" charset="0"/>
                        </a:rPr>
                        <a:t> </a:t>
                      </a:r>
                      <a:r>
                        <a:rPr lang="en-GB" sz="800" i="1" dirty="0" smtClean="0">
                          <a:effectLst/>
                          <a:latin typeface="Helvetica" panose="020B0604020202020204" pitchFamily="34" charset="0"/>
                          <a:cs typeface="Helvetica" panose="020B0604020202020204" pitchFamily="34" charset="0"/>
                        </a:rPr>
                        <a:t>Anti-Semitism; oppression</a:t>
                      </a:r>
                      <a:endParaRPr lang="en-GB" sz="800" i="1" dirty="0">
                        <a:effectLst/>
                        <a:latin typeface="Helvetica" panose="020B0604020202020204" pitchFamily="34" charset="0"/>
                        <a:ea typeface="Arial" panose="020B0604020202020204" pitchFamily="34" charset="0"/>
                        <a:cs typeface="Helvetica" panose="020B0604020202020204" pitchFamily="34" charset="0"/>
                      </a:endParaRPr>
                    </a:p>
                  </a:txBody>
                  <a:tcPr marL="63500" marR="63500" marT="63500" marB="63500">
                    <a:solidFill>
                      <a:schemeClr val="bg1"/>
                    </a:solidFill>
                  </a:tcPr>
                </a:tc>
                <a:extLst>
                  <a:ext uri="{0D108BD9-81ED-4DB2-BD59-A6C34878D82A}">
                    <a16:rowId xmlns:a16="http://schemas.microsoft.com/office/drawing/2014/main" val="4149019320"/>
                  </a:ext>
                </a:extLst>
              </a:tr>
            </a:tbl>
          </a:graphicData>
        </a:graphic>
      </p:graphicFrame>
      <p:pic>
        <p:nvPicPr>
          <p:cNvPr id="191" name="Picture 2" descr="Image result for frederick douglass abolition of slavery article"/>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4094098" y="15767297"/>
            <a:ext cx="457587" cy="612156"/>
          </a:xfrm>
          <a:prstGeom prst="rect">
            <a:avLst/>
          </a:prstGeom>
          <a:noFill/>
          <a:extLst>
            <a:ext uri="{909E8E84-426E-40DD-AFC4-6F175D3DCCD1}">
              <a14:hiddenFill xmlns:a14="http://schemas.microsoft.com/office/drawing/2010/main">
                <a:solidFill>
                  <a:srgbClr val="FFFFFF"/>
                </a:solidFill>
              </a14:hiddenFill>
            </a:ext>
          </a:extLst>
        </p:spPr>
      </p:pic>
      <p:cxnSp>
        <p:nvCxnSpPr>
          <p:cNvPr id="179" name="Straight Arrow Connector 178"/>
          <p:cNvCxnSpPr/>
          <p:nvPr/>
        </p:nvCxnSpPr>
        <p:spPr>
          <a:xfrm flipV="1">
            <a:off x="1278719" y="16828621"/>
            <a:ext cx="383418" cy="118969"/>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182" name="Picture 181"/>
          <p:cNvPicPr>
            <a:picLocks noChangeAspect="1"/>
          </p:cNvPicPr>
          <p:nvPr/>
        </p:nvPicPr>
        <p:blipFill>
          <a:blip r:embed="rId32"/>
          <a:stretch>
            <a:fillRect/>
          </a:stretch>
        </p:blipFill>
        <p:spPr>
          <a:xfrm>
            <a:off x="3684233" y="17095669"/>
            <a:ext cx="750707" cy="563499"/>
          </a:xfrm>
          <a:prstGeom prst="rect">
            <a:avLst/>
          </a:prstGeom>
          <a:effectLst>
            <a:softEdge rad="63500"/>
          </a:effectLst>
        </p:spPr>
      </p:pic>
      <p:pic>
        <p:nvPicPr>
          <p:cNvPr id="183" name="Picture 182"/>
          <p:cNvPicPr>
            <a:picLocks noChangeAspect="1"/>
          </p:cNvPicPr>
          <p:nvPr/>
        </p:nvPicPr>
        <p:blipFill>
          <a:blip r:embed="rId33"/>
          <a:stretch>
            <a:fillRect/>
          </a:stretch>
        </p:blipFill>
        <p:spPr>
          <a:xfrm>
            <a:off x="2710110" y="17112487"/>
            <a:ext cx="862080" cy="535924"/>
          </a:xfrm>
          <a:prstGeom prst="rect">
            <a:avLst/>
          </a:prstGeom>
          <a:effectLst>
            <a:softEdge rad="63500"/>
          </a:effectLst>
        </p:spPr>
      </p:pic>
      <p:pic>
        <p:nvPicPr>
          <p:cNvPr id="15" name="Picture 14"/>
          <p:cNvPicPr>
            <a:picLocks noChangeAspect="1"/>
          </p:cNvPicPr>
          <p:nvPr/>
        </p:nvPicPr>
        <p:blipFill>
          <a:blip r:embed="rId34"/>
          <a:stretch>
            <a:fillRect/>
          </a:stretch>
        </p:blipFill>
        <p:spPr>
          <a:xfrm>
            <a:off x="1519718" y="17103347"/>
            <a:ext cx="1152244" cy="562892"/>
          </a:xfrm>
          <a:prstGeom prst="rect">
            <a:avLst/>
          </a:prstGeom>
        </p:spPr>
      </p:pic>
      <p:sp>
        <p:nvSpPr>
          <p:cNvPr id="5" name="TextBox 4"/>
          <p:cNvSpPr txBox="1"/>
          <p:nvPr/>
        </p:nvSpPr>
        <p:spPr>
          <a:xfrm>
            <a:off x="5192423" y="13748668"/>
            <a:ext cx="2590793" cy="707886"/>
          </a:xfrm>
          <a:prstGeom prst="rect">
            <a:avLst/>
          </a:prstGeom>
          <a:noFill/>
        </p:spPr>
        <p:txBody>
          <a:bodyPr wrap="square" rtlCol="0">
            <a:spAutoFit/>
          </a:bodyPr>
          <a:lstStyle/>
          <a:p>
            <a:r>
              <a:rPr lang="en-GB" sz="800" dirty="0" smtClean="0">
                <a:solidFill>
                  <a:schemeClr val="accent2"/>
                </a:solidFill>
                <a:latin typeface="Helvetica" panose="020B0604020202020204" pitchFamily="34" charset="0"/>
                <a:cs typeface="Helvetica" panose="020B0604020202020204" pitchFamily="34" charset="0"/>
              </a:rPr>
              <a:t>Outsiders: </a:t>
            </a:r>
          </a:p>
          <a:p>
            <a:r>
              <a:rPr lang="en-GB" sz="800" dirty="0" smtClean="0">
                <a:latin typeface="Helvetica" panose="020B0604020202020204" pitchFamily="34" charset="0"/>
                <a:cs typeface="Helvetica" panose="020B0604020202020204" pitchFamily="34" charset="0"/>
              </a:rPr>
              <a:t>We </a:t>
            </a:r>
            <a:r>
              <a:rPr lang="en-GB" sz="800" dirty="0">
                <a:latin typeface="Helvetica" panose="020B0604020202020204" pitchFamily="34" charset="0"/>
                <a:cs typeface="Helvetica" panose="020B0604020202020204" pitchFamily="34" charset="0"/>
              </a:rPr>
              <a:t>will use various fiction extracts to examine how various groups of people have ostracized from society and how literature presents and subverts views places on ‘outsiders’. </a:t>
            </a:r>
          </a:p>
        </p:txBody>
      </p:sp>
      <p:sp>
        <p:nvSpPr>
          <p:cNvPr id="6" name="TextBox 5"/>
          <p:cNvSpPr txBox="1"/>
          <p:nvPr/>
        </p:nvSpPr>
        <p:spPr>
          <a:xfrm>
            <a:off x="5870579" y="15077654"/>
            <a:ext cx="1551136" cy="584775"/>
          </a:xfrm>
          <a:prstGeom prst="rect">
            <a:avLst/>
          </a:prstGeom>
          <a:noFill/>
        </p:spPr>
        <p:txBody>
          <a:bodyPr wrap="square" rtlCol="0">
            <a:spAutoFit/>
          </a:bodyPr>
          <a:lstStyle/>
          <a:p>
            <a:r>
              <a:rPr lang="en-GB" sz="800" b="1" dirty="0" smtClean="0">
                <a:solidFill>
                  <a:schemeClr val="accent2"/>
                </a:solidFill>
                <a:latin typeface="Helvetica" panose="020B0604020202020204" pitchFamily="34" charset="0"/>
                <a:cs typeface="Helvetica" panose="020B0604020202020204" pitchFamily="34" charset="0"/>
              </a:rPr>
              <a:t>Outsiders: </a:t>
            </a:r>
            <a:r>
              <a:rPr lang="en-GB" sz="800" dirty="0" smtClean="0">
                <a:latin typeface="Helvetica" panose="020B0604020202020204" pitchFamily="34" charset="0"/>
                <a:cs typeface="Helvetica" panose="020B0604020202020204" pitchFamily="34" charset="0"/>
              </a:rPr>
              <a:t>You will be assessed in your ability to recognised implications in a text</a:t>
            </a:r>
            <a:endParaRPr lang="en-GB" sz="800" dirty="0">
              <a:latin typeface="Helvetica" panose="020B0604020202020204" pitchFamily="34" charset="0"/>
              <a:cs typeface="Helvetica" panose="020B0604020202020204" pitchFamily="34" charset="0"/>
            </a:endParaRPr>
          </a:p>
        </p:txBody>
      </p:sp>
      <p:pic>
        <p:nvPicPr>
          <p:cNvPr id="180" name="Picture 10" descr="Gypsy png 2 » PNG Image"/>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7599897" y="13293705"/>
            <a:ext cx="475598" cy="586297"/>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2" descr="Isolation Icons - Download Free Vector Icons | Noun Project"/>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4452033" y="13727852"/>
            <a:ext cx="686779" cy="68677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385220" y="12987240"/>
            <a:ext cx="2042970" cy="461665"/>
          </a:xfrm>
          <a:prstGeom prst="rect">
            <a:avLst/>
          </a:prstGeom>
          <a:noFill/>
        </p:spPr>
        <p:txBody>
          <a:bodyPr wrap="square" rtlCol="0">
            <a:spAutoFit/>
          </a:bodyPr>
          <a:lstStyle/>
          <a:p>
            <a:r>
              <a:rPr lang="en-GB" sz="800" dirty="0" smtClean="0">
                <a:solidFill>
                  <a:srgbClr val="FE6E6E"/>
                </a:solidFill>
                <a:latin typeface="Helvetica" panose="020B0604020202020204" pitchFamily="34" charset="0"/>
                <a:cs typeface="Helvetica" panose="020B0604020202020204" pitchFamily="34" charset="0"/>
              </a:rPr>
              <a:t>Disease and Disorder</a:t>
            </a:r>
            <a:r>
              <a:rPr lang="en-GB" sz="800" dirty="0" smtClean="0">
                <a:latin typeface="Helvetica" panose="020B0604020202020204" pitchFamily="34" charset="0"/>
                <a:cs typeface="Helvetica" panose="020B0604020202020204" pitchFamily="34" charset="0"/>
              </a:rPr>
              <a:t>: A study of how mental and physical illness is presented in 19</a:t>
            </a:r>
            <a:r>
              <a:rPr lang="en-GB" sz="800" baseline="30000" dirty="0" smtClean="0">
                <a:latin typeface="Helvetica" panose="020B0604020202020204" pitchFamily="34" charset="0"/>
                <a:cs typeface="Helvetica" panose="020B0604020202020204" pitchFamily="34" charset="0"/>
              </a:rPr>
              <a:t>th</a:t>
            </a:r>
            <a:r>
              <a:rPr lang="en-GB" sz="800" dirty="0" smtClean="0">
                <a:latin typeface="Helvetica" panose="020B0604020202020204" pitchFamily="34" charset="0"/>
                <a:cs typeface="Helvetica" panose="020B0604020202020204" pitchFamily="34" charset="0"/>
              </a:rPr>
              <a:t>, 20</a:t>
            </a:r>
            <a:r>
              <a:rPr lang="en-GB" sz="800" baseline="30000" dirty="0" smtClean="0">
                <a:latin typeface="Helvetica" panose="020B0604020202020204" pitchFamily="34" charset="0"/>
                <a:cs typeface="Helvetica" panose="020B0604020202020204" pitchFamily="34" charset="0"/>
              </a:rPr>
              <a:t>th</a:t>
            </a:r>
            <a:r>
              <a:rPr lang="en-GB" sz="800" dirty="0" smtClean="0">
                <a:latin typeface="Helvetica" panose="020B0604020202020204" pitchFamily="34" charset="0"/>
                <a:cs typeface="Helvetica" panose="020B0604020202020204" pitchFamily="34" charset="0"/>
              </a:rPr>
              <a:t> and 21</a:t>
            </a:r>
            <a:r>
              <a:rPr lang="en-GB" sz="800" baseline="30000" dirty="0" smtClean="0">
                <a:latin typeface="Helvetica" panose="020B0604020202020204" pitchFamily="34" charset="0"/>
                <a:cs typeface="Helvetica" panose="020B0604020202020204" pitchFamily="34" charset="0"/>
              </a:rPr>
              <a:t>st</a:t>
            </a:r>
            <a:r>
              <a:rPr lang="en-GB" sz="800" dirty="0" smtClean="0">
                <a:latin typeface="Helvetica" panose="020B0604020202020204" pitchFamily="34" charset="0"/>
                <a:cs typeface="Helvetica" panose="020B0604020202020204" pitchFamily="34" charset="0"/>
              </a:rPr>
              <a:t> Century fiction</a:t>
            </a:r>
            <a:endParaRPr lang="en-GB" sz="800" dirty="0">
              <a:latin typeface="Helvetica" panose="020B0604020202020204" pitchFamily="34" charset="0"/>
              <a:cs typeface="Helvetica" panose="020B0604020202020204" pitchFamily="34" charset="0"/>
            </a:endParaRPr>
          </a:p>
        </p:txBody>
      </p:sp>
      <p:sp>
        <p:nvSpPr>
          <p:cNvPr id="23" name="TextBox 22"/>
          <p:cNvSpPr txBox="1"/>
          <p:nvPr/>
        </p:nvSpPr>
        <p:spPr>
          <a:xfrm>
            <a:off x="3339515" y="11053029"/>
            <a:ext cx="2190849" cy="1323439"/>
          </a:xfrm>
          <a:prstGeom prst="rect">
            <a:avLst/>
          </a:prstGeom>
          <a:noFill/>
        </p:spPr>
        <p:txBody>
          <a:bodyPr wrap="square" rtlCol="0">
            <a:spAutoFit/>
          </a:bodyPr>
          <a:lstStyle/>
          <a:p>
            <a:r>
              <a:rPr lang="en-GB" sz="800" dirty="0" smtClean="0">
                <a:solidFill>
                  <a:srgbClr val="FE6E6E"/>
                </a:solidFill>
                <a:latin typeface="Helvetica" panose="020B0604020202020204" pitchFamily="34" charset="0"/>
                <a:ea typeface="Cambria" panose="02040503050406030204" pitchFamily="18" charset="0"/>
                <a:cs typeface="Helvetica" panose="020B0604020202020204" pitchFamily="34" charset="0"/>
              </a:rPr>
              <a:t>Disease and Disorder: </a:t>
            </a:r>
            <a:r>
              <a:rPr lang="en-GB" sz="800" dirty="0" smtClean="0">
                <a:latin typeface="Helvetica" panose="020B0604020202020204" pitchFamily="34" charset="0"/>
                <a:ea typeface="Cambria" panose="02040503050406030204" pitchFamily="18" charset="0"/>
                <a:cs typeface="Helvetica" panose="020B0604020202020204" pitchFamily="34" charset="0"/>
              </a:rPr>
              <a:t>You will study how illness is </a:t>
            </a:r>
            <a:r>
              <a:rPr lang="en-GB" sz="800" dirty="0">
                <a:latin typeface="Helvetica" panose="020B0604020202020204" pitchFamily="34" charset="0"/>
                <a:ea typeface="Cambria" panose="02040503050406030204" pitchFamily="18" charset="0"/>
                <a:cs typeface="Helvetica" panose="020B0604020202020204" pitchFamily="34" charset="0"/>
              </a:rPr>
              <a:t>presented in different texts and how these differ in their interpretation, style, voice, theme and cultural reaction to the illnesses presented. </a:t>
            </a:r>
          </a:p>
          <a:p>
            <a:r>
              <a:rPr lang="en-GB" sz="800" dirty="0">
                <a:latin typeface="Helvetica" panose="020B0604020202020204" pitchFamily="34" charset="0"/>
                <a:ea typeface="Cambria" panose="02040503050406030204" pitchFamily="18" charset="0"/>
                <a:cs typeface="Helvetica" panose="020B0604020202020204" pitchFamily="34" charset="0"/>
              </a:rPr>
              <a:t>We will then aim to use the stimulus presented through the authors work to create our own distinct response and reaction to physical and psychological illness.   </a:t>
            </a:r>
          </a:p>
        </p:txBody>
      </p:sp>
      <p:sp>
        <p:nvSpPr>
          <p:cNvPr id="27" name="TextBox 26"/>
          <p:cNvSpPr txBox="1"/>
          <p:nvPr/>
        </p:nvSpPr>
        <p:spPr>
          <a:xfrm>
            <a:off x="1345726" y="12939573"/>
            <a:ext cx="2110452" cy="984885"/>
          </a:xfrm>
          <a:prstGeom prst="rect">
            <a:avLst/>
          </a:prstGeom>
          <a:noFill/>
        </p:spPr>
        <p:txBody>
          <a:bodyPr wrap="square" rtlCol="0">
            <a:spAutoFit/>
          </a:bodyPr>
          <a:lstStyle/>
          <a:p>
            <a:r>
              <a:rPr lang="en-GB" sz="800" dirty="0" smtClean="0">
                <a:solidFill>
                  <a:srgbClr val="FE6E6E"/>
                </a:solidFill>
                <a:latin typeface="Helvetica" panose="020B0604020202020204" pitchFamily="34" charset="0"/>
                <a:cs typeface="Helvetica" panose="020B0604020202020204" pitchFamily="34" charset="0"/>
              </a:rPr>
              <a:t>The Merchant of Venice</a:t>
            </a:r>
            <a:r>
              <a:rPr lang="en-GB" sz="800" dirty="0" smtClean="0">
                <a:latin typeface="Helvetica" panose="020B0604020202020204" pitchFamily="34" charset="0"/>
                <a:cs typeface="Helvetica" panose="020B0604020202020204" pitchFamily="34" charset="0"/>
              </a:rPr>
              <a:t>: A </a:t>
            </a:r>
            <a:r>
              <a:rPr lang="en-GB" sz="800" dirty="0">
                <a:latin typeface="Helvetica" panose="020B0604020202020204" pitchFamily="34" charset="0"/>
                <a:cs typeface="Helvetica" panose="020B0604020202020204" pitchFamily="34" charset="0"/>
              </a:rPr>
              <a:t>study of Shakespeare’s play with a focus on the character and treatment of Shylock as well as examining gender </a:t>
            </a:r>
            <a:r>
              <a:rPr lang="en-GB" sz="800">
                <a:latin typeface="Helvetica" panose="020B0604020202020204" pitchFamily="34" charset="0"/>
                <a:cs typeface="Helvetica" panose="020B0604020202020204" pitchFamily="34" charset="0"/>
              </a:rPr>
              <a:t>roles </a:t>
            </a:r>
            <a:r>
              <a:rPr lang="en-GB" sz="800" smtClean="0">
                <a:latin typeface="Helvetica" panose="020B0604020202020204" pitchFamily="34" charset="0"/>
                <a:cs typeface="Helvetica" panose="020B0604020202020204" pitchFamily="34" charset="0"/>
              </a:rPr>
              <a:t>and how </a:t>
            </a:r>
            <a:r>
              <a:rPr lang="en-GB" sz="800" dirty="0">
                <a:latin typeface="Helvetica" panose="020B0604020202020204" pitchFamily="34" charset="0"/>
                <a:cs typeface="Helvetica" panose="020B0604020202020204" pitchFamily="34" charset="0"/>
              </a:rPr>
              <a:t>relationships are presented in the play.</a:t>
            </a:r>
          </a:p>
          <a:p>
            <a:endParaRPr lang="en-GB" dirty="0"/>
          </a:p>
        </p:txBody>
      </p:sp>
      <p:sp>
        <p:nvSpPr>
          <p:cNvPr id="31" name="TextBox 30"/>
          <p:cNvSpPr txBox="1"/>
          <p:nvPr/>
        </p:nvSpPr>
        <p:spPr>
          <a:xfrm>
            <a:off x="0" y="12696092"/>
            <a:ext cx="1374194" cy="584775"/>
          </a:xfrm>
          <a:prstGeom prst="rect">
            <a:avLst/>
          </a:prstGeom>
          <a:noFill/>
        </p:spPr>
        <p:txBody>
          <a:bodyPr wrap="square" rtlCol="0">
            <a:spAutoFit/>
          </a:bodyPr>
          <a:lstStyle/>
          <a:p>
            <a:r>
              <a:rPr lang="en-GB" sz="800" dirty="0" smtClean="0">
                <a:solidFill>
                  <a:srgbClr val="FE6E6E"/>
                </a:solidFill>
                <a:latin typeface="Helvetica" panose="020B0604020202020204" pitchFamily="34" charset="0"/>
                <a:cs typeface="Helvetica" panose="020B0604020202020204" pitchFamily="34" charset="0"/>
              </a:rPr>
              <a:t>The Merchant of Venice</a:t>
            </a:r>
            <a:r>
              <a:rPr lang="en-GB" sz="800" dirty="0" smtClean="0">
                <a:latin typeface="Helvetica" panose="020B0604020202020204" pitchFamily="34" charset="0"/>
                <a:cs typeface="Helvetica" panose="020B0604020202020204" pitchFamily="34" charset="0"/>
              </a:rPr>
              <a:t>: A study of how the audience should react to the character of Shylock.</a:t>
            </a:r>
            <a:endParaRPr lang="en-GB" sz="800" dirty="0">
              <a:latin typeface="Helvetica" panose="020B0604020202020204" pitchFamily="34" charset="0"/>
              <a:cs typeface="Helvetica" panose="020B0604020202020204" pitchFamily="34" charset="0"/>
            </a:endParaRPr>
          </a:p>
        </p:txBody>
      </p:sp>
      <p:pic>
        <p:nvPicPr>
          <p:cNvPr id="198" name="Picture 197"/>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2795327" y="11623483"/>
            <a:ext cx="612343" cy="684607"/>
          </a:xfrm>
          <a:prstGeom prst="rect">
            <a:avLst/>
          </a:prstGeom>
        </p:spPr>
      </p:pic>
      <p:pic>
        <p:nvPicPr>
          <p:cNvPr id="199" name="Picture 198"/>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130193" y="13247573"/>
            <a:ext cx="989829" cy="446925"/>
          </a:xfrm>
          <a:prstGeom prst="rect">
            <a:avLst/>
          </a:prstGeom>
        </p:spPr>
      </p:pic>
      <p:pic>
        <p:nvPicPr>
          <p:cNvPr id="38" name="Picture 37"/>
          <p:cNvPicPr>
            <a:picLocks noChangeAspect="1"/>
          </p:cNvPicPr>
          <p:nvPr/>
        </p:nvPicPr>
        <p:blipFill>
          <a:blip r:embed="rId39"/>
          <a:stretch>
            <a:fillRect/>
          </a:stretch>
        </p:blipFill>
        <p:spPr>
          <a:xfrm>
            <a:off x="2692859" y="9400685"/>
            <a:ext cx="822652" cy="784165"/>
          </a:xfrm>
          <a:prstGeom prst="rect">
            <a:avLst/>
          </a:prstGeom>
        </p:spPr>
      </p:pic>
      <p:pic>
        <p:nvPicPr>
          <p:cNvPr id="44" name="Picture 43"/>
          <p:cNvPicPr>
            <a:picLocks noChangeAspect="1"/>
          </p:cNvPicPr>
          <p:nvPr/>
        </p:nvPicPr>
        <p:blipFill>
          <a:blip r:embed="rId40"/>
          <a:stretch>
            <a:fillRect/>
          </a:stretch>
        </p:blipFill>
        <p:spPr>
          <a:xfrm>
            <a:off x="4502237" y="8832846"/>
            <a:ext cx="1367614" cy="515927"/>
          </a:xfrm>
          <a:prstGeom prst="rect">
            <a:avLst/>
          </a:prstGeom>
        </p:spPr>
      </p:pic>
      <p:pic>
        <p:nvPicPr>
          <p:cNvPr id="46" name="Picture 45"/>
          <p:cNvPicPr>
            <a:picLocks noChangeAspect="1"/>
          </p:cNvPicPr>
          <p:nvPr/>
        </p:nvPicPr>
        <p:blipFill>
          <a:blip r:embed="rId41"/>
          <a:stretch>
            <a:fillRect/>
          </a:stretch>
        </p:blipFill>
        <p:spPr>
          <a:xfrm>
            <a:off x="6175964" y="9670106"/>
            <a:ext cx="763744" cy="514058"/>
          </a:xfrm>
          <a:prstGeom prst="rect">
            <a:avLst/>
          </a:prstGeom>
        </p:spPr>
      </p:pic>
      <p:pic>
        <p:nvPicPr>
          <p:cNvPr id="48" name="Picture 47"/>
          <p:cNvPicPr>
            <a:picLocks noChangeAspect="1"/>
          </p:cNvPicPr>
          <p:nvPr/>
        </p:nvPicPr>
        <p:blipFill>
          <a:blip r:embed="rId42"/>
          <a:stretch>
            <a:fillRect/>
          </a:stretch>
        </p:blipFill>
        <p:spPr>
          <a:xfrm>
            <a:off x="943658" y="8767523"/>
            <a:ext cx="1343290" cy="609000"/>
          </a:xfrm>
          <a:prstGeom prst="rect">
            <a:avLst/>
          </a:prstGeom>
        </p:spPr>
      </p:pic>
      <p:pic>
        <p:nvPicPr>
          <p:cNvPr id="53" name="Picture 52"/>
          <p:cNvPicPr>
            <a:picLocks noChangeAspect="1"/>
          </p:cNvPicPr>
          <p:nvPr/>
        </p:nvPicPr>
        <p:blipFill>
          <a:blip r:embed="rId43"/>
          <a:stretch>
            <a:fillRect/>
          </a:stretch>
        </p:blipFill>
        <p:spPr>
          <a:xfrm>
            <a:off x="7248702" y="10867940"/>
            <a:ext cx="1017040" cy="1017040"/>
          </a:xfrm>
          <a:prstGeom prst="rect">
            <a:avLst/>
          </a:prstGeom>
        </p:spPr>
      </p:pic>
      <p:sp>
        <p:nvSpPr>
          <p:cNvPr id="453" name="TextBox 452"/>
          <p:cNvSpPr txBox="1"/>
          <p:nvPr/>
        </p:nvSpPr>
        <p:spPr>
          <a:xfrm>
            <a:off x="-21834" y="5610599"/>
            <a:ext cx="1035923" cy="830997"/>
          </a:xfrm>
          <a:prstGeom prst="rect">
            <a:avLst/>
          </a:prstGeom>
          <a:noFill/>
        </p:spPr>
        <p:txBody>
          <a:bodyPr wrap="square" rtlCol="0">
            <a:spAutoFit/>
          </a:bodyPr>
          <a:lstStyle/>
          <a:p>
            <a:r>
              <a:rPr lang="en-GB" sz="800" dirty="0" smtClean="0">
                <a:solidFill>
                  <a:srgbClr val="BC78F4"/>
                </a:solidFill>
                <a:latin typeface="Helvetica" panose="020B0604020202020204" pitchFamily="34" charset="0"/>
                <a:cs typeface="Helvetica" panose="020B0604020202020204" pitchFamily="34" charset="0"/>
              </a:rPr>
              <a:t>World and Lives Poetry: </a:t>
            </a:r>
            <a:r>
              <a:rPr lang="en-GB" sz="800" dirty="0" smtClean="0">
                <a:latin typeface="Helvetica" panose="020B0604020202020204" pitchFamily="34" charset="0"/>
                <a:cs typeface="Helvetica" panose="020B0604020202020204" pitchFamily="34" charset="0"/>
              </a:rPr>
              <a:t>A study of selection of poetry from AQA World and Lives Anthology</a:t>
            </a:r>
            <a:endParaRPr lang="en-GB" sz="800" dirty="0">
              <a:latin typeface="Helvetica" panose="020B0604020202020204" pitchFamily="34" charset="0"/>
              <a:cs typeface="Helvetica" panose="020B0604020202020204" pitchFamily="34" charset="0"/>
            </a:endParaRPr>
          </a:p>
        </p:txBody>
      </p:sp>
      <p:sp>
        <p:nvSpPr>
          <p:cNvPr id="467" name="TextBox 466"/>
          <p:cNvSpPr txBox="1"/>
          <p:nvPr/>
        </p:nvSpPr>
        <p:spPr>
          <a:xfrm>
            <a:off x="1996561" y="5478188"/>
            <a:ext cx="2326330" cy="584775"/>
          </a:xfrm>
          <a:prstGeom prst="rect">
            <a:avLst/>
          </a:prstGeom>
          <a:noFill/>
        </p:spPr>
        <p:txBody>
          <a:bodyPr wrap="square" rtlCol="0">
            <a:spAutoFit/>
          </a:bodyPr>
          <a:lstStyle/>
          <a:p>
            <a:pPr lvl="0"/>
            <a:r>
              <a:rPr lang="en-GB" sz="800" dirty="0">
                <a:solidFill>
                  <a:srgbClr val="BC78F4"/>
                </a:solidFill>
                <a:latin typeface="Helvetica" panose="020B0604020202020204" pitchFamily="34" charset="0"/>
                <a:cs typeface="Helvetica" panose="020B0604020202020204" pitchFamily="34" charset="0"/>
              </a:rPr>
              <a:t>The </a:t>
            </a:r>
            <a:r>
              <a:rPr lang="en-GB" sz="800" dirty="0" smtClean="0">
                <a:solidFill>
                  <a:srgbClr val="BC78F4"/>
                </a:solidFill>
                <a:latin typeface="Helvetica" panose="020B0604020202020204" pitchFamily="34" charset="0"/>
                <a:cs typeface="Helvetica" panose="020B0604020202020204" pitchFamily="34" charset="0"/>
              </a:rPr>
              <a:t>Tempest:</a:t>
            </a:r>
            <a:r>
              <a:rPr lang="en-GB" sz="800" dirty="0" smtClean="0">
                <a:solidFill>
                  <a:schemeClr val="accent2">
                    <a:lumMod val="75000"/>
                  </a:schemeClr>
                </a:solidFill>
                <a:latin typeface="Helvetica" panose="020B0604020202020204" pitchFamily="34" charset="0"/>
                <a:cs typeface="Helvetica" panose="020B0604020202020204" pitchFamily="34" charset="0"/>
              </a:rPr>
              <a:t> </a:t>
            </a:r>
            <a:endParaRPr lang="en-GB" sz="800" dirty="0">
              <a:solidFill>
                <a:schemeClr val="accent2">
                  <a:lumMod val="75000"/>
                </a:schemeClr>
              </a:solidFill>
              <a:latin typeface="Helvetica" panose="020B0604020202020204" pitchFamily="34" charset="0"/>
              <a:cs typeface="Helvetica" panose="020B0604020202020204" pitchFamily="34" charset="0"/>
            </a:endParaRPr>
          </a:p>
          <a:p>
            <a:pPr lvl="0"/>
            <a:r>
              <a:rPr lang="en-GB" sz="800" dirty="0">
                <a:latin typeface="Helvetica" panose="020B0604020202020204" pitchFamily="34" charset="0"/>
                <a:cs typeface="Helvetica" panose="020B0604020202020204" pitchFamily="34" charset="0"/>
              </a:rPr>
              <a:t>Students to particularly focus on how relationships and patriarchy are developed in the play, </a:t>
            </a:r>
            <a:r>
              <a:rPr lang="en-GB" sz="800" i="1" dirty="0">
                <a:latin typeface="Helvetica" panose="020B0604020202020204" pitchFamily="34" charset="0"/>
                <a:cs typeface="Helvetica" panose="020B0604020202020204" pitchFamily="34" charset="0"/>
              </a:rPr>
              <a:t>The Tempest</a:t>
            </a:r>
            <a:endParaRPr lang="en-GB" sz="800" dirty="0">
              <a:latin typeface="Helvetica" panose="020B0604020202020204" pitchFamily="34" charset="0"/>
              <a:cs typeface="Helvetica" panose="020B0604020202020204" pitchFamily="34" charset="0"/>
            </a:endParaRPr>
          </a:p>
        </p:txBody>
      </p:sp>
      <p:pic>
        <p:nvPicPr>
          <p:cNvPr id="237" name="Picture 236"/>
          <p:cNvPicPr>
            <a:picLocks noChangeAspect="1"/>
          </p:cNvPicPr>
          <p:nvPr/>
        </p:nvPicPr>
        <p:blipFill rotWithShape="1">
          <a:blip r:embed="rId44" cstate="print">
            <a:extLst>
              <a:ext uri="{28A0092B-C50C-407E-A947-70E740481C1C}">
                <a14:useLocalDpi xmlns:a14="http://schemas.microsoft.com/office/drawing/2010/main" val="0"/>
              </a:ext>
            </a:extLst>
          </a:blip>
          <a:srcRect b="14070"/>
          <a:stretch/>
        </p:blipFill>
        <p:spPr>
          <a:xfrm>
            <a:off x="2878579" y="5253864"/>
            <a:ext cx="391448" cy="336369"/>
          </a:xfrm>
          <a:prstGeom prst="rect">
            <a:avLst/>
          </a:prstGeom>
        </p:spPr>
      </p:pic>
      <p:sp>
        <p:nvSpPr>
          <p:cNvPr id="468" name="TextBox 467"/>
          <p:cNvSpPr txBox="1"/>
          <p:nvPr/>
        </p:nvSpPr>
        <p:spPr>
          <a:xfrm>
            <a:off x="4124822" y="5355077"/>
            <a:ext cx="1381930" cy="707886"/>
          </a:xfrm>
          <a:prstGeom prst="rect">
            <a:avLst/>
          </a:prstGeom>
          <a:noFill/>
        </p:spPr>
        <p:txBody>
          <a:bodyPr wrap="square" rtlCol="0">
            <a:spAutoFit/>
          </a:bodyPr>
          <a:lstStyle/>
          <a:p>
            <a:r>
              <a:rPr lang="en-GB" sz="800" dirty="0" smtClean="0">
                <a:solidFill>
                  <a:srgbClr val="BC78F4"/>
                </a:solidFill>
                <a:latin typeface="Helvetica" panose="020B0604020202020204" pitchFamily="34" charset="0"/>
                <a:cs typeface="Helvetica" panose="020B0604020202020204" pitchFamily="34" charset="0"/>
              </a:rPr>
              <a:t>GCSE Language Skills</a:t>
            </a:r>
            <a:r>
              <a:rPr lang="en-GB" sz="800" dirty="0" smtClean="0">
                <a:latin typeface="Helvetica" panose="020B0604020202020204" pitchFamily="34" charset="0"/>
                <a:cs typeface="Helvetica" panose="020B0604020202020204" pitchFamily="34" charset="0"/>
              </a:rPr>
              <a:t>: A revision of KS3  fiction reading and  writing and application to GCSE Paper 1 </a:t>
            </a:r>
            <a:endParaRPr lang="en-GB" sz="800" dirty="0">
              <a:latin typeface="Helvetica" panose="020B0604020202020204" pitchFamily="34" charset="0"/>
              <a:cs typeface="Helvetica" panose="020B0604020202020204" pitchFamily="34" charset="0"/>
            </a:endParaRPr>
          </a:p>
        </p:txBody>
      </p:sp>
      <p:sp>
        <p:nvSpPr>
          <p:cNvPr id="240" name="TextBox 239"/>
          <p:cNvSpPr txBox="1"/>
          <p:nvPr/>
        </p:nvSpPr>
        <p:spPr>
          <a:xfrm>
            <a:off x="5984683" y="5427144"/>
            <a:ext cx="1425948" cy="707886"/>
          </a:xfrm>
          <a:prstGeom prst="rect">
            <a:avLst/>
          </a:prstGeom>
          <a:noFill/>
        </p:spPr>
        <p:txBody>
          <a:bodyPr wrap="square" rtlCol="0">
            <a:spAutoFit/>
          </a:bodyPr>
          <a:lstStyle/>
          <a:p>
            <a:r>
              <a:rPr lang="en-GB" sz="800" dirty="0" smtClean="0">
                <a:solidFill>
                  <a:srgbClr val="BC78F4"/>
                </a:solidFill>
                <a:latin typeface="Helvetica" panose="020B0604020202020204" pitchFamily="34" charset="0"/>
                <a:cs typeface="Helvetica" panose="020B0604020202020204" pitchFamily="34" charset="0"/>
              </a:rPr>
              <a:t>GCSE Language Skills</a:t>
            </a:r>
            <a:r>
              <a:rPr lang="en-GB" sz="800" dirty="0" smtClean="0">
                <a:latin typeface="Helvetica" panose="020B0604020202020204" pitchFamily="34" charset="0"/>
                <a:cs typeface="Helvetica" panose="020B0604020202020204" pitchFamily="34" charset="0"/>
              </a:rPr>
              <a:t>: A revision of KS3 non-fiction reading and writing and application to GCSE Paper 2 </a:t>
            </a:r>
            <a:endParaRPr lang="en-GB" sz="800" dirty="0">
              <a:latin typeface="Helvetica" panose="020B0604020202020204" pitchFamily="34" charset="0"/>
              <a:cs typeface="Helvetica" panose="020B0604020202020204" pitchFamily="34" charset="0"/>
            </a:endParaRPr>
          </a:p>
        </p:txBody>
      </p:sp>
      <p:sp>
        <p:nvSpPr>
          <p:cNvPr id="469" name="TextBox 468"/>
          <p:cNvSpPr txBox="1"/>
          <p:nvPr/>
        </p:nvSpPr>
        <p:spPr>
          <a:xfrm>
            <a:off x="3223891" y="3298735"/>
            <a:ext cx="1466821" cy="707886"/>
          </a:xfrm>
          <a:prstGeom prst="rect">
            <a:avLst/>
          </a:prstGeom>
          <a:noFill/>
        </p:spPr>
        <p:txBody>
          <a:bodyPr wrap="square" rtlCol="0">
            <a:spAutoFit/>
          </a:bodyPr>
          <a:lstStyle/>
          <a:p>
            <a:r>
              <a:rPr lang="en-GB" sz="800" dirty="0" smtClean="0">
                <a:solidFill>
                  <a:schemeClr val="accent6">
                    <a:lumMod val="60000"/>
                    <a:lumOff val="40000"/>
                  </a:schemeClr>
                </a:solidFill>
                <a:latin typeface="Helvetica" panose="020B0604020202020204" pitchFamily="34" charset="0"/>
                <a:cs typeface="Helvetica" panose="020B0604020202020204" pitchFamily="34" charset="0"/>
              </a:rPr>
              <a:t>Telling Tales</a:t>
            </a:r>
            <a:r>
              <a:rPr lang="en-GB" sz="800" dirty="0" smtClean="0">
                <a:solidFill>
                  <a:schemeClr val="accent6"/>
                </a:solidFill>
                <a:latin typeface="Helvetica" panose="020B0604020202020204" pitchFamily="34" charset="0"/>
                <a:cs typeface="Helvetica" panose="020B0604020202020204" pitchFamily="34" charset="0"/>
              </a:rPr>
              <a:t>: </a:t>
            </a:r>
            <a:r>
              <a:rPr lang="en-GB" sz="800" dirty="0" smtClean="0">
                <a:latin typeface="Helvetica" panose="020B0604020202020204" pitchFamily="34" charset="0"/>
                <a:cs typeface="Helvetica" panose="020B0604020202020204" pitchFamily="34" charset="0"/>
              </a:rPr>
              <a:t>AQA Short Story Anthology. A comparison  of how character and themes are presented</a:t>
            </a:r>
            <a:endParaRPr lang="en-GB" sz="800" dirty="0">
              <a:latin typeface="Helvetica" panose="020B0604020202020204" pitchFamily="34" charset="0"/>
              <a:cs typeface="Helvetica" panose="020B0604020202020204" pitchFamily="34" charset="0"/>
            </a:endParaRPr>
          </a:p>
        </p:txBody>
      </p:sp>
      <p:sp>
        <p:nvSpPr>
          <p:cNvPr id="471" name="AutoShape 4" descr="See the sourc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252" name="Straight Arrow Connector 251"/>
          <p:cNvCxnSpPr/>
          <p:nvPr/>
        </p:nvCxnSpPr>
        <p:spPr>
          <a:xfrm flipH="1">
            <a:off x="8091640" y="4027510"/>
            <a:ext cx="192311" cy="231780"/>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a:xfrm flipH="1">
            <a:off x="6899109" y="3721294"/>
            <a:ext cx="501709" cy="339610"/>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a:off x="3876701" y="3871095"/>
            <a:ext cx="513113" cy="399683"/>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flipH="1" flipV="1">
            <a:off x="4491980" y="4353235"/>
            <a:ext cx="198732" cy="322947"/>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AutoShape 2" descr="Image result for writ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 name="Picture 19"/>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5255014" y="2754537"/>
            <a:ext cx="1077777" cy="627831"/>
          </a:xfrm>
          <a:prstGeom prst="rect">
            <a:avLst/>
          </a:prstGeom>
        </p:spPr>
      </p:pic>
      <p:cxnSp>
        <p:nvCxnSpPr>
          <p:cNvPr id="196" name="Straight Arrow Connector 195"/>
          <p:cNvCxnSpPr/>
          <p:nvPr/>
        </p:nvCxnSpPr>
        <p:spPr>
          <a:xfrm flipH="1">
            <a:off x="2077408" y="3942400"/>
            <a:ext cx="192311" cy="231780"/>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973" y="882949"/>
            <a:ext cx="1198396" cy="1446550"/>
          </a:xfrm>
          <a:prstGeom prst="rect">
            <a:avLst/>
          </a:prstGeom>
        </p:spPr>
        <p:txBody>
          <a:bodyPr wrap="square">
            <a:spAutoFit/>
          </a:bodyPr>
          <a:lstStyle/>
          <a:p>
            <a:pPr lvl="0"/>
            <a:r>
              <a:rPr lang="en-GB" sz="800" dirty="0" smtClean="0">
                <a:solidFill>
                  <a:schemeClr val="accent4"/>
                </a:solidFill>
                <a:latin typeface="Helvetica" panose="020B0604020202020204" pitchFamily="34" charset="0"/>
                <a:cs typeface="Helvetica" panose="020B0604020202020204" pitchFamily="34" charset="0"/>
              </a:rPr>
              <a:t>Unseen Poetry, </a:t>
            </a:r>
            <a:r>
              <a:rPr lang="en-GB" sz="800" dirty="0">
                <a:solidFill>
                  <a:schemeClr val="accent4"/>
                </a:solidFill>
                <a:latin typeface="Helvetica" panose="020B0604020202020204" pitchFamily="34" charset="0"/>
                <a:cs typeface="Helvetica" panose="020B0604020202020204" pitchFamily="34" charset="0"/>
              </a:rPr>
              <a:t>Power and Conflict Poetry </a:t>
            </a:r>
            <a:r>
              <a:rPr lang="en-GB" sz="800" dirty="0" smtClean="0">
                <a:solidFill>
                  <a:schemeClr val="accent4"/>
                </a:solidFill>
                <a:latin typeface="Helvetica" panose="020B0604020202020204" pitchFamily="34" charset="0"/>
                <a:cs typeface="Helvetica" panose="020B0604020202020204" pitchFamily="34" charset="0"/>
              </a:rPr>
              <a:t> and Telling Tales (Lit </a:t>
            </a:r>
            <a:r>
              <a:rPr lang="en-GB" sz="800" dirty="0">
                <a:solidFill>
                  <a:schemeClr val="accent4"/>
                </a:solidFill>
                <a:latin typeface="Helvetica" panose="020B0604020202020204" pitchFamily="34" charset="0"/>
                <a:cs typeface="Helvetica" panose="020B0604020202020204" pitchFamily="34" charset="0"/>
              </a:rPr>
              <a:t>Paper 2):</a:t>
            </a:r>
          </a:p>
          <a:p>
            <a:pPr lvl="0"/>
            <a:r>
              <a:rPr lang="en-GB" sz="800" dirty="0">
                <a:latin typeface="Helvetica" panose="020B0604020202020204" pitchFamily="34" charset="0"/>
                <a:cs typeface="Helvetica" panose="020B0604020202020204" pitchFamily="34" charset="0"/>
              </a:rPr>
              <a:t>Unseen analysis format introduced. Analysis of AQA poetry </a:t>
            </a:r>
            <a:r>
              <a:rPr lang="en-GB" sz="800" dirty="0" smtClean="0">
                <a:latin typeface="Helvetica" panose="020B0604020202020204" pitchFamily="34" charset="0"/>
                <a:cs typeface="Helvetica" panose="020B0604020202020204" pitchFamily="34" charset="0"/>
              </a:rPr>
              <a:t>and prose anthologies, </a:t>
            </a:r>
            <a:r>
              <a:rPr lang="en-GB" sz="800" dirty="0">
                <a:latin typeface="Helvetica" panose="020B0604020202020204" pitchFamily="34" charset="0"/>
                <a:cs typeface="Helvetica" panose="020B0604020202020204" pitchFamily="34" charset="0"/>
              </a:rPr>
              <a:t>including context, language and structure</a:t>
            </a:r>
            <a:r>
              <a:rPr lang="en-GB" sz="800" dirty="0" smtClean="0">
                <a:latin typeface="Helvetica" panose="020B0604020202020204" pitchFamily="34" charset="0"/>
                <a:cs typeface="Helvetica" panose="020B0604020202020204" pitchFamily="34" charset="0"/>
              </a:rPr>
              <a:t>.</a:t>
            </a:r>
            <a:endParaRPr lang="en-GB" sz="800" dirty="0">
              <a:latin typeface="Helvetica" panose="020B0604020202020204" pitchFamily="34" charset="0"/>
              <a:cs typeface="Helvetica" panose="020B0604020202020204" pitchFamily="34" charset="0"/>
            </a:endParaRPr>
          </a:p>
        </p:txBody>
      </p:sp>
      <p:sp>
        <p:nvSpPr>
          <p:cNvPr id="25" name="TextBox 24"/>
          <p:cNvSpPr txBox="1"/>
          <p:nvPr/>
        </p:nvSpPr>
        <p:spPr>
          <a:xfrm>
            <a:off x="1137761" y="887177"/>
            <a:ext cx="1085105" cy="707886"/>
          </a:xfrm>
          <a:prstGeom prst="rect">
            <a:avLst/>
          </a:prstGeom>
          <a:noFill/>
        </p:spPr>
        <p:txBody>
          <a:bodyPr wrap="square" rtlCol="0">
            <a:spAutoFit/>
          </a:bodyPr>
          <a:lstStyle/>
          <a:p>
            <a:r>
              <a:rPr lang="en-GB" sz="800" dirty="0" smtClean="0">
                <a:solidFill>
                  <a:schemeClr val="accent4"/>
                </a:solidFill>
                <a:latin typeface="Helvetica" panose="020B0604020202020204" pitchFamily="34" charset="0"/>
                <a:cs typeface="Helvetica" panose="020B0604020202020204" pitchFamily="34" charset="0"/>
              </a:rPr>
              <a:t>Year 11 Mock Exams: </a:t>
            </a:r>
            <a:r>
              <a:rPr lang="en-GB" sz="800" dirty="0" smtClean="0">
                <a:latin typeface="Helvetica" panose="020B0604020202020204" pitchFamily="34" charset="0"/>
                <a:cs typeface="Helvetica" panose="020B0604020202020204" pitchFamily="34" charset="0"/>
              </a:rPr>
              <a:t>English Language Paper 1</a:t>
            </a:r>
          </a:p>
          <a:p>
            <a:r>
              <a:rPr lang="en-GB" sz="800" dirty="0" smtClean="0">
                <a:latin typeface="Helvetica" panose="020B0604020202020204" pitchFamily="34" charset="0"/>
                <a:cs typeface="Helvetica" panose="020B0604020202020204" pitchFamily="34" charset="0"/>
              </a:rPr>
              <a:t>English Literature Paper 2 </a:t>
            </a:r>
            <a:endParaRPr lang="en-GB" sz="800" dirty="0">
              <a:latin typeface="Helvetica" panose="020B0604020202020204" pitchFamily="34" charset="0"/>
              <a:cs typeface="Helvetica" panose="020B0604020202020204" pitchFamily="34" charset="0"/>
            </a:endParaRPr>
          </a:p>
        </p:txBody>
      </p:sp>
      <p:cxnSp>
        <p:nvCxnSpPr>
          <p:cNvPr id="203" name="Straight Arrow Connector 202"/>
          <p:cNvCxnSpPr/>
          <p:nvPr/>
        </p:nvCxnSpPr>
        <p:spPr>
          <a:xfrm>
            <a:off x="1295215" y="1558962"/>
            <a:ext cx="281555" cy="545382"/>
          </a:xfrm>
          <a:prstGeom prst="straightConnector1">
            <a:avLst/>
          </a:prstGeom>
          <a:ln w="38100">
            <a:solidFill>
              <a:srgbClr val="FFD966"/>
            </a:solidFill>
            <a:tailEnd type="triangle"/>
          </a:ln>
        </p:spPr>
        <p:style>
          <a:lnRef idx="1">
            <a:schemeClr val="accent1"/>
          </a:lnRef>
          <a:fillRef idx="0">
            <a:schemeClr val="accent1"/>
          </a:fillRef>
          <a:effectRef idx="0">
            <a:schemeClr val="accent1"/>
          </a:effectRef>
          <a:fontRef idx="minor">
            <a:schemeClr val="tx1"/>
          </a:fontRef>
        </p:style>
      </p:cxnSp>
      <p:sp>
        <p:nvSpPr>
          <p:cNvPr id="204" name="TextBox 203">
            <a:extLst>
              <a:ext uri="{FF2B5EF4-FFF2-40B4-BE49-F238E27FC236}">
                <a16:creationId xmlns:a16="http://schemas.microsoft.com/office/drawing/2014/main" id="{612E3D73-2673-4884-8BBE-711574D10A07}"/>
              </a:ext>
            </a:extLst>
          </p:cNvPr>
          <p:cNvSpPr txBox="1"/>
          <p:nvPr/>
        </p:nvSpPr>
        <p:spPr>
          <a:xfrm>
            <a:off x="2221901" y="1401164"/>
            <a:ext cx="1683168" cy="461665"/>
          </a:xfrm>
          <a:prstGeom prst="rect">
            <a:avLst/>
          </a:prstGeom>
          <a:noFill/>
        </p:spPr>
        <p:txBody>
          <a:bodyPr wrap="square" rtlCol="0">
            <a:spAutoFit/>
          </a:bodyPr>
          <a:lstStyle/>
          <a:p>
            <a:pPr lvl="0"/>
            <a:r>
              <a:rPr lang="en-GB" sz="800" dirty="0" smtClean="0">
                <a:solidFill>
                  <a:schemeClr val="accent4"/>
                </a:solidFill>
                <a:latin typeface="Helvetica" panose="020B0604020202020204" pitchFamily="34" charset="0"/>
                <a:cs typeface="Helvetica" panose="020B0604020202020204" pitchFamily="34" charset="0"/>
              </a:rPr>
              <a:t>English Literature Paper 1: </a:t>
            </a:r>
            <a:r>
              <a:rPr lang="en-GB" sz="800" dirty="0" smtClean="0">
                <a:latin typeface="Helvetica" panose="020B0604020202020204" pitchFamily="34" charset="0"/>
                <a:cs typeface="Helvetica" panose="020B0604020202020204" pitchFamily="34" charset="0"/>
              </a:rPr>
              <a:t>Romeo and Juliet and Christmas Carol Revision</a:t>
            </a:r>
            <a:endParaRPr lang="en-GB" sz="800" dirty="0">
              <a:latin typeface="Helvetica" panose="020B0604020202020204" pitchFamily="34" charset="0"/>
              <a:cs typeface="Helvetica" panose="020B0604020202020204" pitchFamily="34" charset="0"/>
            </a:endParaRPr>
          </a:p>
        </p:txBody>
      </p:sp>
      <p:cxnSp>
        <p:nvCxnSpPr>
          <p:cNvPr id="205" name="Straight Arrow Connector 204"/>
          <p:cNvCxnSpPr/>
          <p:nvPr/>
        </p:nvCxnSpPr>
        <p:spPr>
          <a:xfrm flipH="1">
            <a:off x="2891315" y="1781128"/>
            <a:ext cx="192311" cy="23178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116426" y="2631856"/>
            <a:ext cx="1447873" cy="338554"/>
          </a:xfrm>
          <a:prstGeom prst="rect">
            <a:avLst/>
          </a:prstGeom>
          <a:noFill/>
        </p:spPr>
        <p:txBody>
          <a:bodyPr wrap="square" rtlCol="0">
            <a:spAutoFit/>
          </a:bodyPr>
          <a:lstStyle/>
          <a:p>
            <a:r>
              <a:rPr lang="en-GB" sz="800" dirty="0" smtClean="0">
                <a:solidFill>
                  <a:schemeClr val="accent4"/>
                </a:solidFill>
                <a:latin typeface="Helvetica" panose="020B0604020202020204" pitchFamily="34" charset="0"/>
                <a:cs typeface="Helvetica" panose="020B0604020202020204" pitchFamily="34" charset="0"/>
              </a:rPr>
              <a:t>English Language Paper 2: </a:t>
            </a:r>
            <a:r>
              <a:rPr lang="en-GB" sz="800" dirty="0" smtClean="0">
                <a:latin typeface="Helvetica" panose="020B0604020202020204" pitchFamily="34" charset="0"/>
                <a:cs typeface="Helvetica" panose="020B0604020202020204" pitchFamily="34" charset="0"/>
              </a:rPr>
              <a:t>Revision</a:t>
            </a:r>
            <a:endParaRPr lang="en-GB" sz="800" dirty="0">
              <a:latin typeface="Helvetica" panose="020B0604020202020204" pitchFamily="34" charset="0"/>
              <a:cs typeface="Helvetica" panose="020B0604020202020204" pitchFamily="34" charset="0"/>
            </a:endParaRPr>
          </a:p>
        </p:txBody>
      </p:sp>
      <p:cxnSp>
        <p:nvCxnSpPr>
          <p:cNvPr id="210" name="Straight Arrow Connector 209"/>
          <p:cNvCxnSpPr/>
          <p:nvPr/>
        </p:nvCxnSpPr>
        <p:spPr>
          <a:xfrm flipV="1">
            <a:off x="3767483" y="2303531"/>
            <a:ext cx="49966" cy="349748"/>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12" name="TextBox 211">
            <a:extLst>
              <a:ext uri="{FF2B5EF4-FFF2-40B4-BE49-F238E27FC236}">
                <a16:creationId xmlns:a16="http://schemas.microsoft.com/office/drawing/2014/main" id="{8122FB01-704D-4999-97D0-5481D5CB58A3}"/>
              </a:ext>
            </a:extLst>
          </p:cNvPr>
          <p:cNvSpPr txBox="1"/>
          <p:nvPr/>
        </p:nvSpPr>
        <p:spPr>
          <a:xfrm>
            <a:off x="3633357" y="858708"/>
            <a:ext cx="1512914" cy="461665"/>
          </a:xfrm>
          <a:prstGeom prst="rect">
            <a:avLst/>
          </a:prstGeom>
          <a:noFill/>
        </p:spPr>
        <p:txBody>
          <a:bodyPr wrap="square" rtlCol="0">
            <a:spAutoFit/>
          </a:bodyPr>
          <a:lstStyle/>
          <a:p>
            <a:pPr lvl="0"/>
            <a:r>
              <a:rPr lang="en-GB" sz="800" dirty="0" smtClean="0">
                <a:solidFill>
                  <a:schemeClr val="accent4"/>
                </a:solidFill>
                <a:latin typeface="Helvetica" panose="020B0604020202020204" pitchFamily="34" charset="0"/>
                <a:cs typeface="Helvetica" panose="020B0604020202020204" pitchFamily="34" charset="0"/>
              </a:rPr>
              <a:t>Spring Term Exams:</a:t>
            </a:r>
          </a:p>
          <a:p>
            <a:pPr lvl="0"/>
            <a:r>
              <a:rPr lang="en-GB" sz="800" dirty="0" smtClean="0">
                <a:latin typeface="Helvetica" panose="020B0604020202020204" pitchFamily="34" charset="0"/>
                <a:cs typeface="Helvetica" panose="020B0604020202020204" pitchFamily="34" charset="0"/>
              </a:rPr>
              <a:t>Literature Paper 1</a:t>
            </a:r>
          </a:p>
          <a:p>
            <a:pPr lvl="0"/>
            <a:r>
              <a:rPr lang="en-GB" sz="800" dirty="0" smtClean="0">
                <a:latin typeface="Helvetica" panose="020B0604020202020204" pitchFamily="34" charset="0"/>
                <a:cs typeface="Helvetica" panose="020B0604020202020204" pitchFamily="34" charset="0"/>
              </a:rPr>
              <a:t>English Language Paper 2</a:t>
            </a:r>
            <a:r>
              <a:rPr lang="en-GB" sz="800" dirty="0" smtClean="0">
                <a:solidFill>
                  <a:schemeClr val="accent6">
                    <a:lumMod val="60000"/>
                    <a:lumOff val="40000"/>
                  </a:schemeClr>
                </a:solidFill>
                <a:latin typeface="Helvetica" panose="020B0604020202020204" pitchFamily="34" charset="0"/>
                <a:cs typeface="Helvetica" panose="020B0604020202020204" pitchFamily="34" charset="0"/>
              </a:rPr>
              <a:t>.</a:t>
            </a:r>
            <a:endParaRPr lang="en-GB" sz="800" dirty="0">
              <a:solidFill>
                <a:schemeClr val="accent6">
                  <a:lumMod val="60000"/>
                  <a:lumOff val="40000"/>
                </a:schemeClr>
              </a:solidFill>
              <a:latin typeface="Helvetica" panose="020B0604020202020204" pitchFamily="34" charset="0"/>
              <a:cs typeface="Helvetica" panose="020B0604020202020204" pitchFamily="34" charset="0"/>
            </a:endParaRPr>
          </a:p>
        </p:txBody>
      </p:sp>
      <p:cxnSp>
        <p:nvCxnSpPr>
          <p:cNvPr id="213" name="Straight Arrow Connector 212"/>
          <p:cNvCxnSpPr/>
          <p:nvPr/>
        </p:nvCxnSpPr>
        <p:spPr>
          <a:xfrm>
            <a:off x="4149370" y="1264088"/>
            <a:ext cx="342610" cy="667057"/>
          </a:xfrm>
          <a:prstGeom prst="straightConnector1">
            <a:avLst/>
          </a:prstGeom>
          <a:ln w="38100">
            <a:solidFill>
              <a:srgbClr val="FFD966"/>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6"/>
          <a:stretch>
            <a:fillRect/>
          </a:stretch>
        </p:blipFill>
        <p:spPr>
          <a:xfrm>
            <a:off x="2506971" y="15091441"/>
            <a:ext cx="855319" cy="694082"/>
          </a:xfrm>
          <a:prstGeom prst="rect">
            <a:avLst/>
          </a:prstGeom>
        </p:spPr>
      </p:pic>
      <p:pic>
        <p:nvPicPr>
          <p:cNvPr id="9" name="Picture 8"/>
          <p:cNvPicPr>
            <a:picLocks noChangeAspect="1"/>
          </p:cNvPicPr>
          <p:nvPr/>
        </p:nvPicPr>
        <p:blipFill>
          <a:blip r:embed="rId47"/>
          <a:stretch>
            <a:fillRect/>
          </a:stretch>
        </p:blipFill>
        <p:spPr>
          <a:xfrm>
            <a:off x="57593" y="9127478"/>
            <a:ext cx="614080" cy="583943"/>
          </a:xfrm>
          <a:prstGeom prst="rect">
            <a:avLst/>
          </a:prstGeom>
        </p:spPr>
      </p:pic>
      <p:sp>
        <p:nvSpPr>
          <p:cNvPr id="10" name="AutoShape 2" descr="My Sister Lives on the Mantelpiece eBook : Pitcher, Annabel: Amazon.co.uk:  Kindle Stor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p:cNvPicPr>
            <a:picLocks noChangeAspect="1"/>
          </p:cNvPicPr>
          <p:nvPr/>
        </p:nvPicPr>
        <p:blipFill>
          <a:blip r:embed="rId48"/>
          <a:stretch>
            <a:fillRect/>
          </a:stretch>
        </p:blipFill>
        <p:spPr>
          <a:xfrm>
            <a:off x="7400818" y="10653062"/>
            <a:ext cx="804419" cy="1235516"/>
          </a:xfrm>
          <a:prstGeom prst="rect">
            <a:avLst/>
          </a:prstGeom>
        </p:spPr>
      </p:pic>
      <p:pic>
        <p:nvPicPr>
          <p:cNvPr id="21" name="Picture 20"/>
          <p:cNvPicPr>
            <a:picLocks noChangeAspect="1"/>
          </p:cNvPicPr>
          <p:nvPr/>
        </p:nvPicPr>
        <p:blipFill>
          <a:blip r:embed="rId49"/>
          <a:stretch>
            <a:fillRect/>
          </a:stretch>
        </p:blipFill>
        <p:spPr>
          <a:xfrm>
            <a:off x="4694864" y="6835042"/>
            <a:ext cx="420392" cy="483618"/>
          </a:xfrm>
          <a:prstGeom prst="rect">
            <a:avLst/>
          </a:prstGeom>
        </p:spPr>
      </p:pic>
      <p:pic>
        <p:nvPicPr>
          <p:cNvPr id="26" name="Picture 25"/>
          <p:cNvPicPr>
            <a:picLocks noChangeAspect="1"/>
          </p:cNvPicPr>
          <p:nvPr/>
        </p:nvPicPr>
        <p:blipFill>
          <a:blip r:embed="rId50"/>
          <a:stretch>
            <a:fillRect/>
          </a:stretch>
        </p:blipFill>
        <p:spPr>
          <a:xfrm>
            <a:off x="5384161" y="6705468"/>
            <a:ext cx="937168" cy="529264"/>
          </a:xfrm>
          <a:prstGeom prst="rect">
            <a:avLst/>
          </a:prstGeom>
        </p:spPr>
      </p:pic>
      <p:pic>
        <p:nvPicPr>
          <p:cNvPr id="29" name="Picture 28"/>
          <p:cNvPicPr>
            <a:picLocks noChangeAspect="1"/>
          </p:cNvPicPr>
          <p:nvPr/>
        </p:nvPicPr>
        <p:blipFill>
          <a:blip r:embed="rId51"/>
          <a:stretch>
            <a:fillRect/>
          </a:stretch>
        </p:blipFill>
        <p:spPr>
          <a:xfrm>
            <a:off x="9131699" y="3967976"/>
            <a:ext cx="451143" cy="445047"/>
          </a:xfrm>
          <a:prstGeom prst="rect">
            <a:avLst/>
          </a:prstGeom>
        </p:spPr>
      </p:pic>
      <p:sp>
        <p:nvSpPr>
          <p:cNvPr id="33" name="Rectangle 32"/>
          <p:cNvSpPr/>
          <p:nvPr/>
        </p:nvSpPr>
        <p:spPr>
          <a:xfrm>
            <a:off x="6406926" y="3222252"/>
            <a:ext cx="1756441" cy="707886"/>
          </a:xfrm>
          <a:prstGeom prst="rect">
            <a:avLst/>
          </a:prstGeom>
        </p:spPr>
        <p:txBody>
          <a:bodyPr wrap="square">
            <a:spAutoFit/>
          </a:bodyPr>
          <a:lstStyle/>
          <a:p>
            <a:r>
              <a:rPr lang="en-GB" sz="800" dirty="0" smtClean="0">
                <a:solidFill>
                  <a:schemeClr val="accent6">
                    <a:lumMod val="60000"/>
                    <a:lumOff val="40000"/>
                  </a:schemeClr>
                </a:solidFill>
                <a:latin typeface="Helvetica" panose="020B0604020202020204" pitchFamily="34" charset="0"/>
                <a:cs typeface="Helvetica" panose="020B0604020202020204" pitchFamily="34" charset="0"/>
              </a:rPr>
              <a:t>English Literature Paper 1: A Christmas Carol:</a:t>
            </a:r>
            <a:endParaRPr lang="en-GB" sz="800" dirty="0">
              <a:solidFill>
                <a:schemeClr val="accent6">
                  <a:lumMod val="60000"/>
                  <a:lumOff val="40000"/>
                </a:schemeClr>
              </a:solidFill>
              <a:latin typeface="Helvetica" panose="020B0604020202020204" pitchFamily="34" charset="0"/>
              <a:cs typeface="Helvetica" panose="020B0604020202020204" pitchFamily="34" charset="0"/>
            </a:endParaRPr>
          </a:p>
          <a:p>
            <a:pPr lvl="0"/>
            <a:r>
              <a:rPr lang="en-GB" sz="800" dirty="0">
                <a:latin typeface="Helvetica" panose="020B0604020202020204" pitchFamily="34" charset="0"/>
                <a:cs typeface="Helvetica" panose="020B0604020202020204" pitchFamily="34" charset="0"/>
              </a:rPr>
              <a:t>Focus on reading the novel and </a:t>
            </a:r>
            <a:r>
              <a:rPr lang="en-GB" sz="800" dirty="0" smtClean="0">
                <a:latin typeface="Helvetica" panose="020B0604020202020204" pitchFamily="34" charset="0"/>
                <a:cs typeface="Helvetica" panose="020B0604020202020204" pitchFamily="34" charset="0"/>
              </a:rPr>
              <a:t>understanding, characterisation, themes, motifs etc</a:t>
            </a:r>
            <a:r>
              <a:rPr lang="en-GB" sz="800" dirty="0">
                <a:latin typeface="Helvetica" panose="020B0604020202020204" pitchFamily="34" charset="0"/>
                <a:cs typeface="Helvetica" panose="020B0604020202020204" pitchFamily="34" charset="0"/>
              </a:rPr>
              <a:t>.</a:t>
            </a:r>
          </a:p>
        </p:txBody>
      </p:sp>
      <p:cxnSp>
        <p:nvCxnSpPr>
          <p:cNvPr id="181" name="Straight Arrow Connector 180"/>
          <p:cNvCxnSpPr/>
          <p:nvPr/>
        </p:nvCxnSpPr>
        <p:spPr>
          <a:xfrm flipH="1">
            <a:off x="5506752" y="3941539"/>
            <a:ext cx="391984" cy="355363"/>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1" name="Picture 50"/>
          <p:cNvPicPr>
            <a:picLocks noChangeAspect="1"/>
          </p:cNvPicPr>
          <p:nvPr/>
        </p:nvPicPr>
        <p:blipFill>
          <a:blip r:embed="rId52"/>
          <a:stretch>
            <a:fillRect/>
          </a:stretch>
        </p:blipFill>
        <p:spPr>
          <a:xfrm>
            <a:off x="5422300" y="1062535"/>
            <a:ext cx="708352" cy="708352"/>
          </a:xfrm>
          <a:prstGeom prst="rect">
            <a:avLst/>
          </a:prstGeom>
        </p:spPr>
      </p:pic>
    </p:spTree>
    <p:extLst>
      <p:ext uri="{BB962C8B-B14F-4D97-AF65-F5344CB8AC3E}">
        <p14:creationId xmlns:p14="http://schemas.microsoft.com/office/powerpoint/2010/main" val="2132034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1871</TotalTime>
  <Words>1221</Words>
  <Application>Microsoft Office PowerPoint</Application>
  <PresentationFormat>Custom</PresentationFormat>
  <Paragraphs>101</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Agency FB</vt:lpstr>
      <vt:lpstr>Arial</vt:lpstr>
      <vt:lpstr>Arial Rounded MT Bold</vt:lpstr>
      <vt:lpstr>Calibri</vt:lpstr>
      <vt:lpstr>Calibri Light</vt:lpstr>
      <vt:lpstr>Cambria</vt:lpstr>
      <vt:lpstr>Helvetica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Rhys Denham</dc:creator>
  <cp:lastModifiedBy>S Clifford</cp:lastModifiedBy>
  <cp:revision>64</cp:revision>
  <dcterms:created xsi:type="dcterms:W3CDTF">2019-11-25T08:07:12Z</dcterms:created>
  <dcterms:modified xsi:type="dcterms:W3CDTF">2023-09-26T09:42:23Z</dcterms:modified>
</cp:coreProperties>
</file>