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720263" cy="176403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51" autoAdjust="0"/>
    <p:restoredTop sz="94660"/>
  </p:normalViewPr>
  <p:slideViewPr>
    <p:cSldViewPr snapToGrid="0">
      <p:cViewPr>
        <p:scale>
          <a:sx n="72" d="100"/>
          <a:sy n="72" d="100"/>
        </p:scale>
        <p:origin x="15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B0E6701-4D66-48E3-9A1A-4093935CDB69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39838"/>
            <a:ext cx="18446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3A0E1F4-7A8C-4C80-9763-20176924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8550" y="1347788"/>
            <a:ext cx="2000250" cy="363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4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1DC4-2FF3-42CE-8D58-5E5E352313B8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0110F2B-7436-4FB9-A2D8-A654F60705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549" y="287451"/>
            <a:ext cx="9732778" cy="17352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8C8AF1-50D3-4782-9492-47CFC964F084}"/>
              </a:ext>
            </a:extLst>
          </p:cNvPr>
          <p:cNvSpPr/>
          <p:nvPr/>
        </p:nvSpPr>
        <p:spPr>
          <a:xfrm>
            <a:off x="6774499" y="307793"/>
            <a:ext cx="2875019" cy="2363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E7CA8DF-E1CD-4089-8BC6-4062A5830BD4}"/>
              </a:ext>
            </a:extLst>
          </p:cNvPr>
          <p:cNvSpPr txBox="1"/>
          <p:nvPr/>
        </p:nvSpPr>
        <p:spPr>
          <a:xfrm>
            <a:off x="188403" y="64490"/>
            <a:ext cx="9394440" cy="10695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Shipston High: French Curriculum</a:t>
            </a:r>
          </a:p>
          <a:p>
            <a:pPr algn="ctr"/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This curriculum map is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based on 3 key themes: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T1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– Identity &amp; Culture   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– Local, national, international and global areas of interest</a:t>
            </a:r>
          </a:p>
          <a:p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                                                                       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– Current &amp; future study &amp; employment</a:t>
            </a:r>
          </a:p>
          <a:p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             </a:t>
            </a:r>
            <a:r>
              <a:rPr lang="en-US" sz="105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Language skills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are </a:t>
            </a:r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woven into the curriculum focusing on skills in Listening, Speaking, Reading, Translation and Writing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C27B07-57EE-4392-97DE-592202DE97AD}"/>
              </a:ext>
            </a:extLst>
          </p:cNvPr>
          <p:cNvSpPr/>
          <p:nvPr/>
        </p:nvSpPr>
        <p:spPr>
          <a:xfrm>
            <a:off x="8134617" y="15900658"/>
            <a:ext cx="1514902" cy="1473959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75C91E-ED01-48D0-9349-250AB31DBE11}"/>
              </a:ext>
            </a:extLst>
          </p:cNvPr>
          <p:cNvSpPr/>
          <p:nvPr/>
        </p:nvSpPr>
        <p:spPr>
          <a:xfrm>
            <a:off x="8332510" y="16090052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5E94246F-E5F6-4A65-99FE-C169F576D796}"/>
              </a:ext>
            </a:extLst>
          </p:cNvPr>
          <p:cNvSpPr/>
          <p:nvPr/>
        </p:nvSpPr>
        <p:spPr>
          <a:xfrm>
            <a:off x="8118456" y="12743505"/>
            <a:ext cx="1514902" cy="1473959"/>
          </a:xfrm>
          <a:prstGeom prst="ellipse">
            <a:avLst/>
          </a:prstGeom>
          <a:solidFill>
            <a:srgbClr val="FE6E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16DC4737-6B55-4EFA-AF8A-A63D60F0061E}"/>
              </a:ext>
            </a:extLst>
          </p:cNvPr>
          <p:cNvSpPr/>
          <p:nvPr/>
        </p:nvSpPr>
        <p:spPr>
          <a:xfrm>
            <a:off x="8318949" y="12939573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3EA3AFDC-E076-4BBE-AB70-24D9C7AB56FB}"/>
              </a:ext>
            </a:extLst>
          </p:cNvPr>
          <p:cNvSpPr/>
          <p:nvPr/>
        </p:nvSpPr>
        <p:spPr>
          <a:xfrm>
            <a:off x="8134616" y="8658858"/>
            <a:ext cx="1514902" cy="1473959"/>
          </a:xfrm>
          <a:prstGeom prst="ellipse">
            <a:avLst/>
          </a:prstGeom>
          <a:solidFill>
            <a:srgbClr val="BC7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86846DBA-6DDC-4BEC-82B4-BCCAE08C1002}"/>
              </a:ext>
            </a:extLst>
          </p:cNvPr>
          <p:cNvSpPr/>
          <p:nvPr/>
        </p:nvSpPr>
        <p:spPr>
          <a:xfrm>
            <a:off x="8318949" y="8852533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6DAFA3C7-A01F-4A3D-8DA6-3C0467411CDD}"/>
              </a:ext>
            </a:extLst>
          </p:cNvPr>
          <p:cNvSpPr/>
          <p:nvPr/>
        </p:nvSpPr>
        <p:spPr>
          <a:xfrm>
            <a:off x="8134616" y="4502285"/>
            <a:ext cx="1514902" cy="1473959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60A17378-5ADE-4F0B-B81E-676BBB712650}"/>
              </a:ext>
            </a:extLst>
          </p:cNvPr>
          <p:cNvSpPr/>
          <p:nvPr/>
        </p:nvSpPr>
        <p:spPr>
          <a:xfrm>
            <a:off x="8318949" y="46959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C00D37AF-86BA-4FE0-8F54-6FBDD3C6569A}"/>
              </a:ext>
            </a:extLst>
          </p:cNvPr>
          <p:cNvSpPr/>
          <p:nvPr/>
        </p:nvSpPr>
        <p:spPr>
          <a:xfrm>
            <a:off x="70745" y="2419185"/>
            <a:ext cx="1514902" cy="1473959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B79CF78A-6011-47AC-90B8-5975E5801A1D}"/>
              </a:ext>
            </a:extLst>
          </p:cNvPr>
          <p:cNvSpPr/>
          <p:nvPr/>
        </p:nvSpPr>
        <p:spPr>
          <a:xfrm>
            <a:off x="255078" y="26128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mage result for aqa">
            <a:extLst>
              <a:ext uri="{FF2B5EF4-FFF2-40B4-BE49-F238E27FC236}">
                <a16:creationId xmlns:a16="http://schemas.microsoft.com/office/drawing/2014/main" id="{13E9CDEA-6AC2-4D4A-9C34-44C143204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701" y="802850"/>
            <a:ext cx="1101007" cy="11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8" name="TextBox 427">
            <a:extLst>
              <a:ext uri="{FF2B5EF4-FFF2-40B4-BE49-F238E27FC236}">
                <a16:creationId xmlns:a16="http://schemas.microsoft.com/office/drawing/2014/main" id="{01F494D2-2B19-4E39-8B69-974680A30338}"/>
              </a:ext>
            </a:extLst>
          </p:cNvPr>
          <p:cNvSpPr txBox="1"/>
          <p:nvPr/>
        </p:nvSpPr>
        <p:spPr>
          <a:xfrm>
            <a:off x="1847306" y="861810"/>
            <a:ext cx="28134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2CD1354-CF33-457E-B41A-2B065C97BC58}"/>
              </a:ext>
            </a:extLst>
          </p:cNvPr>
          <p:cNvSpPr txBox="1"/>
          <p:nvPr/>
        </p:nvSpPr>
        <p:spPr>
          <a:xfrm>
            <a:off x="5543228" y="1523290"/>
            <a:ext cx="27892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GCSE Examination:</a:t>
            </a:r>
          </a:p>
          <a:p>
            <a:pPr lvl="0" algn="ctr"/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French (8658)</a:t>
            </a:r>
          </a:p>
          <a:p>
            <a:pPr lvl="0" algn="ctr"/>
            <a:r>
              <a:rPr lang="en-GB" sz="1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http</a:t>
            </a:r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://www.aqa.org/subjects/french/gcse</a:t>
            </a:r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B5BB9B8D-B2BA-42B3-AD94-7A4B5A24C6BA}"/>
              </a:ext>
            </a:extLst>
          </p:cNvPr>
          <p:cNvSpPr txBox="1"/>
          <p:nvPr/>
        </p:nvSpPr>
        <p:spPr>
          <a:xfrm>
            <a:off x="1925541" y="1201783"/>
            <a:ext cx="315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GCSE Paper practice </a:t>
            </a:r>
          </a:p>
          <a:p>
            <a:pPr lvl="0" algn="ctr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full recap of question types – practice papers and Speaking examination.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248E59FA-7AEC-4D37-AAA4-13235B65C415}"/>
              </a:ext>
            </a:extLst>
          </p:cNvPr>
          <p:cNvSpPr txBox="1"/>
          <p:nvPr/>
        </p:nvSpPr>
        <p:spPr>
          <a:xfrm>
            <a:off x="4910542" y="9142033"/>
            <a:ext cx="313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Spécial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vacances</a:t>
            </a:r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Holidays, asking questions and describing what 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happened</a:t>
            </a:r>
          </a:p>
          <a:p>
            <a:pPr lvl="0"/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DCDF7F-4DD0-433A-86D6-3258FB798E63}"/>
              </a:ext>
            </a:extLst>
          </p:cNvPr>
          <p:cNvSpPr txBox="1"/>
          <p:nvPr/>
        </p:nvSpPr>
        <p:spPr>
          <a:xfrm>
            <a:off x="6809064" y="3411755"/>
            <a:ext cx="1748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12E3D73-2673-4884-8BBE-711574D10A07}"/>
              </a:ext>
            </a:extLst>
          </p:cNvPr>
          <p:cNvSpPr txBox="1"/>
          <p:nvPr/>
        </p:nvSpPr>
        <p:spPr>
          <a:xfrm>
            <a:off x="4242823" y="3327850"/>
            <a:ext cx="277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 grand large…</a:t>
            </a: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Ideal holidays, accommodation, eating out and 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travelling</a:t>
            </a:r>
          </a:p>
          <a:p>
            <a:pPr lvl="0"/>
            <a:endParaRPr lang="en-GB" sz="800" dirty="0" smtClean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22FB01-704D-4999-97D0-5481D5CB58A3}"/>
              </a:ext>
            </a:extLst>
          </p:cNvPr>
          <p:cNvSpPr txBox="1"/>
          <p:nvPr/>
        </p:nvSpPr>
        <p:spPr>
          <a:xfrm>
            <a:off x="56306" y="3935666"/>
            <a:ext cx="140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Bon travail! 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Career choices and plans for the future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9804A5-8938-4218-B092-EDB8940FC1F6}"/>
              </a:ext>
            </a:extLst>
          </p:cNvPr>
          <p:cNvSpPr txBox="1"/>
          <p:nvPr/>
        </p:nvSpPr>
        <p:spPr>
          <a:xfrm>
            <a:off x="1062238" y="7240021"/>
            <a:ext cx="2751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</a:t>
            </a:r>
            <a:r>
              <a:rPr lang="en-GB" sz="800" b="1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Qui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suis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-je?:</a:t>
            </a:r>
          </a:p>
          <a:p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Describing people, family relationships and life when you were 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younger</a:t>
            </a:r>
          </a:p>
          <a:p>
            <a:endParaRPr lang="en-GB" sz="800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D7DD41C-F0B7-483F-9D61-F32057DAA4AE}"/>
              </a:ext>
            </a:extLst>
          </p:cNvPr>
          <p:cNvSpPr txBox="1"/>
          <p:nvPr/>
        </p:nvSpPr>
        <p:spPr>
          <a:xfrm>
            <a:off x="828196" y="5373996"/>
            <a:ext cx="1748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421D96C-5F31-44A9-B0CA-8117FAAE1835}"/>
              </a:ext>
            </a:extLst>
          </p:cNvPr>
          <p:cNvSpPr txBox="1"/>
          <p:nvPr/>
        </p:nvSpPr>
        <p:spPr>
          <a:xfrm>
            <a:off x="2722669" y="5461619"/>
            <a:ext cx="2004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 la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ville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à la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campagne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Describing your region, town v countryside, what to see, 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weather</a:t>
            </a:r>
          </a:p>
          <a:p>
            <a:pPr lvl="0"/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GB" sz="800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5075662" y="5129563"/>
            <a:ext cx="2476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 </a:t>
            </a:r>
            <a:r>
              <a:rPr lang="en-GB" sz="800" b="1" dirty="0" err="1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oeil</a:t>
            </a:r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sur le monde:</a:t>
            </a:r>
          </a:p>
          <a:p>
            <a:pPr lvl="0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Problems facing the world, the 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environment</a:t>
            </a:r>
          </a:p>
          <a:p>
            <a:pPr lvl="0"/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sz="800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96463F8-02E2-4EF8-B85C-1DCEDAC87CA7}"/>
              </a:ext>
            </a:extLst>
          </p:cNvPr>
          <p:cNvSpPr txBox="1"/>
          <p:nvPr/>
        </p:nvSpPr>
        <p:spPr>
          <a:xfrm>
            <a:off x="2194612" y="16090134"/>
            <a:ext cx="1748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Mes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passetemps</a:t>
            </a:r>
            <a:r>
              <a:rPr lang="en-GB" sz="8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Technology, sports, saying what you like doing and describing what others do.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89745D4-4E20-4FAB-B111-CBC28476D133}"/>
              </a:ext>
            </a:extLst>
          </p:cNvPr>
          <p:cNvSpPr txBox="1"/>
          <p:nvPr/>
        </p:nvSpPr>
        <p:spPr>
          <a:xfrm>
            <a:off x="4667179" y="17100242"/>
            <a:ext cx="2465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   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 </a:t>
            </a:r>
            <a:r>
              <a:rPr lang="en-GB" sz="800" b="1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collège</a:t>
            </a:r>
            <a:endParaRPr lang="en-GB" sz="800" b="1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School subjects, asking questions, giving opinions and reasons, describing your school day and food in the canteen.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40CE9F1-242A-4D97-A299-27EAF36510FF}"/>
              </a:ext>
            </a:extLst>
          </p:cNvPr>
          <p:cNvSpPr txBox="1"/>
          <p:nvPr/>
        </p:nvSpPr>
        <p:spPr>
          <a:xfrm>
            <a:off x="4537158" y="15368344"/>
            <a:ext cx="1401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Paris</a:t>
            </a:r>
            <a:r>
              <a:rPr lang="en-GB" sz="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je </a:t>
            </a:r>
            <a:r>
              <a:rPr lang="en-GB" sz="800" b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t’adore</a:t>
            </a:r>
            <a:r>
              <a:rPr lang="en-GB" sz="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you did in Paris, understanding information about a tourist attraction.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306EBE93-E27E-4F74-A53D-A1E7D8CC2FE9}"/>
              </a:ext>
            </a:extLst>
          </p:cNvPr>
          <p:cNvSpPr txBox="1"/>
          <p:nvPr/>
        </p:nvSpPr>
        <p:spPr>
          <a:xfrm>
            <a:off x="6123136" y="13296084"/>
            <a:ext cx="134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 </a:t>
            </a:r>
            <a:r>
              <a:rPr lang="en-GB" sz="800" b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identité</a:t>
            </a:r>
            <a:r>
              <a:rPr lang="en-GB" sz="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</a:p>
          <a:p>
            <a:pPr lvl="0"/>
            <a:r>
              <a:rPr lang="en-GB" sz="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Personality, relationships, fashion and your passions in life</a:t>
            </a:r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6BAE4B1-5668-4A9D-9859-005EFE199616}"/>
              </a:ext>
            </a:extLst>
          </p:cNvPr>
          <p:cNvSpPr txBox="1"/>
          <p:nvPr/>
        </p:nvSpPr>
        <p:spPr>
          <a:xfrm>
            <a:off x="3472883" y="11675662"/>
            <a:ext cx="2287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 vie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sociale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d’ado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Facebook, giving your opinions about someone, describing a date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E063D78-9DEF-4974-9870-2DB26B0D7500}"/>
              </a:ext>
            </a:extLst>
          </p:cNvPr>
          <p:cNvSpPr txBox="1"/>
          <p:nvPr/>
        </p:nvSpPr>
        <p:spPr>
          <a:xfrm>
            <a:off x="0" y="15206315"/>
            <a:ext cx="187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 </a:t>
            </a:r>
            <a:r>
              <a:rPr lang="en-GB" sz="8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zone:</a:t>
            </a:r>
          </a:p>
          <a:p>
            <a:pPr lvl="0"/>
            <a:r>
              <a:rPr lang="en-GB" sz="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Where you live, giving directions, saying what you can do in your town.</a:t>
            </a:r>
          </a:p>
        </p:txBody>
      </p:sp>
      <p:pic>
        <p:nvPicPr>
          <p:cNvPr id="1028" name="Picture 4" descr="Image result for hiking black and white clipart&quot;">
            <a:extLst>
              <a:ext uri="{FF2B5EF4-FFF2-40B4-BE49-F238E27FC236}">
                <a16:creationId xmlns:a16="http://schemas.microsoft.com/office/drawing/2014/main" id="{C60B5F50-E87F-40D2-A4FD-CFF03BEE2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979" y="17233884"/>
            <a:ext cx="363464" cy="35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Image result for exam silhouette clipart&quot;">
            <a:extLst>
              <a:ext uri="{FF2B5EF4-FFF2-40B4-BE49-F238E27FC236}">
                <a16:creationId xmlns:a16="http://schemas.microsoft.com/office/drawing/2014/main" id="{568A13B1-3F4D-41AA-991C-02E2C2C6D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117" y="3737047"/>
            <a:ext cx="544408" cy="5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Image result for open door silhouette clipart&quot;">
            <a:extLst>
              <a:ext uri="{FF2B5EF4-FFF2-40B4-BE49-F238E27FC236}">
                <a16:creationId xmlns:a16="http://schemas.microsoft.com/office/drawing/2014/main" id="{02120611-4064-402F-96B2-932A7A6D8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8260234" y="1312961"/>
            <a:ext cx="1462993" cy="145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Image result for key silhouette clipart&quot;">
            <a:extLst>
              <a:ext uri="{FF2B5EF4-FFF2-40B4-BE49-F238E27FC236}">
                <a16:creationId xmlns:a16="http://schemas.microsoft.com/office/drawing/2014/main" id="{6D0B3D91-7EAF-4815-BF81-2B1B8F72E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5571">
            <a:off x="7522791" y="2376457"/>
            <a:ext cx="1001717" cy="100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Image result for practice silhouette clipart&quot;">
            <a:extLst>
              <a:ext uri="{FF2B5EF4-FFF2-40B4-BE49-F238E27FC236}">
                <a16:creationId xmlns:a16="http://schemas.microsoft.com/office/drawing/2014/main" id="{03FE1B27-AEA6-4B4C-B638-25EAB8F12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377" y="1466539"/>
            <a:ext cx="443889" cy="4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Image result for award silhouette clipart&quot;">
            <a:extLst>
              <a:ext uri="{FF2B5EF4-FFF2-40B4-BE49-F238E27FC236}">
                <a16:creationId xmlns:a16="http://schemas.microsoft.com/office/drawing/2014/main" id="{BE401E72-A4E1-4728-A354-C95C3371EC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2" t="6382" r="28494" b="5786"/>
          <a:stretch/>
        </p:blipFill>
        <p:spPr bwMode="auto">
          <a:xfrm>
            <a:off x="7873663" y="1256704"/>
            <a:ext cx="386571" cy="60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6B21F23E-BAD7-470C-8951-F16698EF2082}"/>
              </a:ext>
            </a:extLst>
          </p:cNvPr>
          <p:cNvSpPr txBox="1"/>
          <p:nvPr/>
        </p:nvSpPr>
        <p:spPr>
          <a:xfrm>
            <a:off x="1537231" y="3132263"/>
            <a:ext cx="2893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&amp; 3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collège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School life, comparing school in the UK to France, rules, healthy living and 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vices</a:t>
            </a:r>
          </a:p>
          <a:p>
            <a:pPr lvl="0"/>
            <a:endParaRPr lang="en-GB" sz="8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D7851FF-AA38-4FDE-B2B7-11A9F2C6AAEC}"/>
              </a:ext>
            </a:extLst>
          </p:cNvPr>
          <p:cNvSpPr txBox="1"/>
          <p:nvPr/>
        </p:nvSpPr>
        <p:spPr>
          <a:xfrm>
            <a:off x="2891681" y="6823673"/>
            <a:ext cx="512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GCSE skills practice</a:t>
            </a:r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 algn="ctr"/>
            <a:r>
              <a:rPr lang="en-GB" sz="800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Practice of GCSE skills of Listening, Speaking, Reading and Writing are woven within topic areas</a:t>
            </a:r>
            <a:endParaRPr lang="en-GB" sz="800" i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6653914" y="3774476"/>
            <a:ext cx="3465" cy="37617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 flipV="1">
            <a:off x="3371662" y="6628782"/>
            <a:ext cx="129099" cy="17468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 flipV="1">
            <a:off x="5445804" y="6567120"/>
            <a:ext cx="6617" cy="1916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/>
          <p:nvPr/>
        </p:nvCxnSpPr>
        <p:spPr>
          <a:xfrm flipV="1">
            <a:off x="7083439" y="6601252"/>
            <a:ext cx="164206" cy="17722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TextBox 281">
            <a:extLst>
              <a:ext uri="{FF2B5EF4-FFF2-40B4-BE49-F238E27FC236}">
                <a16:creationId xmlns:a16="http://schemas.microsoft.com/office/drawing/2014/main" id="{4F66C879-42DF-463C-A606-93FB15CA3C6F}"/>
              </a:ext>
            </a:extLst>
          </p:cNvPr>
          <p:cNvSpPr txBox="1"/>
          <p:nvPr/>
        </p:nvSpPr>
        <p:spPr>
          <a:xfrm>
            <a:off x="7160894" y="3653099"/>
            <a:ext cx="17255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Y10 Mock examinations</a:t>
            </a:r>
          </a:p>
        </p:txBody>
      </p:sp>
      <p:cxnSp>
        <p:nvCxnSpPr>
          <p:cNvPr id="289" name="Straight Arrow Connector 288"/>
          <p:cNvCxnSpPr/>
          <p:nvPr/>
        </p:nvCxnSpPr>
        <p:spPr>
          <a:xfrm>
            <a:off x="1645498" y="6001228"/>
            <a:ext cx="187526" cy="3028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3328014" y="9933086"/>
            <a:ext cx="149263" cy="41493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248E59FA-7AEC-4D37-AAA4-13235B65C415}"/>
              </a:ext>
            </a:extLst>
          </p:cNvPr>
          <p:cNvSpPr txBox="1"/>
          <p:nvPr/>
        </p:nvSpPr>
        <p:spPr>
          <a:xfrm>
            <a:off x="5736320" y="9203892"/>
            <a:ext cx="1748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GB" sz="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6BAE4B1-5668-4A9D-9859-005EFE199616}"/>
              </a:ext>
            </a:extLst>
          </p:cNvPr>
          <p:cNvSpPr txBox="1"/>
          <p:nvPr/>
        </p:nvSpPr>
        <p:spPr>
          <a:xfrm>
            <a:off x="920628" y="11211700"/>
            <a:ext cx="27287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&amp; 2 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Bien </a:t>
            </a:r>
            <a:r>
              <a:rPr lang="en-GB" sz="800" b="1" dirty="0" err="1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dans</a:t>
            </a:r>
            <a:r>
              <a:rPr lang="en-GB" sz="8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</a:t>
            </a:r>
            <a:r>
              <a:rPr lang="en-GB" sz="8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peau</a:t>
            </a:r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Parts of the body, illnesses, sport and 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fitness</a:t>
            </a:r>
          </a:p>
          <a:p>
            <a:pPr lvl="0"/>
            <a:endParaRPr lang="en-GB" sz="9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>
          <a:xfrm flipV="1">
            <a:off x="1899605" y="10721341"/>
            <a:ext cx="343630" cy="406812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16D44235-EE48-46EB-A657-8CE548FDA018}"/>
              </a:ext>
            </a:extLst>
          </p:cNvPr>
          <p:cNvSpPr txBox="1"/>
          <p:nvPr/>
        </p:nvSpPr>
        <p:spPr>
          <a:xfrm>
            <a:off x="6690430" y="11301624"/>
            <a:ext cx="1684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T2 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Chez </a:t>
            </a:r>
            <a:r>
              <a:rPr lang="en-GB" sz="800" b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moi</a:t>
            </a:r>
            <a:r>
              <a:rPr lang="en-GB" sz="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chez </a:t>
            </a:r>
            <a:r>
              <a:rPr lang="en-GB" sz="800" b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toi</a:t>
            </a:r>
            <a:r>
              <a:rPr lang="en-GB" sz="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Where you live, your house/flat, meal </a:t>
            </a:r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times, Nice Carnival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>
            <a:off x="6434742" y="11812606"/>
            <a:ext cx="170637" cy="667062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6973080" y="14066433"/>
            <a:ext cx="73257" cy="608833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H="1" flipV="1">
            <a:off x="5191645" y="14694597"/>
            <a:ext cx="50932" cy="269911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Rectangle 462"/>
          <p:cNvSpPr/>
          <p:nvPr/>
        </p:nvSpPr>
        <p:spPr>
          <a:xfrm>
            <a:off x="1395662" y="13331893"/>
            <a:ext cx="3420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T’es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branché</a:t>
            </a:r>
            <a:r>
              <a:rPr lang="en-GB" sz="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?:</a:t>
            </a:r>
          </a:p>
          <a:p>
            <a:pPr lvl="0"/>
            <a:r>
              <a:rPr lang="en-GB" sz="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 programmes, cinema, reading, internet. </a:t>
            </a:r>
            <a:endParaRPr lang="en-GB" sz="800" dirty="0" smtClean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 flipH="1">
            <a:off x="1868960" y="14393944"/>
            <a:ext cx="56582" cy="345330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>
            <a:off x="3778075" y="16491607"/>
            <a:ext cx="141274" cy="32605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 flipV="1">
            <a:off x="5851111" y="16976346"/>
            <a:ext cx="7581" cy="27152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>
            <a:extLst>
              <a:ext uri="{FF2B5EF4-FFF2-40B4-BE49-F238E27FC236}">
                <a16:creationId xmlns:a16="http://schemas.microsoft.com/office/drawing/2014/main" id="{296463F8-02E2-4EF8-B85C-1DCEDAC87CA7}"/>
              </a:ext>
            </a:extLst>
          </p:cNvPr>
          <p:cNvSpPr txBox="1"/>
          <p:nvPr/>
        </p:nvSpPr>
        <p:spPr>
          <a:xfrm>
            <a:off x="6638796" y="15830829"/>
            <a:ext cx="1794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T1 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Basics</a:t>
            </a:r>
            <a:r>
              <a:rPr lang="en-GB" sz="8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greetings, dates, school equipment, likes/dislikes, colours, animals and family members</a:t>
            </a:r>
          </a:p>
          <a:p>
            <a:pPr lvl="0"/>
            <a:endParaRPr lang="en-GB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2" descr="Image result for shipston high school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" y="105693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Image result for shipston high school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365" y="88349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5" name="Straight Arrow Connector 174"/>
          <p:cNvCxnSpPr/>
          <p:nvPr/>
        </p:nvCxnSpPr>
        <p:spPr>
          <a:xfrm>
            <a:off x="7343675" y="16366966"/>
            <a:ext cx="73031" cy="30952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16BAE4B1-5668-4A9D-9859-005EFE199616}"/>
              </a:ext>
            </a:extLst>
          </p:cNvPr>
          <p:cNvSpPr txBox="1"/>
          <p:nvPr/>
        </p:nvSpPr>
        <p:spPr>
          <a:xfrm>
            <a:off x="1868938" y="9245553"/>
            <a:ext cx="2536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T3 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À </a:t>
            </a:r>
            <a:r>
              <a:rPr lang="en-GB" sz="800" b="1" dirty="0" err="1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l’horizon</a:t>
            </a:r>
            <a:r>
              <a:rPr lang="en-GB" sz="8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Jobs, the importance of learning languages for employment, saying what you used to do and life in the future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0"/>
            <a:endParaRPr lang="en-GB" sz="8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69804A5-8938-4218-B092-EDB8940FC1F6}"/>
              </a:ext>
            </a:extLst>
          </p:cNvPr>
          <p:cNvSpPr txBox="1"/>
          <p:nvPr/>
        </p:nvSpPr>
        <p:spPr>
          <a:xfrm>
            <a:off x="252741" y="5131874"/>
            <a:ext cx="2453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T1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 temps des </a:t>
            </a:r>
            <a:r>
              <a:rPr lang="en-GB" sz="800" b="1" dirty="0" err="1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loisirs</a:t>
            </a:r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r>
              <a:rPr lang="en-GB" sz="800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Sport, life online, books, TV, cinema</a:t>
            </a:r>
          </a:p>
          <a:p>
            <a:pPr lvl="0"/>
            <a:endParaRPr lang="en-GB" sz="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800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82" name="Straight Arrow Connector 181"/>
          <p:cNvCxnSpPr/>
          <p:nvPr/>
        </p:nvCxnSpPr>
        <p:spPr>
          <a:xfrm flipH="1">
            <a:off x="7700649" y="3906975"/>
            <a:ext cx="17757" cy="3140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 flipV="1">
            <a:off x="2511934" y="4493827"/>
            <a:ext cx="129099" cy="17468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 flipV="1">
            <a:off x="4211876" y="4498229"/>
            <a:ext cx="6617" cy="19167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5866923" y="4493827"/>
            <a:ext cx="164206" cy="1772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BD7851FF-AA38-4FDE-B2B7-11A9F2C6AAEC}"/>
              </a:ext>
            </a:extLst>
          </p:cNvPr>
          <p:cNvSpPr txBox="1"/>
          <p:nvPr/>
        </p:nvSpPr>
        <p:spPr>
          <a:xfrm>
            <a:off x="2099979" y="4718542"/>
            <a:ext cx="512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GCSE skills practice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 algn="ctr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Practice of GCSE skills of Listening, Speaking, Reading and Writing are woven within topic areas</a:t>
            </a:r>
            <a:endParaRPr lang="en-GB" sz="800" i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99" name="Straight Arrow Connector 198"/>
          <p:cNvCxnSpPr/>
          <p:nvPr/>
        </p:nvCxnSpPr>
        <p:spPr>
          <a:xfrm flipH="1">
            <a:off x="3466539" y="1742311"/>
            <a:ext cx="17757" cy="3140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812" y="13559957"/>
            <a:ext cx="533333" cy="533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18" y="13814199"/>
            <a:ext cx="701434" cy="6158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894" y="16939449"/>
            <a:ext cx="672443" cy="729051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80" y="2555152"/>
            <a:ext cx="672443" cy="7290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876" y="15410842"/>
            <a:ext cx="677551" cy="593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6" y="14066433"/>
            <a:ext cx="764799" cy="683758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256" y="11145102"/>
            <a:ext cx="701434" cy="615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4" y="10046663"/>
            <a:ext cx="717652" cy="7978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417" y="9752604"/>
            <a:ext cx="716485" cy="683759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172" y="3897408"/>
            <a:ext cx="716485" cy="6837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499" y="5291926"/>
            <a:ext cx="639866" cy="4959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79" y="7673008"/>
            <a:ext cx="851562" cy="67065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78" y="5597153"/>
            <a:ext cx="731733" cy="6211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337" y="3036412"/>
            <a:ext cx="535910" cy="590545"/>
          </a:xfrm>
          <a:prstGeom prst="rect">
            <a:avLst/>
          </a:prstGeom>
        </p:spPr>
      </p:pic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BE7732B-3DD5-4D84-8738-5FC29B2773B8}"/>
              </a:ext>
            </a:extLst>
          </p:cNvPr>
          <p:cNvCxnSpPr/>
          <p:nvPr/>
        </p:nvCxnSpPr>
        <p:spPr>
          <a:xfrm flipH="1">
            <a:off x="6691834" y="6038971"/>
            <a:ext cx="17757" cy="3140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3034ABB-60BB-42D0-A77A-839E71152D60}"/>
              </a:ext>
            </a:extLst>
          </p:cNvPr>
          <p:cNvCxnSpPr/>
          <p:nvPr/>
        </p:nvCxnSpPr>
        <p:spPr>
          <a:xfrm flipH="1">
            <a:off x="3601434" y="3829490"/>
            <a:ext cx="3465" cy="37617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F49AC2B6-BF85-4DF8-BAFC-1F9B4CC9FCF5}"/>
              </a:ext>
            </a:extLst>
          </p:cNvPr>
          <p:cNvCxnSpPr/>
          <p:nvPr/>
        </p:nvCxnSpPr>
        <p:spPr>
          <a:xfrm flipV="1">
            <a:off x="1098554" y="3920354"/>
            <a:ext cx="164206" cy="1772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10A879F4-21DA-46E5-9586-4C80E296A9EC}"/>
              </a:ext>
            </a:extLst>
          </p:cNvPr>
          <p:cNvSpPr txBox="1"/>
          <p:nvPr/>
        </p:nvSpPr>
        <p:spPr>
          <a:xfrm>
            <a:off x="31698" y="1277787"/>
            <a:ext cx="1707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T1 &amp; 2 </a:t>
            </a:r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C’est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la fête 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Customs and festivals</a:t>
            </a:r>
          </a:p>
          <a:p>
            <a:pPr lvl="0"/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pleine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forme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Heallthy</a:t>
            </a:r>
            <a:r>
              <a:rPr lang="en-GB" sz="8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/Unhealthy living</a:t>
            </a:r>
          </a:p>
          <a:p>
            <a:pPr lvl="0"/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 qui me </a:t>
            </a:r>
            <a:r>
              <a:rPr lang="en-GB" sz="800" b="1" dirty="0" err="1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préocupe</a:t>
            </a:r>
            <a:r>
              <a:rPr lang="en-GB" sz="800" b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0"/>
            <a:r>
              <a:rPr lang="en-GB" sz="8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Poverty/homelessness.</a:t>
            </a:r>
            <a:endParaRPr lang="en-GB" sz="8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875E75B-ECD7-4DE6-BDB4-6E9563F79086}"/>
              </a:ext>
            </a:extLst>
          </p:cNvPr>
          <p:cNvCxnSpPr/>
          <p:nvPr/>
        </p:nvCxnSpPr>
        <p:spPr>
          <a:xfrm flipH="1">
            <a:off x="1026670" y="2052205"/>
            <a:ext cx="17757" cy="3140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D22F4F8D-6207-44DB-8B19-F0D911CE3D71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99" y="9418953"/>
            <a:ext cx="717652" cy="744019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24575A1A-E909-420D-B9F1-ECBCCD2BBEBB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49" y="5742228"/>
            <a:ext cx="525056" cy="433086"/>
          </a:xfrm>
          <a:prstGeom prst="rect">
            <a:avLst/>
          </a:prstGeom>
        </p:spPr>
      </p:pic>
      <p:cxnSp>
        <p:nvCxnSpPr>
          <p:cNvPr id="101" name="Straight Arrow Connector 100"/>
          <p:cNvCxnSpPr/>
          <p:nvPr/>
        </p:nvCxnSpPr>
        <p:spPr>
          <a:xfrm flipH="1">
            <a:off x="4234321" y="12283361"/>
            <a:ext cx="149263" cy="41493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426701" y="7498401"/>
            <a:ext cx="49907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BE7732B-3DD5-4D84-8738-5FC29B2773B8}"/>
              </a:ext>
            </a:extLst>
          </p:cNvPr>
          <p:cNvCxnSpPr/>
          <p:nvPr/>
        </p:nvCxnSpPr>
        <p:spPr>
          <a:xfrm flipH="1">
            <a:off x="1441745" y="7878091"/>
            <a:ext cx="17757" cy="3140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6763574" y="9953545"/>
            <a:ext cx="149263" cy="41493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00470" y="7796633"/>
            <a:ext cx="3556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Projet</a:t>
            </a:r>
            <a:r>
              <a:rPr lang="en-GB" sz="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GB" sz="800" b="1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 monde francophone</a:t>
            </a:r>
          </a:p>
          <a:p>
            <a:pPr lvl="0"/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Understanding where French is spoken in the world; </a:t>
            </a:r>
          </a:p>
          <a:p>
            <a:pPr lvl="0"/>
            <a:r>
              <a:rPr lang="en-GB" sz="8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GB" sz="8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resenting a project on a French-speaking country</a:t>
            </a:r>
          </a:p>
          <a:p>
            <a:pPr lvl="0"/>
            <a:endParaRPr lang="en-GB" sz="8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790" y="7522771"/>
            <a:ext cx="639866" cy="49594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110" y="4322942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3557" y="13431670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12120" y="11767847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05741" y="15049213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67140" y="16242912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11876" y="15949294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0755" y="16647662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176" y="15704795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01253" y="14893925"/>
            <a:ext cx="141274" cy="32605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53" y="16480360"/>
            <a:ext cx="717652" cy="79789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8087975" y="10652993"/>
            <a:ext cx="485775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Projet</a:t>
            </a:r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GB" sz="8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 film </a:t>
            </a:r>
            <a:r>
              <a:rPr lang="en-GB" sz="800" b="1" dirty="0" err="1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français</a:t>
            </a:r>
            <a:endParaRPr lang="en-GB" sz="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8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Studying a French film</a:t>
            </a:r>
            <a:endParaRPr lang="en-GB" sz="800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74588" y="15251919"/>
            <a:ext cx="485775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Projet</a:t>
            </a:r>
            <a:r>
              <a:rPr lang="en-GB" sz="800" b="1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r>
              <a:rPr lang="en-GB" sz="800" b="1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 </a:t>
            </a:r>
            <a:r>
              <a:rPr lang="en-GB" sz="800" b="1" dirty="0" err="1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monstre</a:t>
            </a:r>
            <a:endParaRPr lang="en-GB" sz="800" b="1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sz="8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3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</TotalTime>
  <Words>544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Denham</dc:creator>
  <cp:lastModifiedBy>J Chambers</cp:lastModifiedBy>
  <cp:revision>64</cp:revision>
  <cp:lastPrinted>2022-03-14T14:48:11Z</cp:lastPrinted>
  <dcterms:created xsi:type="dcterms:W3CDTF">2019-11-25T08:07:12Z</dcterms:created>
  <dcterms:modified xsi:type="dcterms:W3CDTF">2023-02-28T17:22:31Z</dcterms:modified>
</cp:coreProperties>
</file>