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4660"/>
  </p:normalViewPr>
  <p:slideViewPr>
    <p:cSldViewPr snapToGrid="0">
      <p:cViewPr varScale="1">
        <p:scale>
          <a:sx n="81" d="100"/>
          <a:sy n="81" d="100"/>
        </p:scale>
        <p:origin x="90"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286823-51BA-4E90-BEAB-5C782A79A7A1}"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321608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286823-51BA-4E90-BEAB-5C782A79A7A1}"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2009418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286823-51BA-4E90-BEAB-5C782A79A7A1}"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245611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286823-51BA-4E90-BEAB-5C782A79A7A1}"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1998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286823-51BA-4E90-BEAB-5C782A79A7A1}" type="datetimeFigureOut">
              <a:rPr lang="en-GB" smtClean="0"/>
              <a:t>18/03/2020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153537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286823-51BA-4E90-BEAB-5C782A79A7A1}"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291063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286823-51BA-4E90-BEAB-5C782A79A7A1}" type="datetimeFigureOut">
              <a:rPr lang="en-GB" smtClean="0"/>
              <a:t>18/03/2020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177477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286823-51BA-4E90-BEAB-5C782A79A7A1}" type="datetimeFigureOut">
              <a:rPr lang="en-GB" smtClean="0"/>
              <a:t>18/03/2020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293504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86823-51BA-4E90-BEAB-5C782A79A7A1}" type="datetimeFigureOut">
              <a:rPr lang="en-GB" smtClean="0"/>
              <a:t>18/03/2020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361827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286823-51BA-4E90-BEAB-5C782A79A7A1}"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200342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286823-51BA-4E90-BEAB-5C782A79A7A1}" type="datetimeFigureOut">
              <a:rPr lang="en-GB" smtClean="0"/>
              <a:t>18/03/2020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02BF72-05F1-44C4-9C04-DD49904E80D4}" type="slidenum">
              <a:rPr lang="en-GB" smtClean="0"/>
              <a:t>‹#›</a:t>
            </a:fld>
            <a:endParaRPr lang="en-GB"/>
          </a:p>
        </p:txBody>
      </p:sp>
    </p:spTree>
    <p:extLst>
      <p:ext uri="{BB962C8B-B14F-4D97-AF65-F5344CB8AC3E}">
        <p14:creationId xmlns:p14="http://schemas.microsoft.com/office/powerpoint/2010/main" val="202470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86823-51BA-4E90-BEAB-5C782A79A7A1}" type="datetimeFigureOut">
              <a:rPr lang="en-GB" smtClean="0"/>
              <a:t>18/03/2020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2BF72-05F1-44C4-9C04-DD49904E80D4}" type="slidenum">
              <a:rPr lang="en-GB" smtClean="0"/>
              <a:t>‹#›</a:t>
            </a:fld>
            <a:endParaRPr lang="en-GB"/>
          </a:p>
        </p:txBody>
      </p:sp>
    </p:spTree>
    <p:extLst>
      <p:ext uri="{BB962C8B-B14F-4D97-AF65-F5344CB8AC3E}">
        <p14:creationId xmlns:p14="http://schemas.microsoft.com/office/powerpoint/2010/main" val="2865656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7375" y="2634558"/>
            <a:ext cx="9144000" cy="1871286"/>
          </a:xfrm>
        </p:spPr>
        <p:txBody>
          <a:bodyPr>
            <a:normAutofit fontScale="90000"/>
          </a:bodyPr>
          <a:lstStyle/>
          <a:p>
            <a:r>
              <a:rPr lang="en-GB" dirty="0">
                <a:latin typeface="Letter-join Plus 40" panose="02000505000000020003" pitchFamily="50" charset="0"/>
              </a:rPr>
              <a:t>My Story About</a:t>
            </a:r>
            <a:br>
              <a:rPr lang="en-GB" dirty="0">
                <a:latin typeface="Letter-join Plus 40" panose="02000505000000020003" pitchFamily="50" charset="0"/>
              </a:rPr>
            </a:br>
            <a:r>
              <a:rPr lang="en-GB" dirty="0">
                <a:latin typeface="Letter-join Plus 40" panose="02000505000000020003" pitchFamily="50" charset="0"/>
              </a:rPr>
              <a:t>Pandemics and the </a:t>
            </a:r>
            <a:r>
              <a:rPr lang="en-GB" dirty="0" smtClean="0">
                <a:latin typeface="Letter-join Plus 40" panose="02000505000000020003" pitchFamily="50" charset="0"/>
              </a:rPr>
              <a:t>Coronavirus</a:t>
            </a:r>
            <a:br>
              <a:rPr lang="en-GB" dirty="0" smtClean="0">
                <a:latin typeface="Letter-join Plus 40" panose="02000505000000020003" pitchFamily="50" charset="0"/>
              </a:rPr>
            </a:br>
            <a:r>
              <a:rPr lang="en-GB" dirty="0">
                <a:latin typeface="Letter-join Plus 40" panose="02000505000000020003" pitchFamily="50" charset="0"/>
              </a:rPr>
              <a:t/>
            </a:r>
            <a:br>
              <a:rPr lang="en-GB" dirty="0">
                <a:latin typeface="Letter-join Plus 40" panose="02000505000000020003" pitchFamily="50" charset="0"/>
              </a:rPr>
            </a:br>
            <a:r>
              <a:rPr lang="en-GB" sz="4000" dirty="0">
                <a:latin typeface="Letter-join Plus 40" panose="02000505000000020003" pitchFamily="50" charset="0"/>
              </a:rPr>
              <a:t>- Carol </a:t>
            </a:r>
            <a:r>
              <a:rPr lang="en-GB" sz="4000" dirty="0" err="1">
                <a:latin typeface="Letter-join Plus 40" panose="02000505000000020003" pitchFamily="50" charset="0"/>
              </a:rPr>
              <a:t>Gray</a:t>
            </a:r>
            <a:endParaRPr lang="en-GB" sz="4000" dirty="0">
              <a:latin typeface="Letter-join Plus 40" panose="02000505000000020003" pitchFamily="50" charset="0"/>
            </a:endParaRPr>
          </a:p>
        </p:txBody>
      </p:sp>
      <p:pic>
        <p:nvPicPr>
          <p:cNvPr id="4" name="Picture 3"/>
          <p:cNvPicPr>
            <a:picLocks noChangeAspect="1"/>
          </p:cNvPicPr>
          <p:nvPr/>
        </p:nvPicPr>
        <p:blipFill>
          <a:blip r:embed="rId2"/>
          <a:stretch>
            <a:fillRect/>
          </a:stretch>
        </p:blipFill>
        <p:spPr>
          <a:xfrm>
            <a:off x="9777743" y="4208001"/>
            <a:ext cx="2412701" cy="2255351"/>
          </a:xfrm>
          <a:prstGeom prst="rect">
            <a:avLst/>
          </a:prstGeom>
        </p:spPr>
      </p:pic>
      <p:pic>
        <p:nvPicPr>
          <p:cNvPr id="6" name="Picture 5"/>
          <p:cNvPicPr>
            <a:picLocks noChangeAspect="1"/>
          </p:cNvPicPr>
          <p:nvPr/>
        </p:nvPicPr>
        <p:blipFill>
          <a:blip r:embed="rId2">
            <a:clrChange>
              <a:clrFrom>
                <a:srgbClr val="FFFFFF"/>
              </a:clrFrom>
              <a:clrTo>
                <a:srgbClr val="FFFFFF">
                  <a:alpha val="0"/>
                </a:srgbClr>
              </a:clrTo>
            </a:clrChange>
          </a:blip>
          <a:stretch>
            <a:fillRect/>
          </a:stretch>
        </p:blipFill>
        <p:spPr>
          <a:xfrm flipH="1">
            <a:off x="7632824" y="4208001"/>
            <a:ext cx="2449451" cy="2289705"/>
          </a:xfrm>
          <a:prstGeom prst="rect">
            <a:avLst/>
          </a:prstGeom>
        </p:spPr>
      </p:pic>
      <p:pic>
        <p:nvPicPr>
          <p:cNvPr id="8" name="Picture 7"/>
          <p:cNvPicPr>
            <a:picLocks noChangeAspect="1"/>
          </p:cNvPicPr>
          <p:nvPr/>
        </p:nvPicPr>
        <p:blipFill>
          <a:blip r:embed="rId3"/>
          <a:stretch>
            <a:fillRect/>
          </a:stretch>
        </p:blipFill>
        <p:spPr>
          <a:xfrm>
            <a:off x="411648" y="3373188"/>
            <a:ext cx="3309325" cy="3090164"/>
          </a:xfrm>
          <a:prstGeom prst="rect">
            <a:avLst/>
          </a:prstGeom>
        </p:spPr>
      </p:pic>
    </p:spTree>
    <p:extLst>
      <p:ext uri="{BB962C8B-B14F-4D97-AF65-F5344CB8AC3E}">
        <p14:creationId xmlns:p14="http://schemas.microsoft.com/office/powerpoint/2010/main" val="1264148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66" y="2737133"/>
            <a:ext cx="10515600" cy="1325563"/>
          </a:xfrm>
        </p:spPr>
        <p:txBody>
          <a:bodyPr>
            <a:normAutofit fontScale="90000"/>
          </a:bodyPr>
          <a:lstStyle/>
          <a:p>
            <a:r>
              <a:rPr lang="en-US" dirty="0">
                <a:latin typeface="Letter-join Plus 40" panose="02000505000000020003" pitchFamily="50" charset="0"/>
              </a:rPr>
              <a:t>It’s good to know that pandemics don’t</a:t>
            </a:r>
            <a:br>
              <a:rPr lang="en-US" dirty="0">
                <a:latin typeface="Letter-join Plus 40" panose="02000505000000020003" pitchFamily="50" charset="0"/>
              </a:rPr>
            </a:br>
            <a:r>
              <a:rPr lang="en-US" dirty="0">
                <a:latin typeface="Letter-join Plus 40" panose="02000505000000020003" pitchFamily="50" charset="0"/>
              </a:rPr>
              <a:t>happen very often. They occur about</a:t>
            </a:r>
            <a:br>
              <a:rPr lang="en-US" dirty="0">
                <a:latin typeface="Letter-join Plus 40" panose="02000505000000020003" pitchFamily="50" charset="0"/>
              </a:rPr>
            </a:br>
            <a:r>
              <a:rPr lang="en-US" dirty="0">
                <a:latin typeface="Letter-join Plus 40" panose="02000505000000020003" pitchFamily="50" charset="0"/>
              </a:rPr>
              <a:t>once every twenty-five or thirty years, or</a:t>
            </a:r>
            <a:br>
              <a:rPr lang="en-US" dirty="0">
                <a:latin typeface="Letter-join Plus 40" panose="02000505000000020003" pitchFamily="50" charset="0"/>
              </a:rPr>
            </a:br>
            <a:r>
              <a:rPr lang="en-US" dirty="0">
                <a:latin typeface="Letter-join Plus 40" panose="02000505000000020003" pitchFamily="50" charset="0"/>
              </a:rPr>
              <a:t>about three times every one hundred</a:t>
            </a:r>
            <a:br>
              <a:rPr lang="en-US" dirty="0">
                <a:latin typeface="Letter-join Plus 40" panose="02000505000000020003" pitchFamily="50" charset="0"/>
              </a:rPr>
            </a:br>
            <a:r>
              <a:rPr lang="en-US" dirty="0">
                <a:latin typeface="Letter-join Plus 40" panose="02000505000000020003" pitchFamily="50" charset="0"/>
              </a:rPr>
              <a:t>years. It’s also helpful to remember that</a:t>
            </a:r>
            <a:br>
              <a:rPr lang="en-US" dirty="0">
                <a:latin typeface="Letter-join Plus 40" panose="02000505000000020003" pitchFamily="50" charset="0"/>
              </a:rPr>
            </a:br>
            <a:r>
              <a:rPr lang="en-US" dirty="0">
                <a:latin typeface="Letter-join Plus 40" panose="02000505000000020003" pitchFamily="50" charset="0"/>
              </a:rPr>
              <a:t>the Coronavirus pandemic will end;</a:t>
            </a:r>
            <a:br>
              <a:rPr lang="en-US" dirty="0">
                <a:latin typeface="Letter-join Plus 40" panose="02000505000000020003" pitchFamily="50" charset="0"/>
              </a:rPr>
            </a:br>
            <a:r>
              <a:rPr lang="en-US" dirty="0">
                <a:latin typeface="Letter-join Plus 40" panose="02000505000000020003" pitchFamily="50" charset="0"/>
              </a:rPr>
              <a:t>probably not by tomorrow morning, but</a:t>
            </a:r>
            <a:br>
              <a:rPr lang="en-US" dirty="0">
                <a:latin typeface="Letter-join Plus 40" panose="02000505000000020003" pitchFamily="50" charset="0"/>
              </a:rPr>
            </a:br>
            <a:r>
              <a:rPr lang="en-GB" dirty="0">
                <a:latin typeface="Letter-join Plus 40" panose="02000505000000020003" pitchFamily="50" charset="0"/>
              </a:rPr>
              <a:t>it will end.</a:t>
            </a:r>
          </a:p>
        </p:txBody>
      </p:sp>
      <p:pic>
        <p:nvPicPr>
          <p:cNvPr id="4" name="Picture 3"/>
          <p:cNvPicPr>
            <a:picLocks noChangeAspect="1"/>
          </p:cNvPicPr>
          <p:nvPr/>
        </p:nvPicPr>
        <p:blipFill>
          <a:blip r:embed="rId2"/>
          <a:stretch>
            <a:fillRect/>
          </a:stretch>
        </p:blipFill>
        <p:spPr>
          <a:xfrm>
            <a:off x="9379390" y="3800051"/>
            <a:ext cx="2546758" cy="2721536"/>
          </a:xfrm>
          <a:prstGeom prst="rect">
            <a:avLst/>
          </a:prstGeom>
        </p:spPr>
      </p:pic>
    </p:spTree>
    <p:extLst>
      <p:ext uri="{BB962C8B-B14F-4D97-AF65-F5344CB8AC3E}">
        <p14:creationId xmlns:p14="http://schemas.microsoft.com/office/powerpoint/2010/main" val="353073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01932"/>
          </a:xfrm>
        </p:spPr>
        <p:txBody>
          <a:bodyPr>
            <a:normAutofit/>
          </a:bodyPr>
          <a:lstStyle/>
          <a:p>
            <a:r>
              <a:rPr lang="en-US" dirty="0" smtClean="0">
                <a:latin typeface="Letter-join Plus 40" panose="02000505000000020003" pitchFamily="50" charset="0"/>
              </a:rPr>
              <a:t>This story is about</a:t>
            </a:r>
            <a:br>
              <a:rPr lang="en-US" dirty="0" smtClean="0">
                <a:latin typeface="Letter-join Plus 40" panose="02000505000000020003" pitchFamily="50" charset="0"/>
              </a:rPr>
            </a:br>
            <a:r>
              <a:rPr lang="en-US" dirty="0" smtClean="0">
                <a:latin typeface="Letter-join Plus 40" panose="02000505000000020003" pitchFamily="50" charset="0"/>
              </a:rPr>
              <a:t>pandemics and the</a:t>
            </a:r>
            <a:br>
              <a:rPr lang="en-US" dirty="0" smtClean="0">
                <a:latin typeface="Letter-join Plus 40" panose="02000505000000020003" pitchFamily="50" charset="0"/>
              </a:rPr>
            </a:br>
            <a:r>
              <a:rPr lang="en-US" dirty="0" smtClean="0">
                <a:latin typeface="Letter-join Plus 40" panose="02000505000000020003" pitchFamily="50" charset="0"/>
              </a:rPr>
              <a:t>Coronavirus. A</a:t>
            </a:r>
            <a:br>
              <a:rPr lang="en-US" dirty="0" smtClean="0">
                <a:latin typeface="Letter-join Plus 40" panose="02000505000000020003" pitchFamily="50" charset="0"/>
              </a:rPr>
            </a:br>
            <a:r>
              <a:rPr lang="en-US" dirty="0" smtClean="0">
                <a:latin typeface="Letter-join Plus 40" panose="02000505000000020003" pitchFamily="50" charset="0"/>
              </a:rPr>
              <a:t>pandemic is when many</a:t>
            </a:r>
            <a:br>
              <a:rPr lang="en-US" dirty="0" smtClean="0">
                <a:latin typeface="Letter-join Plus 40" panose="02000505000000020003" pitchFamily="50" charset="0"/>
              </a:rPr>
            </a:br>
            <a:r>
              <a:rPr lang="en-US" dirty="0" smtClean="0">
                <a:latin typeface="Letter-join Plus 40" panose="02000505000000020003" pitchFamily="50" charset="0"/>
              </a:rPr>
              <a:t>people in a large area</a:t>
            </a:r>
            <a:br>
              <a:rPr lang="en-US" dirty="0" smtClean="0">
                <a:latin typeface="Letter-join Plus 40" panose="02000505000000020003" pitchFamily="50" charset="0"/>
              </a:rPr>
            </a:br>
            <a:r>
              <a:rPr lang="en-US" dirty="0" smtClean="0">
                <a:latin typeface="Letter-join Plus 40" panose="02000505000000020003" pitchFamily="50" charset="0"/>
              </a:rPr>
              <a:t>become sick. A</a:t>
            </a:r>
            <a:br>
              <a:rPr lang="en-US" dirty="0" smtClean="0">
                <a:latin typeface="Letter-join Plus 40" panose="02000505000000020003" pitchFamily="50" charset="0"/>
              </a:rPr>
            </a:br>
            <a:r>
              <a:rPr lang="en-US" dirty="0" smtClean="0">
                <a:latin typeface="Letter-join Plus 40" panose="02000505000000020003" pitchFamily="50" charset="0"/>
              </a:rPr>
              <a:t>pandemic is usually</a:t>
            </a:r>
            <a:br>
              <a:rPr lang="en-US" dirty="0" smtClean="0">
                <a:latin typeface="Letter-join Plus 40" panose="02000505000000020003" pitchFamily="50" charset="0"/>
              </a:rPr>
            </a:br>
            <a:r>
              <a:rPr lang="en-US" dirty="0" smtClean="0">
                <a:latin typeface="Letter-join Plus 40" panose="02000505000000020003" pitchFamily="50" charset="0"/>
              </a:rPr>
              <a:t>caused by a new virus.</a:t>
            </a:r>
            <a:endParaRPr lang="en-GB" dirty="0">
              <a:latin typeface="Letter-join Plus 40" panose="02000505000000020003" pitchFamily="50" charset="0"/>
            </a:endParaRPr>
          </a:p>
        </p:txBody>
      </p:sp>
      <p:pic>
        <p:nvPicPr>
          <p:cNvPr id="4" name="Picture 3"/>
          <p:cNvPicPr>
            <a:picLocks noChangeAspect="1"/>
          </p:cNvPicPr>
          <p:nvPr/>
        </p:nvPicPr>
        <p:blipFill>
          <a:blip r:embed="rId2"/>
          <a:stretch>
            <a:fillRect/>
          </a:stretch>
        </p:blipFill>
        <p:spPr>
          <a:xfrm>
            <a:off x="7511669" y="1353280"/>
            <a:ext cx="3474097" cy="3425621"/>
          </a:xfrm>
          <a:prstGeom prst="rect">
            <a:avLst/>
          </a:prstGeom>
        </p:spPr>
      </p:pic>
    </p:spTree>
    <p:extLst>
      <p:ext uri="{BB962C8B-B14F-4D97-AF65-F5344CB8AC3E}">
        <p14:creationId xmlns:p14="http://schemas.microsoft.com/office/powerpoint/2010/main" val="60878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38" y="2637545"/>
            <a:ext cx="10515600" cy="1325563"/>
          </a:xfrm>
        </p:spPr>
        <p:txBody>
          <a:bodyPr>
            <a:normAutofit fontScale="90000"/>
          </a:bodyPr>
          <a:lstStyle/>
          <a:p>
            <a:r>
              <a:rPr lang="en-US" dirty="0">
                <a:latin typeface="Letter-join Plus 40" panose="02000505000000020003" pitchFamily="50" charset="0"/>
              </a:rPr>
              <a:t>The Coronavirus is a virus</a:t>
            </a:r>
            <a:br>
              <a:rPr lang="en-US" dirty="0">
                <a:latin typeface="Letter-join Plus 40" panose="02000505000000020003" pitchFamily="50" charset="0"/>
              </a:rPr>
            </a:br>
            <a:r>
              <a:rPr lang="en-US" dirty="0">
                <a:latin typeface="Letter-join Plus 40" panose="02000505000000020003" pitchFamily="50" charset="0"/>
              </a:rPr>
              <a:t>that is spreading fast and</a:t>
            </a:r>
            <a:br>
              <a:rPr lang="en-US" dirty="0">
                <a:latin typeface="Letter-join Plus 40" panose="02000505000000020003" pitchFamily="50" charset="0"/>
              </a:rPr>
            </a:br>
            <a:r>
              <a:rPr lang="en-GB" dirty="0">
                <a:latin typeface="Letter-join Plus 40" panose="02000505000000020003" pitchFamily="50" charset="0"/>
              </a:rPr>
              <a:t>causing a worldwide</a:t>
            </a:r>
            <a:br>
              <a:rPr lang="en-GB" dirty="0">
                <a:latin typeface="Letter-join Plus 40" panose="02000505000000020003" pitchFamily="50" charset="0"/>
              </a:rPr>
            </a:br>
            <a:r>
              <a:rPr lang="en-GB" dirty="0">
                <a:latin typeface="Letter-join Plus 40" panose="02000505000000020003" pitchFamily="50" charset="0"/>
              </a:rPr>
              <a:t>pandemic now.</a:t>
            </a:r>
            <a:br>
              <a:rPr lang="en-GB" dirty="0">
                <a:latin typeface="Letter-join Plus 40" panose="02000505000000020003" pitchFamily="50" charset="0"/>
              </a:rPr>
            </a:br>
            <a:r>
              <a:rPr lang="en-US" dirty="0">
                <a:latin typeface="Letter-join Plus 40" panose="02000505000000020003" pitchFamily="50" charset="0"/>
              </a:rPr>
              <a:t>Viruses are so small that it</a:t>
            </a:r>
            <a:br>
              <a:rPr lang="en-US" dirty="0">
                <a:latin typeface="Letter-join Plus 40" panose="02000505000000020003" pitchFamily="50" charset="0"/>
              </a:rPr>
            </a:br>
            <a:r>
              <a:rPr lang="en-GB" dirty="0">
                <a:latin typeface="Letter-join Plus 40" panose="02000505000000020003" pitchFamily="50" charset="0"/>
              </a:rPr>
              <a:t>takes an electron</a:t>
            </a:r>
            <a:br>
              <a:rPr lang="en-GB" dirty="0">
                <a:latin typeface="Letter-join Plus 40" panose="02000505000000020003" pitchFamily="50" charset="0"/>
              </a:rPr>
            </a:br>
            <a:r>
              <a:rPr lang="en-GB" dirty="0">
                <a:latin typeface="Letter-join Plus 40" panose="02000505000000020003" pitchFamily="50" charset="0"/>
              </a:rPr>
              <a:t>microscope to see them.</a:t>
            </a:r>
            <a:br>
              <a:rPr lang="en-GB" dirty="0">
                <a:latin typeface="Letter-join Plus 40" panose="02000505000000020003" pitchFamily="50" charset="0"/>
              </a:rPr>
            </a:br>
            <a:r>
              <a:rPr lang="en-US" dirty="0">
                <a:latin typeface="Letter-join Plus 40" panose="02000505000000020003" pitchFamily="50" charset="0"/>
              </a:rPr>
              <a:t>People can’t see if a virus is</a:t>
            </a:r>
            <a:br>
              <a:rPr lang="en-US" dirty="0">
                <a:latin typeface="Letter-join Plus 40" panose="02000505000000020003" pitchFamily="50" charset="0"/>
              </a:rPr>
            </a:br>
            <a:r>
              <a:rPr lang="en-GB" dirty="0">
                <a:latin typeface="Letter-join Plus 40" panose="02000505000000020003" pitchFamily="50" charset="0"/>
              </a:rPr>
              <a:t>near them.</a:t>
            </a:r>
          </a:p>
        </p:txBody>
      </p:sp>
      <p:pic>
        <p:nvPicPr>
          <p:cNvPr id="4" name="Picture 3"/>
          <p:cNvPicPr>
            <a:picLocks noChangeAspect="1"/>
          </p:cNvPicPr>
          <p:nvPr/>
        </p:nvPicPr>
        <p:blipFill>
          <a:blip r:embed="rId2"/>
          <a:stretch>
            <a:fillRect/>
          </a:stretch>
        </p:blipFill>
        <p:spPr>
          <a:xfrm>
            <a:off x="8354557" y="3947232"/>
            <a:ext cx="3486150" cy="2619375"/>
          </a:xfrm>
          <a:prstGeom prst="rect">
            <a:avLst/>
          </a:prstGeom>
        </p:spPr>
      </p:pic>
      <p:pic>
        <p:nvPicPr>
          <p:cNvPr id="5" name="Picture 4"/>
          <p:cNvPicPr>
            <a:picLocks noChangeAspect="1"/>
          </p:cNvPicPr>
          <p:nvPr/>
        </p:nvPicPr>
        <p:blipFill>
          <a:blip r:embed="rId3"/>
          <a:stretch>
            <a:fillRect/>
          </a:stretch>
        </p:blipFill>
        <p:spPr>
          <a:xfrm>
            <a:off x="7206324" y="404726"/>
            <a:ext cx="2143125" cy="2895600"/>
          </a:xfrm>
          <a:prstGeom prst="rect">
            <a:avLst/>
          </a:prstGeom>
        </p:spPr>
      </p:pic>
      <p:sp>
        <p:nvSpPr>
          <p:cNvPr id="6" name="Bent Arrow 5"/>
          <p:cNvSpPr/>
          <p:nvPr/>
        </p:nvSpPr>
        <p:spPr>
          <a:xfrm rot="5400000">
            <a:off x="8883697" y="2663966"/>
            <a:ext cx="1427460" cy="795197"/>
          </a:xfrm>
          <a:prstGeom prst="bentArrow">
            <a:avLst>
              <a:gd name="adj1" fmla="val 10026"/>
              <a:gd name="adj2" fmla="val 21471"/>
              <a:gd name="adj3" fmla="val 25000"/>
              <a:gd name="adj4" fmla="val 4375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8409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398" y="2094337"/>
            <a:ext cx="10515600" cy="1325563"/>
          </a:xfrm>
        </p:spPr>
        <p:txBody>
          <a:bodyPr>
            <a:normAutofit fontScale="90000"/>
          </a:bodyPr>
          <a:lstStyle/>
          <a:p>
            <a:r>
              <a:rPr lang="en-US" dirty="0">
                <a:latin typeface="Letter-join Plus 40" panose="02000505000000020003" pitchFamily="50" charset="0"/>
              </a:rPr>
              <a:t>People are smart. Even though they can’t see the Coronavirus, they</a:t>
            </a:r>
            <a:br>
              <a:rPr lang="en-US" dirty="0">
                <a:latin typeface="Letter-join Plus 40" panose="02000505000000020003" pitchFamily="50" charset="0"/>
              </a:rPr>
            </a:br>
            <a:r>
              <a:rPr lang="en-US" dirty="0">
                <a:latin typeface="Letter-join Plus 40" panose="02000505000000020003" pitchFamily="50" charset="0"/>
              </a:rPr>
              <a:t>know what to do. They use healthy habits and work together to make</a:t>
            </a:r>
            <a:br>
              <a:rPr lang="en-US" dirty="0">
                <a:latin typeface="Letter-join Plus 40" panose="02000505000000020003" pitchFamily="50" charset="0"/>
              </a:rPr>
            </a:br>
            <a:r>
              <a:rPr lang="en-US" dirty="0">
                <a:latin typeface="Letter-join Plus 40" panose="02000505000000020003" pitchFamily="50" charset="0"/>
              </a:rPr>
              <a:t>it harder for the Coronavirus to </a:t>
            </a:r>
            <a:r>
              <a:rPr lang="en-US" dirty="0" smtClean="0">
                <a:latin typeface="Letter-join Plus 40" panose="02000505000000020003" pitchFamily="50" charset="0"/>
              </a:rPr>
              <a:t/>
            </a:r>
            <a:br>
              <a:rPr lang="en-US" dirty="0" smtClean="0">
                <a:latin typeface="Letter-join Plus 40" panose="02000505000000020003" pitchFamily="50" charset="0"/>
              </a:rPr>
            </a:br>
            <a:r>
              <a:rPr lang="en-US" dirty="0" smtClean="0">
                <a:latin typeface="Letter-join Plus 40" panose="02000505000000020003" pitchFamily="50" charset="0"/>
              </a:rPr>
              <a:t>spread</a:t>
            </a:r>
            <a:r>
              <a:rPr lang="en-US" dirty="0">
                <a:latin typeface="Letter-join Plus 40" panose="02000505000000020003" pitchFamily="50" charset="0"/>
              </a:rPr>
              <a:t>. This helps to keep people</a:t>
            </a:r>
            <a:br>
              <a:rPr lang="en-US" dirty="0">
                <a:latin typeface="Letter-join Plus 40" panose="02000505000000020003" pitchFamily="50" charset="0"/>
              </a:rPr>
            </a:br>
            <a:r>
              <a:rPr lang="en-GB" dirty="0">
                <a:latin typeface="Letter-join Plus 40" panose="02000505000000020003" pitchFamily="50" charset="0"/>
              </a:rPr>
              <a:t>healthy during the pandemic.</a:t>
            </a:r>
          </a:p>
        </p:txBody>
      </p:sp>
      <p:pic>
        <p:nvPicPr>
          <p:cNvPr id="4" name="Picture 3"/>
          <p:cNvPicPr>
            <a:picLocks noChangeAspect="1"/>
          </p:cNvPicPr>
          <p:nvPr/>
        </p:nvPicPr>
        <p:blipFill>
          <a:blip r:embed="rId2"/>
          <a:stretch>
            <a:fillRect/>
          </a:stretch>
        </p:blipFill>
        <p:spPr>
          <a:xfrm>
            <a:off x="8343004" y="3846591"/>
            <a:ext cx="3038475" cy="2514600"/>
          </a:xfrm>
          <a:prstGeom prst="rect">
            <a:avLst/>
          </a:prstGeom>
        </p:spPr>
      </p:pic>
    </p:spTree>
    <p:extLst>
      <p:ext uri="{BB962C8B-B14F-4D97-AF65-F5344CB8AC3E}">
        <p14:creationId xmlns:p14="http://schemas.microsoft.com/office/powerpoint/2010/main" val="48822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665" y="2012855"/>
            <a:ext cx="10515600" cy="1325563"/>
          </a:xfrm>
        </p:spPr>
        <p:txBody>
          <a:bodyPr>
            <a:normAutofit fontScale="90000"/>
          </a:bodyPr>
          <a:lstStyle/>
          <a:p>
            <a:r>
              <a:rPr lang="en-US" dirty="0">
                <a:latin typeface="Letter-join Plus 40" panose="02000505000000020003" pitchFamily="50" charset="0"/>
              </a:rPr>
              <a:t>People wash their hands really well</a:t>
            </a:r>
            <a:br>
              <a:rPr lang="en-US" dirty="0">
                <a:latin typeface="Letter-join Plus 40" panose="02000505000000020003" pitchFamily="50" charset="0"/>
              </a:rPr>
            </a:br>
            <a:r>
              <a:rPr lang="en-US" dirty="0">
                <a:latin typeface="Letter-join Plus 40" panose="02000505000000020003" pitchFamily="50" charset="0"/>
              </a:rPr>
              <a:t>and often during a pandemic. Adults</a:t>
            </a:r>
            <a:br>
              <a:rPr lang="en-US" dirty="0">
                <a:latin typeface="Letter-join Plus 40" panose="02000505000000020003" pitchFamily="50" charset="0"/>
              </a:rPr>
            </a:br>
            <a:r>
              <a:rPr lang="en-US" dirty="0">
                <a:latin typeface="Letter-join Plus 40" panose="02000505000000020003" pitchFamily="50" charset="0"/>
              </a:rPr>
              <a:t>make sure kids know how to wash</a:t>
            </a:r>
            <a:br>
              <a:rPr lang="en-US" dirty="0">
                <a:latin typeface="Letter-join Plus 40" panose="02000505000000020003" pitchFamily="50" charset="0"/>
              </a:rPr>
            </a:br>
            <a:r>
              <a:rPr lang="en-US" dirty="0">
                <a:latin typeface="Letter-join Plus 40" panose="02000505000000020003" pitchFamily="50" charset="0"/>
              </a:rPr>
              <a:t>their hands well. And, adults remind</a:t>
            </a:r>
            <a:br>
              <a:rPr lang="en-US" dirty="0">
                <a:latin typeface="Letter-join Plus 40" panose="02000505000000020003" pitchFamily="50" charset="0"/>
              </a:rPr>
            </a:br>
            <a:r>
              <a:rPr lang="en-US" dirty="0">
                <a:latin typeface="Letter-join Plus 40" panose="02000505000000020003" pitchFamily="50" charset="0"/>
              </a:rPr>
              <a:t>kids to wash their hands a lot.</a:t>
            </a:r>
            <a:endParaRPr lang="en-GB" dirty="0">
              <a:latin typeface="Letter-join Plus 40" panose="02000505000000020003" pitchFamily="50" charset="0"/>
            </a:endParaRPr>
          </a:p>
        </p:txBody>
      </p:sp>
      <p:pic>
        <p:nvPicPr>
          <p:cNvPr id="4" name="Picture 3"/>
          <p:cNvPicPr>
            <a:picLocks noChangeAspect="1"/>
          </p:cNvPicPr>
          <p:nvPr/>
        </p:nvPicPr>
        <p:blipFill>
          <a:blip r:embed="rId2"/>
          <a:stretch>
            <a:fillRect/>
          </a:stretch>
        </p:blipFill>
        <p:spPr>
          <a:xfrm>
            <a:off x="8709811" y="3190639"/>
            <a:ext cx="2667000" cy="3228975"/>
          </a:xfrm>
          <a:prstGeom prst="rect">
            <a:avLst/>
          </a:prstGeom>
        </p:spPr>
      </p:pic>
    </p:spTree>
    <p:extLst>
      <p:ext uri="{BB962C8B-B14F-4D97-AF65-F5344CB8AC3E}">
        <p14:creationId xmlns:p14="http://schemas.microsoft.com/office/powerpoint/2010/main" val="370695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43" y="2012855"/>
            <a:ext cx="10515600" cy="1325563"/>
          </a:xfrm>
        </p:spPr>
        <p:txBody>
          <a:bodyPr>
            <a:normAutofit fontScale="90000"/>
          </a:bodyPr>
          <a:lstStyle/>
          <a:p>
            <a:r>
              <a:rPr lang="en-US" dirty="0">
                <a:latin typeface="Letter-join Plus 40" panose="02000505000000020003" pitchFamily="50" charset="0"/>
              </a:rPr>
              <a:t>The Coronavirus has been traveling fast from one person to another.</a:t>
            </a:r>
            <a:br>
              <a:rPr lang="en-US" dirty="0">
                <a:latin typeface="Letter-join Plus 40" panose="02000505000000020003" pitchFamily="50" charset="0"/>
              </a:rPr>
            </a:br>
            <a:r>
              <a:rPr lang="en-US" dirty="0">
                <a:latin typeface="Letter-join Plus 40" panose="02000505000000020003" pitchFamily="50" charset="0"/>
              </a:rPr>
              <a:t>If many people are close together in the same place, that makes it</a:t>
            </a:r>
            <a:br>
              <a:rPr lang="en-US" dirty="0">
                <a:latin typeface="Letter-join Plus 40" panose="02000505000000020003" pitchFamily="50" charset="0"/>
              </a:rPr>
            </a:br>
            <a:r>
              <a:rPr lang="en-US" dirty="0">
                <a:latin typeface="Letter-join Plus 40" panose="02000505000000020003" pitchFamily="50" charset="0"/>
              </a:rPr>
              <a:t>easier for a virus to spread. More people become sick faster.</a:t>
            </a:r>
            <a:endParaRPr lang="en-GB" dirty="0">
              <a:latin typeface="Letter-join Plus 40" panose="02000505000000020003" pitchFamily="50" charset="0"/>
            </a:endParaRPr>
          </a:p>
        </p:txBody>
      </p:sp>
      <p:grpSp>
        <p:nvGrpSpPr>
          <p:cNvPr id="9" name="Group 8"/>
          <p:cNvGrpSpPr/>
          <p:nvPr/>
        </p:nvGrpSpPr>
        <p:grpSpPr>
          <a:xfrm>
            <a:off x="7837226" y="3648546"/>
            <a:ext cx="3617724" cy="3001790"/>
            <a:chOff x="8516237" y="3702867"/>
            <a:chExt cx="3617724" cy="3001790"/>
          </a:xfrm>
        </p:grpSpPr>
        <p:pic>
          <p:nvPicPr>
            <p:cNvPr id="4" name="Picture 3"/>
            <p:cNvPicPr>
              <a:picLocks noChangeAspect="1"/>
            </p:cNvPicPr>
            <p:nvPr/>
          </p:nvPicPr>
          <p:blipFill>
            <a:blip r:embed="rId2">
              <a:clrChange>
                <a:clrFrom>
                  <a:srgbClr val="BBE699"/>
                </a:clrFrom>
                <a:clrTo>
                  <a:srgbClr val="BBE699">
                    <a:alpha val="0"/>
                  </a:srgbClr>
                </a:clrTo>
              </a:clrChange>
            </a:blip>
            <a:stretch>
              <a:fillRect/>
            </a:stretch>
          </p:blipFill>
          <p:spPr>
            <a:xfrm>
              <a:off x="8516237" y="3869481"/>
              <a:ext cx="3048000" cy="2835175"/>
            </a:xfrm>
            <a:prstGeom prst="rect">
              <a:avLst/>
            </a:prstGeom>
          </p:spPr>
        </p:pic>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8651148" y="4993515"/>
              <a:ext cx="733440" cy="642059"/>
            </a:xfrm>
            <a:prstGeom prst="rect">
              <a:avLst/>
            </a:prstGeom>
          </p:spPr>
        </p:pic>
        <p:pic>
          <p:nvPicPr>
            <p:cNvPr id="6" name="Picture 5"/>
            <p:cNvPicPr>
              <a:picLocks noChangeAspect="1"/>
            </p:cNvPicPr>
            <p:nvPr/>
          </p:nvPicPr>
          <p:blipFill>
            <a:blip r:embed="rId3">
              <a:clrChange>
                <a:clrFrom>
                  <a:srgbClr val="FFFFFF"/>
                </a:clrFrom>
                <a:clrTo>
                  <a:srgbClr val="FFFFFF">
                    <a:alpha val="0"/>
                  </a:srgbClr>
                </a:clrTo>
              </a:clrChange>
            </a:blip>
            <a:stretch>
              <a:fillRect/>
            </a:stretch>
          </p:blipFill>
          <p:spPr>
            <a:xfrm>
              <a:off x="11260892" y="3702867"/>
              <a:ext cx="733440" cy="713715"/>
            </a:xfrm>
            <a:prstGeom prst="rect">
              <a:avLst/>
            </a:prstGeom>
          </p:spPr>
        </p:pic>
        <p:pic>
          <p:nvPicPr>
            <p:cNvPr id="7" name="Picture 6"/>
            <p:cNvPicPr>
              <a:picLocks noChangeAspect="1"/>
            </p:cNvPicPr>
            <p:nvPr/>
          </p:nvPicPr>
          <p:blipFill>
            <a:blip r:embed="rId3">
              <a:clrChange>
                <a:clrFrom>
                  <a:srgbClr val="FFFFFF"/>
                </a:clrFrom>
                <a:clrTo>
                  <a:srgbClr val="FFFFFF">
                    <a:alpha val="0"/>
                  </a:srgbClr>
                </a:clrTo>
              </a:clrChange>
            </a:blip>
            <a:stretch>
              <a:fillRect/>
            </a:stretch>
          </p:blipFill>
          <p:spPr>
            <a:xfrm>
              <a:off x="11400521" y="4921859"/>
              <a:ext cx="733440" cy="713715"/>
            </a:xfrm>
            <a:prstGeom prst="rect">
              <a:avLst/>
            </a:prstGeom>
          </p:spPr>
        </p:pic>
        <p:pic>
          <p:nvPicPr>
            <p:cNvPr id="8" name="Picture 7"/>
            <p:cNvPicPr>
              <a:picLocks noChangeAspect="1"/>
            </p:cNvPicPr>
            <p:nvPr/>
          </p:nvPicPr>
          <p:blipFill>
            <a:blip r:embed="rId3">
              <a:clrChange>
                <a:clrFrom>
                  <a:srgbClr val="FFFFFF"/>
                </a:clrFrom>
                <a:clrTo>
                  <a:srgbClr val="FFFFFF">
                    <a:alpha val="0"/>
                  </a:srgbClr>
                </a:clrTo>
              </a:clrChange>
            </a:blip>
            <a:stretch>
              <a:fillRect/>
            </a:stretch>
          </p:blipFill>
          <p:spPr>
            <a:xfrm>
              <a:off x="11260892" y="5990942"/>
              <a:ext cx="733440" cy="713715"/>
            </a:xfrm>
            <a:prstGeom prst="rect">
              <a:avLst/>
            </a:prstGeom>
          </p:spPr>
        </p:pic>
      </p:grpSp>
    </p:spTree>
    <p:extLst>
      <p:ext uri="{BB962C8B-B14F-4D97-AF65-F5344CB8AC3E}">
        <p14:creationId xmlns:p14="http://schemas.microsoft.com/office/powerpoint/2010/main" val="413438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559" y="1820328"/>
            <a:ext cx="10515600" cy="1325563"/>
          </a:xfrm>
        </p:spPr>
        <p:txBody>
          <a:bodyPr>
            <a:normAutofit fontScale="90000"/>
          </a:bodyPr>
          <a:lstStyle/>
          <a:p>
            <a:r>
              <a:rPr lang="en-US" dirty="0">
                <a:latin typeface="Letter-join Plus 40" panose="02000505000000020003" pitchFamily="50" charset="0"/>
              </a:rPr>
              <a:t>Sometimes schools close during a pandemic. That way, children are</a:t>
            </a:r>
            <a:br>
              <a:rPr lang="en-US" dirty="0">
                <a:latin typeface="Letter-join Plus 40" panose="02000505000000020003" pitchFamily="50" charset="0"/>
              </a:rPr>
            </a:br>
            <a:r>
              <a:rPr lang="en-US" dirty="0">
                <a:latin typeface="Letter-join Plus 40" panose="02000505000000020003" pitchFamily="50" charset="0"/>
              </a:rPr>
              <a:t>farther apart from one another and it’s harder for a virus to spread.</a:t>
            </a:r>
            <a:endParaRPr lang="en-GB" dirty="0">
              <a:latin typeface="Letter-join Plus 40" panose="02000505000000020003" pitchFamily="50" charset="0"/>
            </a:endParaRPr>
          </a:p>
        </p:txBody>
      </p:sp>
      <p:pic>
        <p:nvPicPr>
          <p:cNvPr id="4" name="Picture 3"/>
          <p:cNvPicPr>
            <a:picLocks noChangeAspect="1"/>
          </p:cNvPicPr>
          <p:nvPr/>
        </p:nvPicPr>
        <p:blipFill>
          <a:blip r:embed="rId2"/>
          <a:stretch>
            <a:fillRect/>
          </a:stretch>
        </p:blipFill>
        <p:spPr>
          <a:xfrm>
            <a:off x="7705017" y="3145891"/>
            <a:ext cx="3209925" cy="3390900"/>
          </a:xfrm>
          <a:prstGeom prst="rect">
            <a:avLst/>
          </a:prstGeom>
        </p:spPr>
      </p:pic>
    </p:spTree>
    <p:extLst>
      <p:ext uri="{BB962C8B-B14F-4D97-AF65-F5344CB8AC3E}">
        <p14:creationId xmlns:p14="http://schemas.microsoft.com/office/powerpoint/2010/main" val="358844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612" y="2347834"/>
            <a:ext cx="7391400" cy="1325563"/>
          </a:xfrm>
        </p:spPr>
        <p:txBody>
          <a:bodyPr>
            <a:normAutofit fontScale="90000"/>
          </a:bodyPr>
          <a:lstStyle/>
          <a:p>
            <a:r>
              <a:rPr lang="en-US" dirty="0">
                <a:latin typeface="Letter-join Plus 40" panose="02000505000000020003" pitchFamily="50" charset="0"/>
              </a:rPr>
              <a:t>A pandemic can cause people to reschedule their vacation plans. This </a:t>
            </a:r>
            <a:r>
              <a:rPr lang="en-US" dirty="0" smtClean="0">
                <a:latin typeface="Letter-join Plus 40" panose="02000505000000020003" pitchFamily="50" charset="0"/>
              </a:rPr>
              <a:t>is because </a:t>
            </a:r>
            <a:r>
              <a:rPr lang="en-US" dirty="0">
                <a:latin typeface="Letter-join Plus 40" panose="02000505000000020003" pitchFamily="50" charset="0"/>
              </a:rPr>
              <a:t>vacations are often in fun and crowded places. People try </a:t>
            </a:r>
            <a:r>
              <a:rPr lang="en-US" dirty="0" smtClean="0">
                <a:latin typeface="Letter-join Plus 40" panose="02000505000000020003" pitchFamily="50" charset="0"/>
              </a:rPr>
              <a:t>to avoid </a:t>
            </a:r>
            <a:r>
              <a:rPr lang="en-US" dirty="0">
                <a:latin typeface="Letter-join Plus 40" panose="02000505000000020003" pitchFamily="50" charset="0"/>
              </a:rPr>
              <a:t>crowds in a pandemic. They may re-schedule their trip.</a:t>
            </a:r>
            <a:endParaRPr lang="en-GB" dirty="0">
              <a:latin typeface="Letter-join Plus 40" panose="02000505000000020003" pitchFamily="50" charset="0"/>
            </a:endParaRPr>
          </a:p>
        </p:txBody>
      </p:sp>
      <p:pic>
        <p:nvPicPr>
          <p:cNvPr id="4" name="Picture 3"/>
          <p:cNvPicPr>
            <a:picLocks noChangeAspect="1"/>
          </p:cNvPicPr>
          <p:nvPr/>
        </p:nvPicPr>
        <p:blipFill>
          <a:blip r:embed="rId2"/>
          <a:stretch>
            <a:fillRect/>
          </a:stretch>
        </p:blipFill>
        <p:spPr>
          <a:xfrm>
            <a:off x="8501204" y="1121481"/>
            <a:ext cx="3088506" cy="3098188"/>
          </a:xfrm>
          <a:prstGeom prst="rect">
            <a:avLst/>
          </a:prstGeom>
        </p:spPr>
      </p:pic>
    </p:spTree>
    <p:extLst>
      <p:ext uri="{BB962C8B-B14F-4D97-AF65-F5344CB8AC3E}">
        <p14:creationId xmlns:p14="http://schemas.microsoft.com/office/powerpoint/2010/main" val="178602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414" y="2592277"/>
            <a:ext cx="10515600" cy="1325563"/>
          </a:xfrm>
        </p:spPr>
        <p:txBody>
          <a:bodyPr>
            <a:normAutofit fontScale="90000"/>
          </a:bodyPr>
          <a:lstStyle/>
          <a:p>
            <a:r>
              <a:rPr lang="en-GB" dirty="0">
                <a:latin typeface="Letter-join Plus 40" panose="02000505000000020003" pitchFamily="50" charset="0"/>
              </a:rPr>
              <a:t>My parents are</a:t>
            </a:r>
            <a:br>
              <a:rPr lang="en-GB" dirty="0">
                <a:latin typeface="Letter-join Plus 40" panose="02000505000000020003" pitchFamily="50" charset="0"/>
              </a:rPr>
            </a:br>
            <a:r>
              <a:rPr lang="en-GB" dirty="0">
                <a:latin typeface="Letter-join Plus 40" panose="02000505000000020003" pitchFamily="50" charset="0"/>
              </a:rPr>
              <a:t>learning more about</a:t>
            </a:r>
            <a:br>
              <a:rPr lang="en-GB" dirty="0">
                <a:latin typeface="Letter-join Plus 40" panose="02000505000000020003" pitchFamily="50" charset="0"/>
              </a:rPr>
            </a:br>
            <a:r>
              <a:rPr lang="en-GB" dirty="0">
                <a:latin typeface="Letter-join Plus 40" panose="02000505000000020003" pitchFamily="50" charset="0"/>
              </a:rPr>
              <a:t>the Coronavirus</a:t>
            </a:r>
            <a:br>
              <a:rPr lang="en-GB" dirty="0">
                <a:latin typeface="Letter-join Plus 40" panose="02000505000000020003" pitchFamily="50" charset="0"/>
              </a:rPr>
            </a:br>
            <a:r>
              <a:rPr lang="en-GB" dirty="0">
                <a:latin typeface="Letter-join Plus 40" panose="02000505000000020003" pitchFamily="50" charset="0"/>
              </a:rPr>
              <a:t>every day. They</a:t>
            </a:r>
            <a:br>
              <a:rPr lang="en-GB" dirty="0">
                <a:latin typeface="Letter-join Plus 40" panose="02000505000000020003" pitchFamily="50" charset="0"/>
              </a:rPr>
            </a:br>
            <a:r>
              <a:rPr lang="en-GB" dirty="0">
                <a:latin typeface="Letter-join Plus 40" panose="02000505000000020003" pitchFamily="50" charset="0"/>
              </a:rPr>
              <a:t>watch the news and</a:t>
            </a:r>
            <a:br>
              <a:rPr lang="en-GB" dirty="0">
                <a:latin typeface="Letter-join Plus 40" panose="02000505000000020003" pitchFamily="50" charset="0"/>
              </a:rPr>
            </a:br>
            <a:r>
              <a:rPr lang="en-GB" dirty="0">
                <a:latin typeface="Letter-join Plus 40" panose="02000505000000020003" pitchFamily="50" charset="0"/>
              </a:rPr>
              <a:t>look for information.</a:t>
            </a:r>
            <a:br>
              <a:rPr lang="en-GB" dirty="0">
                <a:latin typeface="Letter-join Plus 40" panose="02000505000000020003" pitchFamily="50" charset="0"/>
              </a:rPr>
            </a:br>
            <a:r>
              <a:rPr lang="en-GB" dirty="0">
                <a:latin typeface="Letter-join Plus 40" panose="02000505000000020003" pitchFamily="50" charset="0"/>
              </a:rPr>
              <a:t>They are watching</a:t>
            </a:r>
            <a:br>
              <a:rPr lang="en-GB" dirty="0">
                <a:latin typeface="Letter-join Plus 40" panose="02000505000000020003" pitchFamily="50" charset="0"/>
              </a:rPr>
            </a:br>
            <a:r>
              <a:rPr lang="en-US" dirty="0">
                <a:latin typeface="Letter-join Plus 40" panose="02000505000000020003" pitchFamily="50" charset="0"/>
              </a:rPr>
              <a:t>out for me, too. If I</a:t>
            </a:r>
            <a:br>
              <a:rPr lang="en-US" dirty="0">
                <a:latin typeface="Letter-join Plus 40" panose="02000505000000020003" pitchFamily="50" charset="0"/>
              </a:rPr>
            </a:br>
            <a:r>
              <a:rPr lang="en-GB" dirty="0">
                <a:latin typeface="Letter-join Plus 40" panose="02000505000000020003" pitchFamily="50" charset="0"/>
              </a:rPr>
              <a:t>have questions, they</a:t>
            </a:r>
            <a:br>
              <a:rPr lang="en-GB" dirty="0">
                <a:latin typeface="Letter-join Plus 40" panose="02000505000000020003" pitchFamily="50" charset="0"/>
              </a:rPr>
            </a:br>
            <a:r>
              <a:rPr lang="en-GB" dirty="0">
                <a:latin typeface="Letter-join Plus 40" panose="02000505000000020003" pitchFamily="50" charset="0"/>
              </a:rPr>
              <a:t>can help.</a:t>
            </a:r>
          </a:p>
        </p:txBody>
      </p:sp>
      <p:pic>
        <p:nvPicPr>
          <p:cNvPr id="4" name="Picture 3"/>
          <p:cNvPicPr>
            <a:picLocks noChangeAspect="1"/>
          </p:cNvPicPr>
          <p:nvPr/>
        </p:nvPicPr>
        <p:blipFill>
          <a:blip r:embed="rId2"/>
          <a:stretch>
            <a:fillRect/>
          </a:stretch>
        </p:blipFill>
        <p:spPr>
          <a:xfrm>
            <a:off x="6654297" y="1263438"/>
            <a:ext cx="4633347" cy="3843741"/>
          </a:xfrm>
          <a:prstGeom prst="rect">
            <a:avLst/>
          </a:prstGeom>
        </p:spPr>
      </p:pic>
    </p:spTree>
    <p:extLst>
      <p:ext uri="{BB962C8B-B14F-4D97-AF65-F5344CB8AC3E}">
        <p14:creationId xmlns:p14="http://schemas.microsoft.com/office/powerpoint/2010/main" val="1546909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103</Words>
  <Application>Microsoft Office PowerPoint</Application>
  <PresentationFormat>Widescreen</PresentationFormat>
  <Paragraphs>10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Letter-join Plus 40</vt:lpstr>
      <vt:lpstr>Office Theme</vt:lpstr>
      <vt:lpstr>My Story About Pandemics and the Coronavirus  - Carol Gray</vt:lpstr>
      <vt:lpstr>This story is about pandemics and the Coronavirus. A pandemic is when many people in a large area become sick. A pandemic is usually caused by a new virus.</vt:lpstr>
      <vt:lpstr>The Coronavirus is a virus that is spreading fast and causing a worldwide pandemic now. Viruses are so small that it takes an electron microscope to see them. People can’t see if a virus is near them.</vt:lpstr>
      <vt:lpstr>People are smart. Even though they can’t see the Coronavirus, they know what to do. They use healthy habits and work together to make it harder for the Coronavirus to  spread. This helps to keep people healthy during the pandemic.</vt:lpstr>
      <vt:lpstr>People wash their hands really well and often during a pandemic. Adults make sure kids know how to wash their hands well. And, adults remind kids to wash their hands a lot.</vt:lpstr>
      <vt:lpstr>The Coronavirus has been traveling fast from one person to another. If many people are close together in the same place, that makes it easier for a virus to spread. More people become sick faster.</vt:lpstr>
      <vt:lpstr>Sometimes schools close during a pandemic. That way, children are farther apart from one another and it’s harder for a virus to spread.</vt:lpstr>
      <vt:lpstr>A pandemic can cause people to reschedule their vacation plans. This is because vacations are often in fun and crowded places. People try to avoid crowds in a pandemic. They may re-schedule their trip.</vt:lpstr>
      <vt:lpstr>My parents are learning more about the Coronavirus every day. They watch the news and look for information. They are watching out for me, too. If I have questions, they can help.</vt:lpstr>
      <vt:lpstr>It’s good to know that pandemics don’t happen very often. They occur about once every twenty-five or thirty years, or about three times every one hundred years. It’s also helpful to remember that the Coronavirus pandemic will end; probably not by tomorrow morning, but it will end.</vt:lpstr>
    </vt:vector>
  </TitlesOfParts>
  <Company>SITSS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Story About Pandemics and the Coronavirus  - Carol Gray</dc:title>
  <dc:creator>Natalie Reilly</dc:creator>
  <cp:lastModifiedBy>Keeley McCleave</cp:lastModifiedBy>
  <cp:revision>7</cp:revision>
  <dcterms:created xsi:type="dcterms:W3CDTF">2020-03-16T11:01:57Z</dcterms:created>
  <dcterms:modified xsi:type="dcterms:W3CDTF">2020-03-18T12:59:50Z</dcterms:modified>
</cp:coreProperties>
</file>