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3"/>
  </p:notesMasterIdLst>
  <p:handoutMasterIdLst>
    <p:handoutMasterId r:id="rId14"/>
  </p:handoutMasterIdLst>
  <p:sldIdLst>
    <p:sldId id="256" r:id="rId2"/>
    <p:sldId id="266" r:id="rId3"/>
    <p:sldId id="280" r:id="rId4"/>
    <p:sldId id="261" r:id="rId5"/>
    <p:sldId id="269" r:id="rId6"/>
    <p:sldId id="267" r:id="rId7"/>
    <p:sldId id="268" r:id="rId8"/>
    <p:sldId id="278" r:id="rId9"/>
    <p:sldId id="273" r:id="rId10"/>
    <p:sldId id="277" r:id="rId11"/>
    <p:sldId id="279" r:id="rId12"/>
  </p:sldIdLst>
  <p:sldSz cx="13004800" cy="97536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5"/>
  </p:normalViewPr>
  <p:slideViewPr>
    <p:cSldViewPr snapToGrid="0">
      <p:cViewPr varScale="1">
        <p:scale>
          <a:sx n="48" d="100"/>
          <a:sy n="48" d="100"/>
        </p:scale>
        <p:origin x="396" y="36"/>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ABFFCF06-3EB4-4FA7-BCD1-434DBE057D44}" type="datetimeFigureOut">
              <a:rPr lang="en-GB" smtClean="0"/>
              <a:t>11/02/2020</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C529F16-1C23-457B-B49C-3C15774D07BE}" type="slidenum">
              <a:rPr lang="en-GB" smtClean="0"/>
              <a:t>‹#›</a:t>
            </a:fld>
            <a:endParaRPr lang="en-GB"/>
          </a:p>
        </p:txBody>
      </p:sp>
    </p:spTree>
    <p:extLst>
      <p:ext uri="{BB962C8B-B14F-4D97-AF65-F5344CB8AC3E}">
        <p14:creationId xmlns:p14="http://schemas.microsoft.com/office/powerpoint/2010/main" val="4006345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17575" y="744538"/>
            <a:ext cx="4962525" cy="3722687"/>
          </a:xfrm>
          <a:prstGeom prst="rect">
            <a:avLst/>
          </a:prstGeom>
        </p:spPr>
        <p:txBody>
          <a:bodyPr/>
          <a:lstStyle/>
          <a:p>
            <a:endParaRPr/>
          </a:p>
        </p:txBody>
      </p:sp>
      <p:sp>
        <p:nvSpPr>
          <p:cNvPr id="117" name="Shape 117"/>
          <p:cNvSpPr>
            <a:spLocks noGrp="1"/>
          </p:cNvSpPr>
          <p:nvPr>
            <p:ph type="body" sz="quarter" idx="1"/>
          </p:nvPr>
        </p:nvSpPr>
        <p:spPr>
          <a:xfrm>
            <a:off x="906357" y="4715153"/>
            <a:ext cx="4984962" cy="4466987"/>
          </a:xfrm>
          <a:prstGeom prst="rect">
            <a:avLst/>
          </a:prstGeom>
        </p:spPr>
        <p:txBody>
          <a:bodyPr/>
          <a:lstStyle/>
          <a:p>
            <a:endParaRPr/>
          </a:p>
        </p:txBody>
      </p:sp>
    </p:spTree>
    <p:extLst>
      <p:ext uri="{BB962C8B-B14F-4D97-AF65-F5344CB8AC3E}">
        <p14:creationId xmlns:p14="http://schemas.microsoft.com/office/powerpoint/2010/main" val="114784044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smtClean="0"/>
              <a:t>Click to edit Master title style</a:t>
            </a:r>
            <a:endParaRPr lang="en-GB"/>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6718C45-4A41-4EE0-8DFB-9FBFE4A75DD8}" type="datetimeFigureOut">
              <a:rPr lang="en-GB" smtClean="0"/>
              <a:t>11/02/2020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700539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6718C45-4A41-4EE0-8DFB-9FBFE4A75DD8}" type="datetimeFigureOut">
              <a:rPr lang="en-GB" smtClean="0"/>
              <a:t>11/02/2020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693390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6718C45-4A41-4EE0-8DFB-9FBFE4A75DD8}" type="datetimeFigureOut">
              <a:rPr lang="en-GB" smtClean="0"/>
              <a:t>11/02/2020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207646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028813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6718C45-4A41-4EE0-8DFB-9FBFE4A75DD8}" type="datetimeFigureOut">
              <a:rPr lang="en-GB" smtClean="0"/>
              <a:t>11/02/2020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141978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smtClean="0"/>
              <a:t>Click to edit Master title style</a:t>
            </a:r>
            <a:endParaRPr lang="en-GB"/>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718C45-4A41-4EE0-8DFB-9FBFE4A75DD8}" type="datetimeFigureOut">
              <a:rPr lang="en-GB" smtClean="0"/>
              <a:t>11/02/2020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187147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94080" y="2596444"/>
            <a:ext cx="5527040" cy="618857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583680" y="2596444"/>
            <a:ext cx="5527040" cy="618857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6718C45-4A41-4EE0-8DFB-9FBFE4A75DD8}" type="datetimeFigureOut">
              <a:rPr lang="en-GB" smtClean="0"/>
              <a:t>11/02/2020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927590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6718C45-4A41-4EE0-8DFB-9FBFE4A75DD8}" type="datetimeFigureOut">
              <a:rPr lang="en-GB" smtClean="0"/>
              <a:t>11/02/2020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264795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6718C45-4A41-4EE0-8DFB-9FBFE4A75DD8}" type="datetimeFigureOut">
              <a:rPr lang="en-GB" smtClean="0"/>
              <a:t>11/02/2020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479229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18C45-4A41-4EE0-8DFB-9FBFE4A75DD8}" type="datetimeFigureOut">
              <a:rPr lang="en-GB" smtClean="0"/>
              <a:t>11/02/2020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425020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smtClean="0"/>
              <a:t>Click to edit Master title style</a:t>
            </a:r>
            <a:endParaRPr lang="en-GB"/>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718C45-4A41-4EE0-8DFB-9FBFE4A75DD8}" type="datetimeFigureOut">
              <a:rPr lang="en-GB" smtClean="0"/>
              <a:t>11/02/2020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419182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smtClean="0"/>
              <a:t>Click to edit Master title style</a:t>
            </a:r>
            <a:endParaRPr lang="en-GB"/>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GB"/>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718C45-4A41-4EE0-8DFB-9FBFE4A75DD8}" type="datetimeFigureOut">
              <a:rPr lang="en-GB" smtClean="0"/>
              <a:t>11/02/2020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709517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E6718C45-4A41-4EE0-8DFB-9FBFE4A75DD8}" type="datetimeFigureOut">
              <a:rPr lang="en-GB" smtClean="0"/>
              <a:t>11/02/2020</a:t>
            </a:fld>
            <a:endParaRPr lang="en-GB"/>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86CB4B4D-7CA3-9044-876B-883B54F8677D}" type="slidenum">
              <a:rPr lang="en-GB" smtClean="0"/>
              <a:t>‹#›</a:t>
            </a:fld>
            <a:endParaRPr lang="en-GB"/>
          </a:p>
        </p:txBody>
      </p:sp>
    </p:spTree>
    <p:extLst>
      <p:ext uri="{BB962C8B-B14F-4D97-AF65-F5344CB8AC3E}">
        <p14:creationId xmlns:p14="http://schemas.microsoft.com/office/powerpoint/2010/main" val="230253288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2"/>
          <a:srcRect l="-166" t="15167" r="65931" b="14820"/>
          <a:stretch/>
        </p:blipFill>
        <p:spPr bwMode="auto">
          <a:xfrm>
            <a:off x="-116378" y="0"/>
            <a:ext cx="13121178" cy="9753600"/>
          </a:xfrm>
          <a:prstGeom prst="rect">
            <a:avLst/>
          </a:prstGeom>
          <a:ln>
            <a:noFill/>
          </a:ln>
          <a:extLst>
            <a:ext uri="{53640926-AAD7-44D8-BBD7-CCE9431645EC}">
              <a14:shadowObscured xmlns:a14="http://schemas.microsoft.com/office/drawing/2010/main"/>
            </a:ext>
          </a:extLst>
        </p:spPr>
      </p:pic>
      <p:sp>
        <p:nvSpPr>
          <p:cNvPr id="119" name="Take One Picture"/>
          <p:cNvSpPr txBox="1">
            <a:spLocks noGrp="1"/>
          </p:cNvSpPr>
          <p:nvPr>
            <p:ph type="ctrTitle"/>
          </p:nvPr>
        </p:nvSpPr>
        <p:spPr>
          <a:xfrm>
            <a:off x="1567411" y="3110993"/>
            <a:ext cx="9753600" cy="1011890"/>
          </a:xfrm>
          <a:prstGeom prst="rect">
            <a:avLst/>
          </a:prstGeom>
        </p:spPr>
        <p:txBody>
          <a:bodyPr>
            <a:noAutofit/>
          </a:bodyPr>
          <a:lstStyle/>
          <a:p>
            <a:r>
              <a:rPr sz="8000" b="1" u="sng" dirty="0">
                <a:solidFill>
                  <a:schemeClr val="bg1"/>
                </a:solidFill>
              </a:rPr>
              <a:t>Take One </a:t>
            </a:r>
            <a:r>
              <a:rPr sz="8000" b="1" u="sng" dirty="0" smtClean="0">
                <a:solidFill>
                  <a:schemeClr val="bg1"/>
                </a:solidFill>
              </a:rPr>
              <a:t>Picture</a:t>
            </a:r>
            <a:r>
              <a:rPr lang="en-GB" sz="8000" b="1" u="sng" dirty="0" smtClean="0">
                <a:solidFill>
                  <a:schemeClr val="bg1"/>
                </a:solidFill>
              </a:rPr>
              <a:t> Animation</a:t>
            </a:r>
            <a:endParaRPr sz="8000" b="1" u="sng" dirty="0">
              <a:solidFill>
                <a:schemeClr val="bg1"/>
              </a:solidFill>
            </a:endParaRPr>
          </a:p>
        </p:txBody>
      </p:sp>
      <p:sp>
        <p:nvSpPr>
          <p:cNvPr id="120" name="Holy Trinity CE Primary School"/>
          <p:cNvSpPr txBox="1">
            <a:spLocks noGrp="1"/>
          </p:cNvSpPr>
          <p:nvPr>
            <p:ph type="subTitle" idx="1"/>
          </p:nvPr>
        </p:nvSpPr>
        <p:spPr>
          <a:xfrm>
            <a:off x="1958109" y="4718422"/>
            <a:ext cx="9753600" cy="582764"/>
          </a:xfrm>
          <a:prstGeom prst="rect">
            <a:avLst/>
          </a:prstGeom>
        </p:spPr>
        <p:txBody>
          <a:bodyPr>
            <a:noAutofit/>
          </a:bodyPr>
          <a:lstStyle/>
          <a:p>
            <a:r>
              <a:rPr sz="6000" b="1" dirty="0">
                <a:solidFill>
                  <a:schemeClr val="bg1"/>
                </a:solidFill>
                <a:effectLst>
                  <a:outerShdw blurRad="215900" dist="50800" dir="5400000" sx="101000" sy="101000" algn="ctr" rotWithShape="0">
                    <a:schemeClr val="tx1"/>
                  </a:outerShdw>
                </a:effectLst>
                <a:latin typeface="+mj-lt"/>
              </a:rPr>
              <a:t>Holy Trinity CE Primary School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257" y="782883"/>
            <a:ext cx="11216640" cy="1534376"/>
          </a:xfrm>
        </p:spPr>
        <p:txBody>
          <a:bodyPr>
            <a:normAutofit fontScale="90000"/>
          </a:bodyPr>
          <a:lstStyle/>
          <a:p>
            <a:r>
              <a:rPr lang="en-GB" b="1" u="sng" dirty="0" smtClean="0"/>
              <a:t>Collaboration </a:t>
            </a:r>
            <a:br>
              <a:rPr lang="en-GB" b="1" u="sng" dirty="0" smtClean="0"/>
            </a:br>
            <a:r>
              <a:rPr lang="en-GB" b="1" u="sng" dirty="0" smtClean="0"/>
              <a:t> </a:t>
            </a:r>
            <a:br>
              <a:rPr lang="en-GB" b="1" u="sng" dirty="0" smtClean="0"/>
            </a:br>
            <a:r>
              <a:rPr lang="en-GB" sz="4800" dirty="0"/>
              <a:t/>
            </a:r>
            <a:br>
              <a:rPr lang="en-GB" sz="4800" dirty="0"/>
            </a:br>
            <a:endParaRPr lang="en-GB" dirty="0"/>
          </a:p>
        </p:txBody>
      </p:sp>
      <p:sp>
        <p:nvSpPr>
          <p:cNvPr id="3" name="Rectangle 2"/>
          <p:cNvSpPr/>
          <p:nvPr/>
        </p:nvSpPr>
        <p:spPr>
          <a:xfrm>
            <a:off x="894079" y="1550071"/>
            <a:ext cx="11672389" cy="461665"/>
          </a:xfrm>
          <a:prstGeom prst="rect">
            <a:avLst/>
          </a:prstGeom>
        </p:spPr>
        <p:txBody>
          <a:bodyPr wrap="square">
            <a:spAutoFit/>
          </a:bodyPr>
          <a:lstStyle/>
          <a:p>
            <a:r>
              <a:rPr lang="en-GB" dirty="0" smtClean="0"/>
              <a:t> </a:t>
            </a:r>
            <a:endParaRPr lang="en-GB" dirty="0"/>
          </a:p>
        </p:txBody>
      </p:sp>
      <p:sp>
        <p:nvSpPr>
          <p:cNvPr id="8" name="Rectangle 7"/>
          <p:cNvSpPr/>
          <p:nvPr/>
        </p:nvSpPr>
        <p:spPr>
          <a:xfrm>
            <a:off x="596899" y="1345530"/>
            <a:ext cx="8574438" cy="6247864"/>
          </a:xfrm>
          <a:prstGeom prst="rect">
            <a:avLst/>
          </a:prstGeom>
        </p:spPr>
        <p:txBody>
          <a:bodyPr wrap="square">
            <a:spAutoFit/>
          </a:bodyPr>
          <a:lstStyle/>
          <a:p>
            <a:pPr marL="342900" indent="-342900" algn="l">
              <a:buFont typeface="Arial" panose="020B0604020202020204" pitchFamily="34" charset="0"/>
              <a:buChar char="•"/>
            </a:pPr>
            <a:endParaRPr lang="en-GB" sz="2500" b="0" dirty="0">
              <a:latin typeface="+mj-lt"/>
            </a:endParaRPr>
          </a:p>
          <a:p>
            <a:pPr marL="342900" indent="-342900" algn="l">
              <a:buFont typeface="Arial" panose="020B0604020202020204" pitchFamily="34" charset="0"/>
              <a:buChar char="•"/>
            </a:pPr>
            <a:endParaRPr lang="en-GB" sz="2500" b="0" dirty="0" smtClean="0">
              <a:latin typeface="+mj-lt"/>
            </a:endParaRPr>
          </a:p>
          <a:p>
            <a:pPr marL="342900" indent="-342900" algn="l">
              <a:buFont typeface="Arial" panose="020B0604020202020204" pitchFamily="34" charset="0"/>
              <a:buChar char="•"/>
            </a:pPr>
            <a:r>
              <a:rPr lang="en-GB" sz="2500" b="0" dirty="0">
                <a:latin typeface="+mj-lt"/>
              </a:rPr>
              <a:t>Compromising with others was key to this project because all our ideas could not have been selected. Therefore, we shared our ideas and merged them together to create one. </a:t>
            </a:r>
          </a:p>
          <a:p>
            <a:pPr marL="342900" indent="-342900" algn="l">
              <a:buFont typeface="Arial" panose="020B0604020202020204" pitchFamily="34" charset="0"/>
              <a:buChar char="•"/>
            </a:pPr>
            <a:endParaRPr lang="en-GB" sz="2500" b="0" dirty="0">
              <a:latin typeface="+mj-lt"/>
            </a:endParaRPr>
          </a:p>
          <a:p>
            <a:pPr marL="342900" indent="-342900" algn="l">
              <a:buFont typeface="Arial" panose="020B0604020202020204" pitchFamily="34" charset="0"/>
              <a:buChar char="•"/>
            </a:pPr>
            <a:endParaRPr lang="en-GB" sz="2500" b="0" dirty="0">
              <a:latin typeface="+mj-lt"/>
            </a:endParaRPr>
          </a:p>
          <a:p>
            <a:pPr marL="342900" indent="-342900" algn="l">
              <a:buFont typeface="Arial" panose="020B0604020202020204" pitchFamily="34" charset="0"/>
              <a:buChar char="•"/>
            </a:pPr>
            <a:r>
              <a:rPr lang="en-GB" sz="2500" b="0" dirty="0">
                <a:latin typeface="+mj-lt"/>
              </a:rPr>
              <a:t>We allocated roles to each member of the group to make sure that everyone was included. </a:t>
            </a:r>
            <a:endParaRPr lang="en-GB" sz="2500" b="0" dirty="0" smtClean="0">
              <a:latin typeface="+mj-lt"/>
            </a:endParaRPr>
          </a:p>
          <a:p>
            <a:pPr marL="342900" indent="-342900" algn="l">
              <a:buFont typeface="Arial" panose="020B0604020202020204" pitchFamily="34" charset="0"/>
              <a:buChar char="•"/>
            </a:pPr>
            <a:endParaRPr lang="en-GB" sz="2500" b="0" dirty="0"/>
          </a:p>
          <a:p>
            <a:pPr marL="342900" indent="-342900" algn="l">
              <a:buFont typeface="Arial" panose="020B0604020202020204" pitchFamily="34" charset="0"/>
              <a:buChar char="•"/>
            </a:pPr>
            <a:r>
              <a:rPr lang="en-GB" sz="2500" b="0" dirty="0" smtClean="0">
                <a:latin typeface="+mj-lt"/>
              </a:rPr>
              <a:t>We also had </a:t>
            </a:r>
            <a:r>
              <a:rPr lang="en-GB" sz="2500" b="0" dirty="0">
                <a:latin typeface="+mj-lt"/>
              </a:rPr>
              <a:t>the opportunity </a:t>
            </a:r>
            <a:r>
              <a:rPr lang="en-GB" sz="2500" b="0" dirty="0" smtClean="0">
                <a:latin typeface="+mj-lt"/>
              </a:rPr>
              <a:t>to work </a:t>
            </a:r>
            <a:r>
              <a:rPr lang="en-GB" sz="2500" b="0" dirty="0">
                <a:latin typeface="+mj-lt"/>
              </a:rPr>
              <a:t>with children that we don’t normally work with, which was a good chance to </a:t>
            </a:r>
            <a:r>
              <a:rPr lang="en-GB" sz="2500" b="0" dirty="0" smtClean="0">
                <a:latin typeface="+mj-lt"/>
              </a:rPr>
              <a:t>develop our </a:t>
            </a:r>
            <a:r>
              <a:rPr lang="en-GB" sz="2500" b="0" dirty="0">
                <a:latin typeface="+mj-lt"/>
              </a:rPr>
              <a:t>collaborative skills. We </a:t>
            </a:r>
            <a:r>
              <a:rPr lang="en-GB" sz="2500" b="0" dirty="0" smtClean="0">
                <a:latin typeface="+mj-lt"/>
              </a:rPr>
              <a:t>realised </a:t>
            </a:r>
            <a:r>
              <a:rPr lang="en-GB" sz="2500" b="0" dirty="0">
                <a:latin typeface="+mj-lt"/>
              </a:rPr>
              <a:t>that it is </a:t>
            </a:r>
            <a:r>
              <a:rPr lang="en-GB" sz="2500" b="0" dirty="0" smtClean="0">
                <a:latin typeface="+mj-lt"/>
              </a:rPr>
              <a:t>nice </a:t>
            </a:r>
            <a:r>
              <a:rPr lang="en-GB" sz="2500" b="0" dirty="0">
                <a:latin typeface="+mj-lt"/>
              </a:rPr>
              <a:t>to </a:t>
            </a:r>
            <a:r>
              <a:rPr lang="en-GB" sz="2500" b="0" dirty="0" smtClean="0">
                <a:latin typeface="+mj-lt"/>
              </a:rPr>
              <a:t>be grouped with people </a:t>
            </a:r>
            <a:r>
              <a:rPr lang="en-GB" sz="2500" b="0" dirty="0">
                <a:latin typeface="+mj-lt"/>
              </a:rPr>
              <a:t>that we don’t </a:t>
            </a:r>
            <a:r>
              <a:rPr lang="en-GB" sz="2500" b="0" dirty="0" smtClean="0">
                <a:latin typeface="+mj-lt"/>
              </a:rPr>
              <a:t>usually </a:t>
            </a:r>
            <a:r>
              <a:rPr lang="en-GB" sz="2500" b="0" dirty="0">
                <a:latin typeface="+mj-lt"/>
              </a:rPr>
              <a:t>work with in a class </a:t>
            </a:r>
            <a:r>
              <a:rPr lang="en-GB" sz="2500" b="0" dirty="0" smtClean="0">
                <a:latin typeface="+mj-lt"/>
              </a:rPr>
              <a:t>and to hear other people’s ideas. </a:t>
            </a:r>
          </a:p>
          <a:p>
            <a:pPr marL="342900" indent="-342900" algn="l">
              <a:buFont typeface="Arial" panose="020B0604020202020204" pitchFamily="34" charset="0"/>
              <a:buChar char="•"/>
            </a:pPr>
            <a:endParaRPr lang="en-GB" sz="2500" b="0" dirty="0">
              <a:latin typeface="+mj-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728893" y="1490014"/>
            <a:ext cx="4192689" cy="3144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1337" y="5787493"/>
            <a:ext cx="3593737" cy="26953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7906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640" y="948442"/>
            <a:ext cx="11216640" cy="1885245"/>
          </a:xfrm>
        </p:spPr>
        <p:txBody>
          <a:bodyPr/>
          <a:lstStyle/>
          <a:p>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9412" y="1619794"/>
            <a:ext cx="9614263" cy="7210697"/>
          </a:xfrm>
        </p:spPr>
      </p:pic>
    </p:spTree>
    <p:extLst>
      <p:ext uri="{BB962C8B-B14F-4D97-AF65-F5344CB8AC3E}">
        <p14:creationId xmlns:p14="http://schemas.microsoft.com/office/powerpoint/2010/main" val="1737186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595420" y="2307855"/>
            <a:ext cx="8127468" cy="7445745"/>
          </a:xfrm>
          <a:prstGeom prst="rect">
            <a:avLst/>
          </a:prstGeom>
          <a:noFill/>
          <a:ln>
            <a:noFill/>
          </a:ln>
          <a:effectLst/>
        </p:spPr>
      </p:pic>
      <p:sp>
        <p:nvSpPr>
          <p:cNvPr id="2" name="Title 1"/>
          <p:cNvSpPr>
            <a:spLocks noGrp="1"/>
          </p:cNvSpPr>
          <p:nvPr>
            <p:ph type="title"/>
          </p:nvPr>
        </p:nvSpPr>
        <p:spPr>
          <a:xfrm>
            <a:off x="894080" y="168887"/>
            <a:ext cx="11216640" cy="1885245"/>
          </a:xfrm>
        </p:spPr>
        <p:txBody>
          <a:bodyPr/>
          <a:lstStyle/>
          <a:p>
            <a:r>
              <a:rPr lang="en-GB" b="1" u="sng" dirty="0" smtClean="0"/>
              <a:t>Take One Picture – National Gallery </a:t>
            </a:r>
            <a:endParaRPr lang="en-GB" b="1" u="sng" dirty="0"/>
          </a:p>
        </p:txBody>
      </p:sp>
      <p:pic>
        <p:nvPicPr>
          <p:cNvPr id="1026" name="Picture 2" descr="C:\Users\grimezy25\Downloads\N-6649-00-000017-wp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318" y="2018298"/>
            <a:ext cx="11267075" cy="802485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5990643" y="1440884"/>
            <a:ext cx="7014157" cy="866971"/>
          </a:xfrm>
          <a:prstGeom prst="rect">
            <a:avLst/>
          </a:prstGeom>
        </p:spPr>
        <p:txBody>
          <a:bodyPr vert="horz" lIns="91440" tIns="45720" rIns="91440" bIns="45720" rtlCol="0" anchor="ctr">
            <a:normAutofit fontScale="92500"/>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r>
              <a:rPr lang="en-GB" sz="4000" b="1" dirty="0" smtClean="0"/>
              <a:t>Men of the Docks by George Bellows</a:t>
            </a:r>
            <a:endParaRPr lang="en-GB" sz="4000" b="1" dirty="0"/>
          </a:p>
        </p:txBody>
      </p:sp>
    </p:spTree>
    <p:extLst>
      <p:ext uri="{BB962C8B-B14F-4D97-AF65-F5344CB8AC3E}">
        <p14:creationId xmlns:p14="http://schemas.microsoft.com/office/powerpoint/2010/main" val="41609523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595420" y="2307855"/>
            <a:ext cx="8127468" cy="7445745"/>
          </a:xfrm>
          <a:prstGeom prst="rect">
            <a:avLst/>
          </a:prstGeom>
          <a:noFill/>
          <a:ln>
            <a:noFill/>
          </a:ln>
          <a:effectLst/>
        </p:spPr>
      </p:pic>
      <p:sp>
        <p:nvSpPr>
          <p:cNvPr id="2" name="Title 1"/>
          <p:cNvSpPr>
            <a:spLocks noGrp="1"/>
          </p:cNvSpPr>
          <p:nvPr>
            <p:ph type="title"/>
          </p:nvPr>
        </p:nvSpPr>
        <p:spPr>
          <a:xfrm>
            <a:off x="894080" y="168887"/>
            <a:ext cx="11216640" cy="1885245"/>
          </a:xfrm>
        </p:spPr>
        <p:txBody>
          <a:bodyPr/>
          <a:lstStyle/>
          <a:p>
            <a:r>
              <a:rPr lang="en-GB" b="1" u="sng" dirty="0" smtClean="0"/>
              <a:t>Take One Picture – National Gallery </a:t>
            </a:r>
            <a:endParaRPr lang="en-GB" b="1" u="sng" dirty="0"/>
          </a:p>
        </p:txBody>
      </p:sp>
      <p:pic>
        <p:nvPicPr>
          <p:cNvPr id="1026" name="Picture 2" descr="C:\Users\grimezy25\Downloads\N-6649-00-000017-wp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38" y="2307855"/>
            <a:ext cx="5616318" cy="400016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6502400" y="2029707"/>
            <a:ext cx="7014157" cy="866971"/>
          </a:xfrm>
          <a:prstGeom prst="rect">
            <a:avLst/>
          </a:prstGeom>
        </p:spPr>
        <p:txBody>
          <a:bodyPr vert="horz" lIns="91440" tIns="45720" rIns="91440" bIns="45720" rtlCol="0" anchor="ctr">
            <a:normAutofit fontScale="92500"/>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r>
              <a:rPr lang="en-GB" sz="4000" b="1" dirty="0" smtClean="0"/>
              <a:t>Men of the Docks by George Bellows</a:t>
            </a:r>
            <a:endParaRPr lang="en-GB" sz="4000" b="1" dirty="0"/>
          </a:p>
        </p:txBody>
      </p:sp>
      <p:sp>
        <p:nvSpPr>
          <p:cNvPr id="3" name="Rectangle 2"/>
          <p:cNvSpPr/>
          <p:nvPr/>
        </p:nvSpPr>
        <p:spPr>
          <a:xfrm>
            <a:off x="6367656" y="3045364"/>
            <a:ext cx="6502400" cy="5632311"/>
          </a:xfrm>
          <a:prstGeom prst="rect">
            <a:avLst/>
          </a:prstGeom>
        </p:spPr>
        <p:txBody>
          <a:bodyPr>
            <a:spAutoFit/>
          </a:bodyPr>
          <a:lstStyle/>
          <a:p>
            <a:r>
              <a:rPr lang="en-GB" b="0" dirty="0"/>
              <a:t>This year, we were part of </a:t>
            </a:r>
            <a:r>
              <a:rPr lang="en-GB" b="0" dirty="0" smtClean="0"/>
              <a:t>London </a:t>
            </a:r>
            <a:r>
              <a:rPr lang="en-GB" b="0" dirty="0"/>
              <a:t>National Gallery’s Take One Picture programme. We had to focus on a painting – Men of the Docks by George Bellows - and respond creatively to it.   </a:t>
            </a:r>
          </a:p>
          <a:p>
            <a:r>
              <a:rPr lang="en-GB" b="0" dirty="0"/>
              <a:t>The painting was produced in 1912 and shows a New York harbour where the men </a:t>
            </a:r>
            <a:r>
              <a:rPr lang="en-GB" b="0" dirty="0" smtClean="0"/>
              <a:t>were </a:t>
            </a:r>
            <a:r>
              <a:rPr lang="en-GB" b="0" dirty="0"/>
              <a:t>waiting for the arrival of the Titanic. We linked this to our Erasmus work and decided to make an animation about immigrants searching for the American Dream. </a:t>
            </a:r>
            <a:r>
              <a:rPr lang="en-GB" b="0" dirty="0" smtClean="0"/>
              <a:t> These men in the front are the immigrants looking for work to feed their families.  As you can see, there’s one man on he left who has been rejected because he was not strong  enough. </a:t>
            </a:r>
            <a:endParaRPr lang="en-GB" u="sng" dirty="0"/>
          </a:p>
        </p:txBody>
      </p:sp>
    </p:spTree>
    <p:extLst>
      <p:ext uri="{BB962C8B-B14F-4D97-AF65-F5344CB8AC3E}">
        <p14:creationId xmlns:p14="http://schemas.microsoft.com/office/powerpoint/2010/main" val="260888811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Year 4 Project"/>
          <p:cNvSpPr txBox="1">
            <a:spLocks noGrp="1"/>
          </p:cNvSpPr>
          <p:nvPr>
            <p:ph type="title"/>
          </p:nvPr>
        </p:nvSpPr>
        <p:spPr>
          <a:xfrm>
            <a:off x="770708" y="510482"/>
            <a:ext cx="11463383" cy="1885245"/>
          </a:xfrm>
          <a:prstGeom prst="rect">
            <a:avLst/>
          </a:prstGeom>
        </p:spPr>
        <p:txBody>
          <a:bodyPr/>
          <a:lstStyle>
            <a:lvl1pPr>
              <a:defRPr u="sng"/>
            </a:lvl1pPr>
          </a:lstStyle>
          <a:p>
            <a:r>
              <a:rPr b="1" dirty="0" smtClean="0"/>
              <a:t>Year 4 Project</a:t>
            </a:r>
            <a:r>
              <a:rPr lang="en-GB" b="1" dirty="0" smtClean="0"/>
              <a:t> – Rags to Riches Animation</a:t>
            </a:r>
            <a:endParaRPr b="1" dirty="0"/>
          </a:p>
        </p:txBody>
      </p:sp>
      <p:sp>
        <p:nvSpPr>
          <p:cNvPr id="135" name="The painting was introduced to the class by the Arts Leader and the Classteacher, using the resources from the National Gallery.…"/>
          <p:cNvSpPr txBox="1">
            <a:spLocks noGrp="1"/>
          </p:cNvSpPr>
          <p:nvPr>
            <p:ph type="body" idx="1"/>
          </p:nvPr>
        </p:nvSpPr>
        <p:spPr>
          <a:xfrm>
            <a:off x="952500" y="2194561"/>
            <a:ext cx="11099800" cy="6689090"/>
          </a:xfrm>
          <a:prstGeom prst="rect">
            <a:avLst/>
          </a:prstGeom>
        </p:spPr>
        <p:txBody>
          <a:bodyPr>
            <a:normAutofit/>
          </a:bodyPr>
          <a:lstStyle/>
          <a:p>
            <a:pPr marL="208915" indent="-208915" defTabSz="274574">
              <a:spcBef>
                <a:spcPts val="1900"/>
              </a:spcBef>
              <a:defRPr sz="1504"/>
            </a:pPr>
            <a:r>
              <a:rPr lang="en-GB" sz="2000" dirty="0"/>
              <a:t>Year 4 were particularly interested in </a:t>
            </a:r>
            <a:r>
              <a:rPr lang="en-GB" sz="2000" dirty="0" smtClean="0"/>
              <a:t>that </a:t>
            </a:r>
            <a:r>
              <a:rPr lang="en-GB" sz="2000" dirty="0"/>
              <a:t>isolated </a:t>
            </a:r>
            <a:r>
              <a:rPr lang="en-GB" sz="2000" dirty="0" smtClean="0"/>
              <a:t>man </a:t>
            </a:r>
            <a:r>
              <a:rPr lang="en-GB" sz="2000" dirty="0"/>
              <a:t>in the painting.  They decided that they wanted to tell the man’s story from the point that he “walked off the canvas”. </a:t>
            </a:r>
            <a:endParaRPr sz="2000" dirty="0"/>
          </a:p>
        </p:txBody>
      </p:sp>
      <p:grpSp>
        <p:nvGrpSpPr>
          <p:cNvPr id="5" name="Group 4"/>
          <p:cNvGrpSpPr/>
          <p:nvPr/>
        </p:nvGrpSpPr>
        <p:grpSpPr>
          <a:xfrm>
            <a:off x="685072" y="3066323"/>
            <a:ext cx="11634654" cy="5817327"/>
            <a:chOff x="770708" y="3066324"/>
            <a:chExt cx="11634654" cy="5817327"/>
          </a:xfrm>
        </p:grpSpPr>
        <p:pic>
          <p:nvPicPr>
            <p:cNvPr id="3" name="Picture 2"/>
            <p:cNvPicPr>
              <a:picLocks noChangeAspect="1"/>
            </p:cNvPicPr>
            <p:nvPr/>
          </p:nvPicPr>
          <p:blipFill>
            <a:blip r:embed="rId2"/>
            <a:stretch>
              <a:fillRect/>
            </a:stretch>
          </p:blipFill>
          <p:spPr>
            <a:xfrm>
              <a:off x="770708" y="3066324"/>
              <a:ext cx="7271658" cy="581732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315202" y="3793490"/>
              <a:ext cx="5817326" cy="4362995"/>
            </a:xfrm>
            <a:prstGeom prst="rect">
              <a:avLst/>
            </a:prstGeom>
            <a:ln w="38100">
              <a:solidFill>
                <a:schemeClr val="tx1"/>
              </a:solidFill>
            </a:ln>
          </p:spPr>
        </p:pic>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9743" y="3724030"/>
            <a:ext cx="6747979" cy="5060984"/>
          </a:xfrm>
          <a:prstGeom prst="rect">
            <a:avLst/>
          </a:prstGeom>
          <a:ln w="38100">
            <a:solidFill>
              <a:schemeClr val="tx1"/>
            </a:solidFill>
          </a:ln>
        </p:spPr>
      </p:pic>
      <p:sp>
        <p:nvSpPr>
          <p:cNvPr id="2" name="Title 1"/>
          <p:cNvSpPr>
            <a:spLocks noGrp="1"/>
          </p:cNvSpPr>
          <p:nvPr>
            <p:ph type="title"/>
          </p:nvPr>
        </p:nvSpPr>
        <p:spPr/>
        <p:txBody>
          <a:bodyPr/>
          <a:lstStyle/>
          <a:p>
            <a:r>
              <a:rPr lang="en-GB" b="1" u="sng" dirty="0" smtClean="0"/>
              <a:t>Year 4 Project – From Rags to Riches Animation</a:t>
            </a:r>
            <a:endParaRPr lang="en-GB" b="1" u="sng" dirty="0"/>
          </a:p>
        </p:txBody>
      </p:sp>
      <p:sp>
        <p:nvSpPr>
          <p:cNvPr id="3" name="Text Placeholder 2"/>
          <p:cNvSpPr>
            <a:spLocks noGrp="1"/>
          </p:cNvSpPr>
          <p:nvPr>
            <p:ph type="body" idx="1"/>
          </p:nvPr>
        </p:nvSpPr>
        <p:spPr>
          <a:xfrm>
            <a:off x="894080" y="2165369"/>
            <a:ext cx="11216640" cy="6188570"/>
          </a:xfrm>
        </p:spPr>
        <p:txBody>
          <a:bodyPr/>
          <a:lstStyle/>
          <a:p>
            <a:pPr marL="208915" indent="-208915" defTabSz="274574">
              <a:spcBef>
                <a:spcPts val="1900"/>
              </a:spcBef>
              <a:defRPr sz="1504"/>
            </a:pPr>
            <a:r>
              <a:rPr lang="en-GB" sz="2400" dirty="0"/>
              <a:t>The class decided that they would apply their stop-frame animation skills to telling the man’s story.  After much discussion, the class settled on a </a:t>
            </a:r>
            <a:r>
              <a:rPr lang="en-GB" sz="2400" dirty="0" smtClean="0"/>
              <a:t>happy </a:t>
            </a:r>
            <a:r>
              <a:rPr lang="en-GB" sz="2400" dirty="0"/>
              <a:t>future for the man, who eventually realises his American Dream and ends up owning a pizza </a:t>
            </a:r>
            <a:r>
              <a:rPr lang="en-GB" sz="2400" dirty="0" smtClean="0"/>
              <a:t>restaurant </a:t>
            </a:r>
            <a:r>
              <a:rPr lang="en-GB" sz="2400" dirty="0"/>
              <a:t>chain.  </a:t>
            </a:r>
          </a:p>
          <a:p>
            <a:pPr marL="208915" indent="-208915" defTabSz="274574">
              <a:spcBef>
                <a:spcPts val="1900"/>
              </a:spcBef>
              <a:defRPr sz="1504"/>
            </a:pPr>
            <a:endParaRPr lang="en-GB" dirty="0"/>
          </a:p>
        </p:txBody>
      </p:sp>
      <p:pic>
        <p:nvPicPr>
          <p:cNvPr id="6" name="Picture 5"/>
          <p:cNvPicPr>
            <a:picLocks noChangeAspect="1"/>
          </p:cNvPicPr>
          <p:nvPr/>
        </p:nvPicPr>
        <p:blipFill>
          <a:blip r:embed="rId3"/>
          <a:stretch>
            <a:fillRect/>
          </a:stretch>
        </p:blipFill>
        <p:spPr>
          <a:xfrm>
            <a:off x="407078" y="3684129"/>
            <a:ext cx="6409358" cy="5127487"/>
          </a:xfrm>
          <a:prstGeom prst="rect">
            <a:avLst/>
          </a:prstGeom>
        </p:spPr>
      </p:pic>
    </p:spTree>
    <p:extLst>
      <p:ext uri="{BB962C8B-B14F-4D97-AF65-F5344CB8AC3E}">
        <p14:creationId xmlns:p14="http://schemas.microsoft.com/office/powerpoint/2010/main" val="35729134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t>Year 4 Project – Rags to Riches Animation</a:t>
            </a:r>
            <a:endParaRPr lang="en-GB" b="1" u="sng" dirty="0"/>
          </a:p>
        </p:txBody>
      </p:sp>
      <p:pic>
        <p:nvPicPr>
          <p:cNvPr id="5" name="Picture 4"/>
          <p:cNvPicPr>
            <a:picLocks noChangeAspect="1"/>
          </p:cNvPicPr>
          <p:nvPr/>
        </p:nvPicPr>
        <p:blipFill>
          <a:blip r:embed="rId2"/>
          <a:stretch>
            <a:fillRect/>
          </a:stretch>
        </p:blipFill>
        <p:spPr>
          <a:xfrm>
            <a:off x="2299062" y="2691918"/>
            <a:ext cx="7735713" cy="6188570"/>
          </a:xfrm>
          <a:prstGeom prst="rect">
            <a:avLst/>
          </a:prstGeom>
        </p:spPr>
      </p:pic>
      <p:pic>
        <p:nvPicPr>
          <p:cNvPr id="6" name="Picture 5"/>
          <p:cNvPicPr>
            <a:picLocks noChangeAspect="1"/>
          </p:cNvPicPr>
          <p:nvPr/>
        </p:nvPicPr>
        <p:blipFill>
          <a:blip r:embed="rId3"/>
          <a:stretch>
            <a:fillRect/>
          </a:stretch>
        </p:blipFill>
        <p:spPr>
          <a:xfrm>
            <a:off x="724263" y="2203323"/>
            <a:ext cx="3891280" cy="3113024"/>
          </a:xfrm>
          <a:prstGeom prst="rect">
            <a:avLst/>
          </a:prstGeom>
        </p:spPr>
      </p:pic>
      <p:sp>
        <p:nvSpPr>
          <p:cNvPr id="7" name="TextBox 6"/>
          <p:cNvSpPr txBox="1"/>
          <p:nvPr/>
        </p:nvSpPr>
        <p:spPr>
          <a:xfrm>
            <a:off x="4924697" y="1972491"/>
            <a:ext cx="7197634" cy="461665"/>
          </a:xfrm>
          <a:prstGeom prst="rect">
            <a:avLst/>
          </a:prstGeom>
          <a:noFill/>
        </p:spPr>
        <p:txBody>
          <a:bodyPr wrap="square" rtlCol="0">
            <a:spAutoFit/>
          </a:bodyPr>
          <a:lstStyle/>
          <a:p>
            <a:r>
              <a:rPr lang="en-GB" dirty="0" smtClean="0"/>
              <a:t>Year 4 Class teacher: </a:t>
            </a:r>
            <a:r>
              <a:rPr lang="en-GB" dirty="0" err="1" smtClean="0"/>
              <a:t>Sotira</a:t>
            </a:r>
            <a:r>
              <a:rPr lang="en-GB" dirty="0" smtClean="0"/>
              <a:t> </a:t>
            </a:r>
            <a:r>
              <a:rPr lang="en-GB" dirty="0" err="1" smtClean="0"/>
              <a:t>Styllis</a:t>
            </a:r>
            <a:endParaRPr lang="en-GB" dirty="0"/>
          </a:p>
        </p:txBody>
      </p:sp>
    </p:spTree>
    <p:extLst>
      <p:ext uri="{BB962C8B-B14F-4D97-AF65-F5344CB8AC3E}">
        <p14:creationId xmlns:p14="http://schemas.microsoft.com/office/powerpoint/2010/main" val="68668317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t>Year 4 Project – From Rags to Riches</a:t>
            </a:r>
            <a:endParaRPr lang="en-GB" b="1" u="sng" dirty="0"/>
          </a:p>
        </p:txBody>
      </p:sp>
      <p:grpSp>
        <p:nvGrpSpPr>
          <p:cNvPr id="9" name="Group 8"/>
          <p:cNvGrpSpPr/>
          <p:nvPr/>
        </p:nvGrpSpPr>
        <p:grpSpPr>
          <a:xfrm>
            <a:off x="1484688" y="1845672"/>
            <a:ext cx="9566120" cy="7596937"/>
            <a:chOff x="962173" y="2133055"/>
            <a:chExt cx="9566120" cy="7596937"/>
          </a:xfrm>
        </p:grpSpPr>
        <p:pic>
          <p:nvPicPr>
            <p:cNvPr id="7" name="Picture 6"/>
            <p:cNvPicPr>
              <a:picLocks noChangeAspect="1"/>
            </p:cNvPicPr>
            <p:nvPr/>
          </p:nvPicPr>
          <p:blipFill>
            <a:blip r:embed="rId2"/>
            <a:stretch>
              <a:fillRect/>
            </a:stretch>
          </p:blipFill>
          <p:spPr>
            <a:xfrm>
              <a:off x="5745233" y="2133055"/>
              <a:ext cx="4783060" cy="3826448"/>
            </a:xfrm>
            <a:prstGeom prst="rect">
              <a:avLst/>
            </a:prstGeom>
          </p:spPr>
        </p:pic>
        <p:pic>
          <p:nvPicPr>
            <p:cNvPr id="4" name="Picture 3"/>
            <p:cNvPicPr>
              <a:picLocks noChangeAspect="1"/>
            </p:cNvPicPr>
            <p:nvPr/>
          </p:nvPicPr>
          <p:blipFill>
            <a:blip r:embed="rId3"/>
            <a:stretch>
              <a:fillRect/>
            </a:stretch>
          </p:blipFill>
          <p:spPr>
            <a:xfrm>
              <a:off x="5745233" y="5903544"/>
              <a:ext cx="4783060" cy="3826448"/>
            </a:xfrm>
            <a:prstGeom prst="rect">
              <a:avLst/>
            </a:prstGeom>
          </p:spPr>
        </p:pic>
        <p:pic>
          <p:nvPicPr>
            <p:cNvPr id="5" name="Picture 4"/>
            <p:cNvPicPr>
              <a:picLocks noChangeAspect="1"/>
            </p:cNvPicPr>
            <p:nvPr/>
          </p:nvPicPr>
          <p:blipFill>
            <a:blip r:embed="rId4"/>
            <a:stretch>
              <a:fillRect/>
            </a:stretch>
          </p:blipFill>
          <p:spPr>
            <a:xfrm>
              <a:off x="962173" y="2133055"/>
              <a:ext cx="4783060" cy="3826448"/>
            </a:xfrm>
            <a:prstGeom prst="rect">
              <a:avLst/>
            </a:prstGeom>
          </p:spPr>
        </p:pic>
        <p:pic>
          <p:nvPicPr>
            <p:cNvPr id="8" name="Picture 7"/>
            <p:cNvPicPr>
              <a:picLocks noChangeAspect="1"/>
            </p:cNvPicPr>
            <p:nvPr/>
          </p:nvPicPr>
          <p:blipFill>
            <a:blip r:embed="rId5"/>
            <a:stretch>
              <a:fillRect/>
            </a:stretch>
          </p:blipFill>
          <p:spPr>
            <a:xfrm>
              <a:off x="962173" y="5903544"/>
              <a:ext cx="4783060" cy="3826448"/>
            </a:xfrm>
            <a:prstGeom prst="rect">
              <a:avLst/>
            </a:prstGeom>
          </p:spPr>
        </p:pic>
      </p:grpSp>
    </p:spTree>
    <p:extLst>
      <p:ext uri="{BB962C8B-B14F-4D97-AF65-F5344CB8AC3E}">
        <p14:creationId xmlns:p14="http://schemas.microsoft.com/office/powerpoint/2010/main" val="2043101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257" y="782883"/>
            <a:ext cx="11216640" cy="1534376"/>
          </a:xfrm>
        </p:spPr>
        <p:txBody>
          <a:bodyPr>
            <a:normAutofit fontScale="90000"/>
          </a:bodyPr>
          <a:lstStyle/>
          <a:p>
            <a:r>
              <a:rPr lang="en-GB" b="1" u="sng" dirty="0" smtClean="0"/>
              <a:t>This project really involved using the 3Cs</a:t>
            </a:r>
            <a:br>
              <a:rPr lang="en-GB" b="1" u="sng" dirty="0" smtClean="0"/>
            </a:br>
            <a:r>
              <a:rPr lang="en-GB" b="1" u="sng" dirty="0" smtClean="0"/>
              <a:t>In terms of creativity,</a:t>
            </a:r>
            <a:br>
              <a:rPr lang="en-GB" b="1" u="sng" dirty="0" smtClean="0"/>
            </a:br>
            <a:r>
              <a:rPr lang="en-GB" b="1" u="sng" dirty="0" smtClean="0"/>
              <a:t> </a:t>
            </a:r>
            <a:br>
              <a:rPr lang="en-GB" b="1" u="sng" dirty="0" smtClean="0"/>
            </a:br>
            <a:r>
              <a:rPr lang="en-GB" sz="4800" dirty="0"/>
              <a:t/>
            </a:r>
            <a:br>
              <a:rPr lang="en-GB" sz="4800" dirty="0"/>
            </a:br>
            <a:endParaRPr lang="en-GB" dirty="0"/>
          </a:p>
        </p:txBody>
      </p:sp>
      <p:sp>
        <p:nvSpPr>
          <p:cNvPr id="3" name="Rectangle 2"/>
          <p:cNvSpPr/>
          <p:nvPr/>
        </p:nvSpPr>
        <p:spPr>
          <a:xfrm>
            <a:off x="894079" y="1550071"/>
            <a:ext cx="11672389" cy="461665"/>
          </a:xfrm>
          <a:prstGeom prst="rect">
            <a:avLst/>
          </a:prstGeom>
        </p:spPr>
        <p:txBody>
          <a:bodyPr wrap="square">
            <a:spAutoFit/>
          </a:bodyPr>
          <a:lstStyle/>
          <a:p>
            <a:r>
              <a:rPr lang="en-GB" dirty="0" smtClean="0"/>
              <a:t> </a:t>
            </a:r>
            <a:endParaRPr lang="en-GB" dirty="0"/>
          </a:p>
        </p:txBody>
      </p:sp>
      <p:sp>
        <p:nvSpPr>
          <p:cNvPr id="8" name="Rectangle 7"/>
          <p:cNvSpPr/>
          <p:nvPr/>
        </p:nvSpPr>
        <p:spPr>
          <a:xfrm>
            <a:off x="596899" y="1345530"/>
            <a:ext cx="8574438" cy="5863144"/>
          </a:xfrm>
          <a:prstGeom prst="rect">
            <a:avLst/>
          </a:prstGeom>
        </p:spPr>
        <p:txBody>
          <a:bodyPr wrap="square">
            <a:spAutoFit/>
          </a:bodyPr>
          <a:lstStyle/>
          <a:p>
            <a:pPr marL="342900" indent="-342900" algn="l">
              <a:buFont typeface="Arial" panose="020B0604020202020204" pitchFamily="34" charset="0"/>
              <a:buChar char="•"/>
            </a:pPr>
            <a:r>
              <a:rPr lang="en-GB" sz="2500" b="0" dirty="0">
                <a:latin typeface="+mj-lt"/>
              </a:rPr>
              <a:t>We had to first analyse the painting that we were given and then use our imagination to </a:t>
            </a:r>
            <a:r>
              <a:rPr lang="en-US" sz="2500" b="0" dirty="0" smtClean="0">
                <a:latin typeface="+mj-lt"/>
              </a:rPr>
              <a:t>come </a:t>
            </a:r>
            <a:r>
              <a:rPr lang="en-US" sz="2500" b="0" dirty="0">
                <a:latin typeface="+mj-lt"/>
              </a:rPr>
              <a:t>up with ideas linked to </a:t>
            </a:r>
            <a:r>
              <a:rPr lang="en-GB" sz="2500" b="0" dirty="0" smtClean="0">
                <a:latin typeface="+mj-lt"/>
              </a:rPr>
              <a:t>it. Based on the artwork, we decide </a:t>
            </a:r>
            <a:r>
              <a:rPr lang="en-GB" sz="2500" b="0" dirty="0">
                <a:latin typeface="+mj-lt"/>
              </a:rPr>
              <a:t>on a </a:t>
            </a:r>
            <a:r>
              <a:rPr lang="en-GB" sz="2500" b="0" dirty="0" smtClean="0">
                <a:latin typeface="+mj-lt"/>
              </a:rPr>
              <a:t>storyline. If we hadn’t used </a:t>
            </a:r>
            <a:r>
              <a:rPr lang="en-GB" sz="2500" b="0" dirty="0">
                <a:latin typeface="+mj-lt"/>
              </a:rPr>
              <a:t>our </a:t>
            </a:r>
            <a:r>
              <a:rPr lang="en-GB" sz="2500" b="0" dirty="0" smtClean="0">
                <a:latin typeface="+mj-lt"/>
              </a:rPr>
              <a:t>imagination, </a:t>
            </a:r>
            <a:r>
              <a:rPr lang="en-GB" sz="2500" b="0" dirty="0">
                <a:latin typeface="+mj-lt"/>
              </a:rPr>
              <a:t>our animation would </a:t>
            </a:r>
            <a:r>
              <a:rPr lang="en-GB" sz="2500" b="0" dirty="0" smtClean="0">
                <a:latin typeface="+mj-lt"/>
              </a:rPr>
              <a:t>just have been </a:t>
            </a:r>
            <a:r>
              <a:rPr lang="en-GB" sz="2500" b="0" dirty="0">
                <a:latin typeface="+mj-lt"/>
              </a:rPr>
              <a:t>a recreation of the </a:t>
            </a:r>
            <a:r>
              <a:rPr lang="en-GB" sz="2500" b="0" dirty="0" smtClean="0">
                <a:latin typeface="+mj-lt"/>
              </a:rPr>
              <a:t>painting, which is something that we did not want. </a:t>
            </a:r>
            <a:endParaRPr lang="en-GB" sz="2500" b="0" dirty="0">
              <a:latin typeface="+mj-lt"/>
            </a:endParaRPr>
          </a:p>
          <a:p>
            <a:pPr marL="342900" indent="-342900" algn="l">
              <a:buFont typeface="Arial" panose="020B0604020202020204" pitchFamily="34" charset="0"/>
              <a:buChar char="•"/>
            </a:pPr>
            <a:endParaRPr lang="en-GB" sz="2500" b="0" dirty="0" smtClean="0">
              <a:latin typeface="+mj-lt"/>
            </a:endParaRPr>
          </a:p>
          <a:p>
            <a:pPr marL="342900" indent="-342900" algn="l">
              <a:buFont typeface="Arial" panose="020B0604020202020204" pitchFamily="34" charset="0"/>
              <a:buChar char="•"/>
            </a:pPr>
            <a:r>
              <a:rPr lang="en-GB" sz="2500" b="0" dirty="0">
                <a:latin typeface="+mj-lt"/>
              </a:rPr>
              <a:t>Together we thought deeply about the original painting and about how we wanted our final piece to </a:t>
            </a:r>
            <a:r>
              <a:rPr lang="en-GB" sz="2500" b="0" dirty="0" smtClean="0">
                <a:latin typeface="+mj-lt"/>
              </a:rPr>
              <a:t>look. </a:t>
            </a:r>
            <a:r>
              <a:rPr lang="en-GB" sz="2500" b="0" dirty="0">
                <a:latin typeface="+mj-lt"/>
              </a:rPr>
              <a:t>As a result, we decided on using a limited colour palette to tie our work in with the original painting, to make it look more realistic and to ensure that each scene flowed together</a:t>
            </a:r>
            <a:r>
              <a:rPr lang="en-GB" sz="2500" b="0" dirty="0">
                <a:latin typeface="+mn-lt"/>
              </a:rPr>
              <a:t>. </a:t>
            </a:r>
          </a:p>
          <a:p>
            <a:pPr marL="342900" indent="-342900" algn="l">
              <a:buFont typeface="Arial" panose="020B0604020202020204" pitchFamily="34" charset="0"/>
              <a:buChar char="•"/>
            </a:pPr>
            <a:endParaRPr lang="en-GB" sz="2500" b="0" dirty="0" smtClean="0">
              <a:latin typeface="+mj-lt"/>
            </a:endParaRPr>
          </a:p>
          <a:p>
            <a:pPr marL="342900" indent="-342900" algn="l">
              <a:buFont typeface="Arial" panose="020B0604020202020204" pitchFamily="34" charset="0"/>
              <a:buChar char="•"/>
            </a:pPr>
            <a:endParaRPr lang="en-GB" sz="2500" b="0" dirty="0" smtClean="0">
              <a:latin typeface="+mj-lt"/>
            </a:endParaRPr>
          </a:p>
          <a:p>
            <a:pPr algn="l"/>
            <a:endParaRPr lang="en-GB" sz="2500" b="0" dirty="0" smtClean="0">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1337" y="714159"/>
            <a:ext cx="3460205" cy="25951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3"/>
          <a:stretch>
            <a:fillRect/>
          </a:stretch>
        </p:blipFill>
        <p:spPr>
          <a:xfrm>
            <a:off x="9160124" y="3513854"/>
            <a:ext cx="3471418" cy="2883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0125" y="6585411"/>
            <a:ext cx="3471418" cy="2603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90974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257" y="751625"/>
            <a:ext cx="11216640" cy="1534376"/>
          </a:xfrm>
        </p:spPr>
        <p:txBody>
          <a:bodyPr>
            <a:normAutofit fontScale="90000"/>
          </a:bodyPr>
          <a:lstStyle/>
          <a:p>
            <a:r>
              <a:rPr lang="en-GB" b="1" u="sng" dirty="0" smtClean="0"/>
              <a:t>Communication </a:t>
            </a:r>
            <a:br>
              <a:rPr lang="en-GB" b="1" u="sng" dirty="0" smtClean="0"/>
            </a:br>
            <a:r>
              <a:rPr lang="en-GB" sz="4800" dirty="0"/>
              <a:t/>
            </a:r>
            <a:br>
              <a:rPr lang="en-GB" sz="4800" dirty="0"/>
            </a:br>
            <a:endParaRPr lang="en-GB" dirty="0"/>
          </a:p>
        </p:txBody>
      </p:sp>
      <p:sp>
        <p:nvSpPr>
          <p:cNvPr id="3" name="Rectangle 2"/>
          <p:cNvSpPr/>
          <p:nvPr/>
        </p:nvSpPr>
        <p:spPr>
          <a:xfrm>
            <a:off x="894079" y="1550071"/>
            <a:ext cx="11672389" cy="461665"/>
          </a:xfrm>
          <a:prstGeom prst="rect">
            <a:avLst/>
          </a:prstGeom>
        </p:spPr>
        <p:txBody>
          <a:bodyPr wrap="square">
            <a:spAutoFit/>
          </a:bodyPr>
          <a:lstStyle/>
          <a:p>
            <a:r>
              <a:rPr lang="en-GB" dirty="0" smtClean="0"/>
              <a:t> </a:t>
            </a:r>
            <a:endParaRPr lang="en-GB" dirty="0"/>
          </a:p>
        </p:txBody>
      </p:sp>
      <p:sp>
        <p:nvSpPr>
          <p:cNvPr id="6" name="Rectangle 5"/>
          <p:cNvSpPr/>
          <p:nvPr/>
        </p:nvSpPr>
        <p:spPr>
          <a:xfrm>
            <a:off x="596899" y="1518813"/>
            <a:ext cx="8574438" cy="5093702"/>
          </a:xfrm>
          <a:prstGeom prst="rect">
            <a:avLst/>
          </a:prstGeom>
        </p:spPr>
        <p:txBody>
          <a:bodyPr wrap="square">
            <a:spAutoFit/>
          </a:bodyPr>
          <a:lstStyle/>
          <a:p>
            <a:pPr marL="342900" indent="-342900" algn="l">
              <a:buFont typeface="Arial" panose="020B0604020202020204" pitchFamily="34" charset="0"/>
              <a:buChar char="•"/>
            </a:pPr>
            <a:r>
              <a:rPr lang="en-GB" sz="2500" b="0" dirty="0" smtClean="0">
                <a:latin typeface="+mj-lt"/>
              </a:rPr>
              <a:t>Communication </a:t>
            </a:r>
            <a:r>
              <a:rPr lang="en-GB" sz="2500" b="0" dirty="0">
                <a:latin typeface="+mj-lt"/>
              </a:rPr>
              <a:t>was key to this project because we had to </a:t>
            </a:r>
            <a:r>
              <a:rPr lang="en-GB" sz="2500" b="0" dirty="0" smtClean="0">
                <a:latin typeface="+mj-lt"/>
              </a:rPr>
              <a:t>share </a:t>
            </a:r>
            <a:r>
              <a:rPr lang="en-GB" sz="2500" b="0" dirty="0">
                <a:latin typeface="+mj-lt"/>
              </a:rPr>
              <a:t>our </a:t>
            </a:r>
            <a:r>
              <a:rPr lang="en-GB" sz="2500" b="0" dirty="0" smtClean="0">
                <a:latin typeface="+mj-lt"/>
              </a:rPr>
              <a:t>ideas, listening </a:t>
            </a:r>
            <a:r>
              <a:rPr lang="en-GB" sz="2500" b="0" dirty="0">
                <a:latin typeface="+mj-lt"/>
              </a:rPr>
              <a:t>and </a:t>
            </a:r>
            <a:r>
              <a:rPr lang="en-GB" sz="2500" b="0" dirty="0" smtClean="0">
                <a:latin typeface="+mj-lt"/>
              </a:rPr>
              <a:t>respecting each other. </a:t>
            </a:r>
            <a:endParaRPr lang="en-GB" sz="2500" b="0" dirty="0">
              <a:latin typeface="+mj-lt"/>
            </a:endParaRPr>
          </a:p>
          <a:p>
            <a:pPr marL="342900" indent="-342900" algn="l">
              <a:buFont typeface="Arial" panose="020B0604020202020204" pitchFamily="34" charset="0"/>
              <a:buChar char="•"/>
            </a:pPr>
            <a:endParaRPr lang="en-GB" sz="2500" b="0" dirty="0">
              <a:latin typeface="+mj-lt"/>
            </a:endParaRPr>
          </a:p>
          <a:p>
            <a:pPr marL="342900" indent="-342900" algn="l">
              <a:buFont typeface="Arial" panose="020B0604020202020204" pitchFamily="34" charset="0"/>
              <a:buChar char="•"/>
            </a:pPr>
            <a:r>
              <a:rPr lang="en-GB" sz="2500" b="0" dirty="0" smtClean="0">
                <a:latin typeface="+mj-lt"/>
              </a:rPr>
              <a:t>Before deciding on our final outcome, we had to think of ideas and then speak clearly and explain and justify our suggestions to the class, </a:t>
            </a:r>
          </a:p>
          <a:p>
            <a:pPr algn="l"/>
            <a:endParaRPr lang="en-GB" sz="2500" b="0" dirty="0" smtClean="0">
              <a:latin typeface="+mj-lt"/>
            </a:endParaRPr>
          </a:p>
          <a:p>
            <a:pPr algn="l"/>
            <a:endParaRPr lang="en-GB" sz="2500" b="0" dirty="0">
              <a:latin typeface="+mj-lt"/>
            </a:endParaRPr>
          </a:p>
          <a:p>
            <a:pPr marL="342900" indent="-342900" algn="l">
              <a:buFont typeface="Arial" panose="020B0604020202020204" pitchFamily="34" charset="0"/>
              <a:buChar char="•"/>
            </a:pPr>
            <a:r>
              <a:rPr lang="en-GB" sz="2500" b="0" dirty="0">
                <a:latin typeface="+mj-lt"/>
              </a:rPr>
              <a:t>A</a:t>
            </a:r>
            <a:r>
              <a:rPr lang="en-GB" sz="2500" b="0" dirty="0" smtClean="0">
                <a:latin typeface="+mj-lt"/>
              </a:rPr>
              <a:t>nother important point was that we had to effectively communicate our story to a wider audience who were not familiar with the painting or our ideas. We also had to make our animation engaging for our audience to capture their interest. </a:t>
            </a:r>
            <a:endParaRPr lang="en-GB" sz="2500" b="0" dirty="0">
              <a:latin typeface="+mj-lt"/>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1383" y="751625"/>
            <a:ext cx="3335085" cy="2640551"/>
          </a:xfrm>
          <a:prstGeom prst="rect">
            <a:avLst/>
          </a:prstGeom>
          <a:ln w="38100">
            <a:solidFill>
              <a:schemeClr val="tx1"/>
            </a:solidFill>
          </a:ln>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863340" y="4727118"/>
            <a:ext cx="4239623" cy="3166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160095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437</TotalTime>
  <Words>601</Words>
  <Application>Microsoft Office PowerPoint</Application>
  <PresentationFormat>Custom</PresentationFormat>
  <Paragraphs>39</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Helvetica Neue</vt:lpstr>
      <vt:lpstr>Office Theme</vt:lpstr>
      <vt:lpstr>Take One Picture Animation</vt:lpstr>
      <vt:lpstr>Take One Picture – National Gallery </vt:lpstr>
      <vt:lpstr>Take One Picture – National Gallery </vt:lpstr>
      <vt:lpstr>Year 4 Project – Rags to Riches Animation</vt:lpstr>
      <vt:lpstr>Year 4 Project – From Rags to Riches Animation</vt:lpstr>
      <vt:lpstr>Year 4 Project – Rags to Riches Animation</vt:lpstr>
      <vt:lpstr>Year 4 Project – From Rags to Riches</vt:lpstr>
      <vt:lpstr>This project really involved using the 3Cs In terms of creativity,    </vt:lpstr>
      <vt:lpstr>Communication   </vt:lpstr>
      <vt:lpstr>Collaboration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Take One Picture</dc:title>
  <dc:creator>Keeley McCleave</dc:creator>
  <cp:lastModifiedBy>Sara Hawley</cp:lastModifiedBy>
  <cp:revision>57</cp:revision>
  <cp:lastPrinted>2019-11-01T12:56:04Z</cp:lastPrinted>
  <dcterms:modified xsi:type="dcterms:W3CDTF">2020-02-11T10:13:46Z</dcterms:modified>
</cp:coreProperties>
</file>