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Raleway"/>
      <p:regular r:id="rId38"/>
      <p:bold r:id="rId39"/>
      <p:italic r:id="rId40"/>
      <p:boldItalic r:id="rId41"/>
    </p:embeddedFont>
    <p:embeddedFont>
      <p:font typeface="Source Sans Pr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italic.fntdata"/><Relationship Id="rId20" Type="http://schemas.openxmlformats.org/officeDocument/2006/relationships/slide" Target="slides/slide15.xml"/><Relationship Id="rId42" Type="http://schemas.openxmlformats.org/officeDocument/2006/relationships/font" Target="fonts/SourceSansPro-regular.fntdata"/><Relationship Id="rId41" Type="http://schemas.openxmlformats.org/officeDocument/2006/relationships/font" Target="fonts/Raleway-boldItalic.fntdata"/><Relationship Id="rId22" Type="http://schemas.openxmlformats.org/officeDocument/2006/relationships/slide" Target="slides/slide17.xml"/><Relationship Id="rId44" Type="http://schemas.openxmlformats.org/officeDocument/2006/relationships/font" Target="fonts/SourceSansPro-italic.fntdata"/><Relationship Id="rId21" Type="http://schemas.openxmlformats.org/officeDocument/2006/relationships/slide" Target="slides/slide16.xml"/><Relationship Id="rId43" Type="http://schemas.openxmlformats.org/officeDocument/2006/relationships/font" Target="fonts/SourceSansPr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SourceSansPr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Raleway-bold.fntdata"/><Relationship Id="rId16" Type="http://schemas.openxmlformats.org/officeDocument/2006/relationships/slide" Target="slides/slide11.xml"/><Relationship Id="rId38" Type="http://schemas.openxmlformats.org/officeDocument/2006/relationships/font" Target="fonts/Raleway-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742e3e7cd_1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742e3e7c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ca9c555ec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ca9c555ec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6d97ff788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6d97ff788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f2b0a442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f2b0a442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6d97ff788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6d97ff788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f2b0a44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f2b0a44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6d97ff78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6d97ff78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6d97ff788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6d97ff788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76d97ff788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6d97ff788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ca9c555ec2_0_6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ca9c555ec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d4400e73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d4400e73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ca9c555ec2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ca9c555ec2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ca9c555ec2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ca9c555ec2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a9c555ec2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a9c555ec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b9a3abeb_0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b9a3abe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76d97ff788_0_28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6d97ff78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76d97ff788_0_29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6d97ff788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76d97ff788_0_29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76d97ff788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76d97ff788_0_30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76d97ff788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ca9c555ec2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ca9c555e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ca9c555ec2_0_2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ca9c555ec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ca9c555ec2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ca9c555ec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bab3a369_1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bab3a369_1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ca9c555ec2_0_5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ca9c555ec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a9c555ec2_0_6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a9c555ec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d5f4b554c_0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d5f4b554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6d97ff788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6d97ff788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42e3e7c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42e3e7c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76d97ff78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76d97ff78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6d97ff788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6d97ff788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6d97ff788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6d97ff788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6d97ff788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6d97ff788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drive.google.com/file/d/1dBzNbMdQNpgY71DbFNNgI984jgs4ogn4/view"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www.blackwood.caerphilly.sch.uk/uniform-and-equipment/" TargetMode="External"/><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www.blackwood.caerphilly.sch.uk/" TargetMode="Externa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25.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hyperlink" Target="http://www.blackwood.caerphilly.sch.uk/" TargetMode="External"/><Relationship Id="rId4" Type="http://schemas.openxmlformats.org/officeDocument/2006/relationships/hyperlink" Target="mailto:daviet3@blackwood.caerphilly.sch.uk" TargetMode="External"/><Relationship Id="rId5"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hyperlink" Target="http://www.blackwood.caerphilly.sch.uk/"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hyperlink" Target="http://www.blackwood.caerphilly.sch.uk/the-school-da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hyperlink" Target="https://www.caerphilly.gov.uk/Services/Schools-and-learning/School-travel" TargetMode="External"/><Relationship Id="rId4" Type="http://schemas.openxmlformats.org/officeDocument/2006/relationships/image" Target="../media/image29.png"/><Relationship Id="rId5" Type="http://schemas.openxmlformats.org/officeDocument/2006/relationships/image" Target="../media/image36.png"/><Relationship Id="rId6"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8.jpg"/><Relationship Id="rId4" Type="http://schemas.openxmlformats.org/officeDocument/2006/relationships/hyperlink" Target="http://drive.google.com/file/d/1eGug7bO89AJEZxisiVHOHR_yWK9Dt9lz/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drive.google.com/open?id=1lgh_7QTahnAN_IBSEEcsilChQBDFoDaa" TargetMode="External"/><Relationship Id="rId4" Type="http://schemas.openxmlformats.org/officeDocument/2006/relationships/hyperlink" Target="http://drive.google.com/file/d/1NYURmC_oVzrRr7ke-8YypW909uQo9Rpr/view" TargetMode="External"/><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7" name="Shape 57"/>
        <p:cNvGrpSpPr/>
        <p:nvPr/>
      </p:nvGrpSpPr>
      <p:grpSpPr>
        <a:xfrm>
          <a:off x="0" y="0"/>
          <a:ext cx="0" cy="0"/>
          <a:chOff x="0" y="0"/>
          <a:chExt cx="0" cy="0"/>
        </a:xfrm>
      </p:grpSpPr>
      <p:sp>
        <p:nvSpPr>
          <p:cNvPr id="58" name="Google Shape;58;p13"/>
          <p:cNvSpPr txBox="1"/>
          <p:nvPr>
            <p:ph type="ctrTitle"/>
          </p:nvPr>
        </p:nvSpPr>
        <p:spPr>
          <a:xfrm>
            <a:off x="163725" y="264475"/>
            <a:ext cx="8791500" cy="2166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latin typeface="Arial"/>
                <a:ea typeface="Arial"/>
                <a:cs typeface="Arial"/>
                <a:sym typeface="Arial"/>
              </a:rPr>
              <a:t>Blackwood Comprehensive School</a:t>
            </a:r>
            <a:endParaRPr sz="6000">
              <a:latin typeface="Arial"/>
              <a:ea typeface="Arial"/>
              <a:cs typeface="Arial"/>
              <a:sym typeface="Arial"/>
            </a:endParaRPr>
          </a:p>
        </p:txBody>
      </p:sp>
      <p:sp>
        <p:nvSpPr>
          <p:cNvPr id="59" name="Google Shape;59;p13"/>
          <p:cNvSpPr txBox="1"/>
          <p:nvPr>
            <p:ph idx="1" type="subTitle"/>
          </p:nvPr>
        </p:nvSpPr>
        <p:spPr>
          <a:xfrm>
            <a:off x="264375" y="2746125"/>
            <a:ext cx="5239500" cy="201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rial"/>
                <a:ea typeface="Arial"/>
                <a:cs typeface="Arial"/>
                <a:sym typeface="Arial"/>
              </a:rPr>
              <a:t>Mrs Tracy Davies - </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Head of Key Stage 3 (Transition) </a:t>
            </a:r>
            <a:endParaRPr>
              <a:solidFill>
                <a:srgbClr val="FFFFFF"/>
              </a:solidFill>
              <a:latin typeface="Arial"/>
              <a:ea typeface="Arial"/>
              <a:cs typeface="Arial"/>
              <a:sym typeface="Arial"/>
            </a:endParaRPr>
          </a:p>
          <a:p>
            <a:pPr indent="0" lvl="0" marL="0" rtl="0" algn="ctr">
              <a:spcBef>
                <a:spcPts val="0"/>
              </a:spcBef>
              <a:spcAft>
                <a:spcPts val="0"/>
              </a:spcAft>
              <a:buNone/>
            </a:pPr>
            <a:r>
              <a:t/>
            </a:r>
            <a:endParaRPr>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Questions and </a:t>
            </a:r>
            <a:r>
              <a:rPr lang="en">
                <a:solidFill>
                  <a:srgbClr val="FFFFFF"/>
                </a:solidFill>
                <a:latin typeface="Arial"/>
                <a:ea typeface="Arial"/>
                <a:cs typeface="Arial"/>
                <a:sym typeface="Arial"/>
              </a:rPr>
              <a:t>answers resulting </a:t>
            </a:r>
            <a:r>
              <a:rPr lang="en">
                <a:solidFill>
                  <a:srgbClr val="FFFFFF"/>
                </a:solidFill>
                <a:latin typeface="Arial"/>
                <a:ea typeface="Arial"/>
                <a:cs typeface="Arial"/>
                <a:sym typeface="Arial"/>
              </a:rPr>
              <a:t> from the survey completed by you. </a:t>
            </a:r>
            <a:endParaRPr>
              <a:solidFill>
                <a:srgbClr val="FFFFFF"/>
              </a:solidFill>
              <a:latin typeface="Arial"/>
              <a:ea typeface="Arial"/>
              <a:cs typeface="Arial"/>
              <a:sym typeface="Arial"/>
            </a:endParaRPr>
          </a:p>
        </p:txBody>
      </p:sp>
      <p:pic>
        <p:nvPicPr>
          <p:cNvPr id="60" name="Google Shape;60;p13"/>
          <p:cNvPicPr preferRelativeResize="0"/>
          <p:nvPr/>
        </p:nvPicPr>
        <p:blipFill>
          <a:blip r:embed="rId3">
            <a:alphaModFix/>
          </a:blip>
          <a:stretch>
            <a:fillRect/>
          </a:stretch>
        </p:blipFill>
        <p:spPr>
          <a:xfrm>
            <a:off x="7550425" y="264475"/>
            <a:ext cx="1290225" cy="1290225"/>
          </a:xfrm>
          <a:prstGeom prst="rect">
            <a:avLst/>
          </a:prstGeom>
          <a:noFill/>
          <a:ln>
            <a:noFill/>
          </a:ln>
        </p:spPr>
      </p:pic>
      <p:pic>
        <p:nvPicPr>
          <p:cNvPr id="61" name="Google Shape;61;p13" title="video for results of survey.mov">
            <a:hlinkClick r:id="rId4"/>
          </p:cNvPr>
          <p:cNvPicPr preferRelativeResize="0"/>
          <p:nvPr/>
        </p:nvPicPr>
        <p:blipFill>
          <a:blip r:embed="rId5">
            <a:alphaModFix/>
          </a:blip>
          <a:stretch>
            <a:fillRect/>
          </a:stretch>
        </p:blipFill>
        <p:spPr>
          <a:xfrm>
            <a:off x="5656275" y="2583175"/>
            <a:ext cx="3210566" cy="2407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180525"/>
            <a:ext cx="85995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600">
              <a:latin typeface="Arial"/>
              <a:ea typeface="Arial"/>
              <a:cs typeface="Arial"/>
              <a:sym typeface="Arial"/>
            </a:endParaRPr>
          </a:p>
        </p:txBody>
      </p:sp>
      <p:sp>
        <p:nvSpPr>
          <p:cNvPr id="128" name="Google Shape;128;p22"/>
          <p:cNvSpPr txBox="1"/>
          <p:nvPr>
            <p:ph idx="1" type="body"/>
          </p:nvPr>
        </p:nvSpPr>
        <p:spPr>
          <a:xfrm>
            <a:off x="311700" y="1396375"/>
            <a:ext cx="8520600" cy="356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sz="2400">
              <a:solidFill>
                <a:srgbClr val="674EA7"/>
              </a:solidFill>
              <a:latin typeface="Arial"/>
              <a:ea typeface="Arial"/>
              <a:cs typeface="Arial"/>
              <a:sym typeface="Arial"/>
            </a:endParaRPr>
          </a:p>
        </p:txBody>
      </p:sp>
      <p:pic>
        <p:nvPicPr>
          <p:cNvPr descr="Forms response chart. Question title: Ask your parents/carers, what are their concerns about your transition process to Blackwood Comprehensive School?. Number of responses: 155 responses." id="129" name="Google Shape;129;p22"/>
          <p:cNvPicPr preferRelativeResize="0"/>
          <p:nvPr/>
        </p:nvPicPr>
        <p:blipFill>
          <a:blip r:embed="rId3">
            <a:alphaModFix/>
          </a:blip>
          <a:stretch>
            <a:fillRect/>
          </a:stretch>
        </p:blipFill>
        <p:spPr>
          <a:xfrm>
            <a:off x="0" y="71035"/>
            <a:ext cx="9296400" cy="49632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180525"/>
            <a:ext cx="85995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What were your parents/carers concerned about?</a:t>
            </a:r>
            <a:endParaRPr sz="3600">
              <a:latin typeface="Arial"/>
              <a:ea typeface="Arial"/>
              <a:cs typeface="Arial"/>
              <a:sym typeface="Arial"/>
            </a:endParaRPr>
          </a:p>
        </p:txBody>
      </p:sp>
      <p:sp>
        <p:nvSpPr>
          <p:cNvPr id="135" name="Google Shape;135;p23"/>
          <p:cNvSpPr txBox="1"/>
          <p:nvPr>
            <p:ph idx="1" type="body"/>
          </p:nvPr>
        </p:nvSpPr>
        <p:spPr>
          <a:xfrm>
            <a:off x="311700" y="1396375"/>
            <a:ext cx="8520600" cy="3566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Not having a proper closure of primary school before attending secondary school</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No experience of visiting the school for a transition day</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B</a:t>
            </a:r>
            <a:r>
              <a:rPr lang="en" sz="2400">
                <a:solidFill>
                  <a:srgbClr val="674EA7"/>
                </a:solidFill>
                <a:latin typeface="Arial"/>
                <a:ea typeface="Arial"/>
                <a:cs typeface="Arial"/>
                <a:sym typeface="Arial"/>
              </a:rPr>
              <a:t>eing out of school for so long</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Not being prepared for secondary school by their Year 6 teacher</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How pupils will be placed into classes</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Getting uniform sorted</a:t>
            </a:r>
            <a:endParaRPr sz="2400">
              <a:solidFill>
                <a:srgbClr val="674EA7"/>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88600" y="271075"/>
            <a:ext cx="3947400" cy="40311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sz="3500">
                <a:solidFill>
                  <a:srgbClr val="000000"/>
                </a:solidFill>
                <a:latin typeface="Arial"/>
                <a:ea typeface="Arial"/>
                <a:cs typeface="Arial"/>
                <a:sym typeface="Arial"/>
              </a:rPr>
              <a:t>Not having  a proper closure of primary school</a:t>
            </a:r>
            <a:r>
              <a:rPr lang="en" sz="3500">
                <a:solidFill>
                  <a:srgbClr val="000000"/>
                </a:solidFill>
                <a:latin typeface="Arial"/>
                <a:ea typeface="Arial"/>
                <a:cs typeface="Arial"/>
                <a:sym typeface="Arial"/>
              </a:rPr>
              <a:t> before attending secondary school </a:t>
            </a:r>
            <a:endParaRPr sz="3500">
              <a:solidFill>
                <a:srgbClr val="000000"/>
              </a:solidFill>
              <a:latin typeface="Arial"/>
              <a:ea typeface="Arial"/>
              <a:cs typeface="Arial"/>
              <a:sym typeface="Arial"/>
            </a:endParaRPr>
          </a:p>
        </p:txBody>
      </p:sp>
      <p:sp>
        <p:nvSpPr>
          <p:cNvPr id="141" name="Google Shape;141;p24"/>
          <p:cNvSpPr txBox="1"/>
          <p:nvPr>
            <p:ph idx="2" type="body"/>
          </p:nvPr>
        </p:nvSpPr>
        <p:spPr>
          <a:xfrm>
            <a:off x="4926850" y="171700"/>
            <a:ext cx="3947400" cy="43530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700">
              <a:latin typeface="Arial"/>
              <a:ea typeface="Arial"/>
              <a:cs typeface="Arial"/>
              <a:sym typeface="Arial"/>
            </a:endParaRPr>
          </a:p>
          <a:p>
            <a:pPr indent="-336550" lvl="0" marL="457200" rtl="0" algn="l">
              <a:spcBef>
                <a:spcPts val="1600"/>
              </a:spcBef>
              <a:spcAft>
                <a:spcPts val="0"/>
              </a:spcAft>
              <a:buSzPts val="1700"/>
              <a:buFont typeface="Arial"/>
              <a:buChar char="●"/>
            </a:pPr>
            <a:r>
              <a:rPr lang="en" sz="1700">
                <a:latin typeface="Arial"/>
                <a:ea typeface="Arial"/>
                <a:cs typeface="Arial"/>
                <a:sym typeface="Arial"/>
              </a:rPr>
              <a:t>We are hoping now that all pupils will be able to have a full term of  education with face to face learning.  This will allow the Primary Schools to say their goodbyes as they usually would. </a:t>
            </a:r>
            <a:endParaRPr sz="1700">
              <a:latin typeface="Arial"/>
              <a:ea typeface="Arial"/>
              <a:cs typeface="Arial"/>
              <a:sym typeface="Arial"/>
            </a:endParaRPr>
          </a:p>
        </p:txBody>
      </p:sp>
      <p:sp>
        <p:nvSpPr>
          <p:cNvPr id="142" name="Google Shape;142;p24"/>
          <p:cNvSpPr txBox="1"/>
          <p:nvPr/>
        </p:nvSpPr>
        <p:spPr>
          <a:xfrm>
            <a:off x="4926850" y="4394575"/>
            <a:ext cx="682500" cy="2592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378375" y="-188725"/>
            <a:ext cx="3734400" cy="30768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latin typeface="Arial"/>
                <a:ea typeface="Arial"/>
                <a:cs typeface="Arial"/>
                <a:sym typeface="Arial"/>
              </a:rPr>
              <a:t>N</a:t>
            </a:r>
            <a:r>
              <a:rPr lang="en">
                <a:solidFill>
                  <a:srgbClr val="000000"/>
                </a:solidFill>
                <a:latin typeface="Arial"/>
                <a:ea typeface="Arial"/>
                <a:cs typeface="Arial"/>
                <a:sym typeface="Arial"/>
              </a:rPr>
              <a:t>o experience of visiting the school for a transition day </a:t>
            </a:r>
            <a:endParaRPr>
              <a:solidFill>
                <a:srgbClr val="000000"/>
              </a:solidFill>
              <a:latin typeface="Arial"/>
              <a:ea typeface="Arial"/>
              <a:cs typeface="Arial"/>
              <a:sym typeface="Arial"/>
            </a:endParaRPr>
          </a:p>
        </p:txBody>
      </p:sp>
      <p:sp>
        <p:nvSpPr>
          <p:cNvPr id="148" name="Google Shape;148;p25"/>
          <p:cNvSpPr txBox="1"/>
          <p:nvPr>
            <p:ph idx="2" type="body"/>
          </p:nvPr>
        </p:nvSpPr>
        <p:spPr>
          <a:xfrm>
            <a:off x="4708609" y="-115496"/>
            <a:ext cx="4362600" cy="4574400"/>
          </a:xfrm>
          <a:prstGeom prst="rect">
            <a:avLst/>
          </a:prstGeom>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500">
                <a:latin typeface="Arial"/>
                <a:ea typeface="Arial"/>
                <a:cs typeface="Arial"/>
                <a:sym typeface="Arial"/>
              </a:rPr>
              <a:t>This is also an area of concern for us.  Covid restrictions make this very difficult and </a:t>
            </a:r>
            <a:r>
              <a:rPr lang="en" sz="1500">
                <a:latin typeface="Arial"/>
                <a:ea typeface="Arial"/>
                <a:cs typeface="Arial"/>
                <a:sym typeface="Arial"/>
              </a:rPr>
              <a:t>virtually impossible. </a:t>
            </a:r>
            <a:endParaRPr sz="1500">
              <a:latin typeface="Arial"/>
              <a:ea typeface="Arial"/>
              <a:cs typeface="Arial"/>
              <a:sym typeface="Arial"/>
            </a:endParaRPr>
          </a:p>
          <a:p>
            <a:pPr indent="0" lvl="0" marL="0" rtl="0" algn="l">
              <a:lnSpc>
                <a:spcPct val="100000"/>
              </a:lnSpc>
              <a:spcBef>
                <a:spcPts val="0"/>
              </a:spcBef>
              <a:spcAft>
                <a:spcPts val="0"/>
              </a:spcAft>
              <a:buNone/>
            </a:pPr>
            <a:r>
              <a:t/>
            </a:r>
            <a:endParaRPr sz="1500">
              <a:latin typeface="Arial"/>
              <a:ea typeface="Arial"/>
              <a:cs typeface="Arial"/>
              <a:sym typeface="Arial"/>
            </a:endParaRPr>
          </a:p>
          <a:p>
            <a:pPr indent="0" lvl="0" marL="0" rtl="0" algn="l">
              <a:lnSpc>
                <a:spcPct val="100000"/>
              </a:lnSpc>
              <a:spcBef>
                <a:spcPts val="0"/>
              </a:spcBef>
              <a:spcAft>
                <a:spcPts val="0"/>
              </a:spcAft>
              <a:buNone/>
            </a:pPr>
            <a:r>
              <a:rPr lang="en" sz="1500">
                <a:latin typeface="Arial"/>
                <a:ea typeface="Arial"/>
                <a:cs typeface="Arial"/>
                <a:sym typeface="Arial"/>
              </a:rPr>
              <a:t>A</a:t>
            </a:r>
            <a:r>
              <a:rPr lang="en" sz="1500">
                <a:latin typeface="Arial"/>
                <a:ea typeface="Arial"/>
                <a:cs typeface="Arial"/>
                <a:sym typeface="Arial"/>
              </a:rPr>
              <a:t>s covid</a:t>
            </a:r>
            <a:r>
              <a:rPr lang="en" sz="2600">
                <a:latin typeface="Arial"/>
                <a:ea typeface="Arial"/>
                <a:cs typeface="Arial"/>
                <a:sym typeface="Arial"/>
              </a:rPr>
              <a:t> </a:t>
            </a:r>
            <a:r>
              <a:rPr lang="en" sz="1400">
                <a:latin typeface="Arial"/>
                <a:ea typeface="Arial"/>
                <a:cs typeface="Arial"/>
                <a:sym typeface="Arial"/>
              </a:rPr>
              <a:t>restrictions</a:t>
            </a:r>
            <a:r>
              <a:rPr lang="en" sz="1400">
                <a:latin typeface="Arial"/>
                <a:ea typeface="Arial"/>
                <a:cs typeface="Arial"/>
                <a:sym typeface="Arial"/>
              </a:rPr>
              <a:t> are being  removed I am hoping that i will be able to visit the primary schools to say hello in person.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lang="en" sz="1400">
                <a:latin typeface="Arial"/>
                <a:ea typeface="Arial"/>
                <a:cs typeface="Arial"/>
                <a:sym typeface="Arial"/>
              </a:rPr>
              <a:t>Depending upon the removal of covid restrictions It maybe possible that some individual pupils that need enhanced transition may be able to visit our school site at various times.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lang="en" sz="1400">
                <a:latin typeface="Arial"/>
                <a:ea typeface="Arial"/>
                <a:cs typeface="Arial"/>
                <a:sym typeface="Arial"/>
              </a:rPr>
              <a:t>Unfortunately, at the moment I think it is very unlikely that we will be able to have the whole new Year 7 cohort in for a </a:t>
            </a:r>
            <a:r>
              <a:rPr lang="en" sz="1400">
                <a:latin typeface="Arial"/>
                <a:ea typeface="Arial"/>
                <a:cs typeface="Arial"/>
                <a:sym typeface="Arial"/>
              </a:rPr>
              <a:t>transition</a:t>
            </a:r>
            <a:r>
              <a:rPr lang="en" sz="1400">
                <a:latin typeface="Arial"/>
                <a:ea typeface="Arial"/>
                <a:cs typeface="Arial"/>
                <a:sym typeface="Arial"/>
              </a:rPr>
              <a:t> day as we usually would. </a:t>
            </a:r>
            <a:endParaRPr sz="1400">
              <a:latin typeface="Arial"/>
              <a:ea typeface="Arial"/>
              <a:cs typeface="Arial"/>
              <a:sym typeface="Arial"/>
            </a:endParaRPr>
          </a:p>
          <a:p>
            <a:pPr indent="0" lvl="0" marL="0" rtl="0" algn="l">
              <a:lnSpc>
                <a:spcPct val="100000"/>
              </a:lnSpc>
              <a:spcBef>
                <a:spcPts val="0"/>
              </a:spcBef>
              <a:spcAft>
                <a:spcPts val="0"/>
              </a:spcAft>
              <a:buNone/>
            </a:pPr>
            <a:r>
              <a:t/>
            </a:r>
            <a:endParaRPr sz="1400">
              <a:latin typeface="Arial"/>
              <a:ea typeface="Arial"/>
              <a:cs typeface="Arial"/>
              <a:sym typeface="Arial"/>
            </a:endParaRPr>
          </a:p>
          <a:p>
            <a:pPr indent="0" lvl="0" marL="0" rtl="0" algn="l">
              <a:lnSpc>
                <a:spcPct val="100000"/>
              </a:lnSpc>
              <a:spcBef>
                <a:spcPts val="0"/>
              </a:spcBef>
              <a:spcAft>
                <a:spcPts val="0"/>
              </a:spcAft>
              <a:buNone/>
            </a:pPr>
            <a:r>
              <a:rPr lang="en" sz="1400">
                <a:latin typeface="Arial"/>
                <a:ea typeface="Arial"/>
                <a:cs typeface="Arial"/>
                <a:sym typeface="Arial"/>
              </a:rPr>
              <a:t>If and when we can, a visit to the school will be our priority.</a:t>
            </a:r>
            <a:endParaRPr sz="1400">
              <a:latin typeface="Arial"/>
              <a:ea typeface="Arial"/>
              <a:cs typeface="Arial"/>
              <a:sym typeface="Arial"/>
            </a:endParaRPr>
          </a:p>
        </p:txBody>
      </p:sp>
      <p:pic>
        <p:nvPicPr>
          <p:cNvPr id="149" name="Google Shape;149;p25"/>
          <p:cNvPicPr preferRelativeResize="0"/>
          <p:nvPr/>
        </p:nvPicPr>
        <p:blipFill>
          <a:blip r:embed="rId3">
            <a:alphaModFix/>
          </a:blip>
          <a:stretch>
            <a:fillRect/>
          </a:stretch>
        </p:blipFill>
        <p:spPr>
          <a:xfrm>
            <a:off x="775600" y="2639500"/>
            <a:ext cx="2768375" cy="2422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type="title"/>
          </p:nvPr>
        </p:nvSpPr>
        <p:spPr>
          <a:xfrm>
            <a:off x="388600" y="162925"/>
            <a:ext cx="4045200" cy="267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Arial"/>
                <a:ea typeface="Arial"/>
                <a:cs typeface="Arial"/>
                <a:sym typeface="Arial"/>
              </a:rPr>
              <a:t>Being out of school for so long.  </a:t>
            </a:r>
            <a:endParaRPr>
              <a:solidFill>
                <a:srgbClr val="000000"/>
              </a:solidFill>
              <a:latin typeface="Arial"/>
              <a:ea typeface="Arial"/>
              <a:cs typeface="Arial"/>
              <a:sym typeface="Arial"/>
            </a:endParaRPr>
          </a:p>
        </p:txBody>
      </p:sp>
      <p:sp>
        <p:nvSpPr>
          <p:cNvPr id="155" name="Google Shape;155;p26"/>
          <p:cNvSpPr txBox="1"/>
          <p:nvPr>
            <p:ph idx="2" type="body"/>
          </p:nvPr>
        </p:nvSpPr>
        <p:spPr>
          <a:xfrm>
            <a:off x="4829175" y="400050"/>
            <a:ext cx="3947400" cy="43530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Font typeface="Arial"/>
              <a:buChar char="●"/>
            </a:pPr>
            <a:r>
              <a:rPr lang="en" sz="1700">
                <a:latin typeface="Arial"/>
                <a:ea typeface="Arial"/>
                <a:cs typeface="Arial"/>
                <a:sym typeface="Arial"/>
              </a:rPr>
              <a:t>Like yourselves and your child, we have never been in this situation before but are really looking forward  to you starting in september. </a:t>
            </a:r>
            <a:endParaRPr sz="1700">
              <a:latin typeface="Arial"/>
              <a:ea typeface="Arial"/>
              <a:cs typeface="Arial"/>
              <a:sym typeface="Arial"/>
            </a:endParaRPr>
          </a:p>
          <a:p>
            <a:pPr indent="0" lvl="0" marL="457200" rtl="0" algn="l">
              <a:spcBef>
                <a:spcPts val="1600"/>
              </a:spcBef>
              <a:spcAft>
                <a:spcPts val="0"/>
              </a:spcAft>
              <a:buNone/>
            </a:pPr>
            <a:r>
              <a:t/>
            </a:r>
            <a:endParaRPr sz="1700">
              <a:latin typeface="Arial"/>
              <a:ea typeface="Arial"/>
              <a:cs typeface="Arial"/>
              <a:sym typeface="Arial"/>
            </a:endParaRPr>
          </a:p>
          <a:p>
            <a:pPr indent="-336550" lvl="0" marL="457200" rtl="0" algn="l">
              <a:spcBef>
                <a:spcPts val="1600"/>
              </a:spcBef>
              <a:spcAft>
                <a:spcPts val="0"/>
              </a:spcAft>
              <a:buSzPts val="1700"/>
              <a:buFont typeface="Arial"/>
              <a:buChar char="●"/>
            </a:pPr>
            <a:r>
              <a:rPr lang="en" sz="1700">
                <a:latin typeface="Arial"/>
                <a:ea typeface="Arial"/>
                <a:cs typeface="Arial"/>
                <a:sym typeface="Arial"/>
              </a:rPr>
              <a:t>We will do everything we possibly can to settle them into the school routine.</a:t>
            </a:r>
            <a:endParaRPr sz="1700">
              <a:latin typeface="Arial"/>
              <a:ea typeface="Arial"/>
              <a:cs typeface="Arial"/>
              <a:sym typeface="Arial"/>
            </a:endParaRPr>
          </a:p>
          <a:p>
            <a:pPr indent="0" lvl="0" marL="457200" rtl="0" algn="l">
              <a:spcBef>
                <a:spcPts val="1600"/>
              </a:spcBef>
              <a:spcAft>
                <a:spcPts val="1600"/>
              </a:spcAft>
              <a:buNone/>
            </a:pPr>
            <a:r>
              <a:t/>
            </a:r>
            <a:endParaRPr sz="1700">
              <a:latin typeface="Arial"/>
              <a:ea typeface="Arial"/>
              <a:cs typeface="Arial"/>
              <a:sym typeface="Arial"/>
            </a:endParaRPr>
          </a:p>
        </p:txBody>
      </p:sp>
      <p:sp>
        <p:nvSpPr>
          <p:cNvPr id="156" name="Google Shape;156;p26"/>
          <p:cNvSpPr txBox="1"/>
          <p:nvPr/>
        </p:nvSpPr>
        <p:spPr>
          <a:xfrm>
            <a:off x="4926850" y="4394575"/>
            <a:ext cx="682500" cy="2592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7"/>
          <p:cNvSpPr txBox="1"/>
          <p:nvPr>
            <p:ph type="title"/>
          </p:nvPr>
        </p:nvSpPr>
        <p:spPr>
          <a:xfrm>
            <a:off x="388600" y="400050"/>
            <a:ext cx="4045200" cy="2442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Arial"/>
                <a:ea typeface="Arial"/>
                <a:cs typeface="Arial"/>
                <a:sym typeface="Arial"/>
              </a:rPr>
              <a:t>Not being prepared for secondary school.</a:t>
            </a:r>
            <a:endParaRPr>
              <a:solidFill>
                <a:srgbClr val="000000"/>
              </a:solidFill>
              <a:latin typeface="Arial"/>
              <a:ea typeface="Arial"/>
              <a:cs typeface="Arial"/>
              <a:sym typeface="Arial"/>
            </a:endParaRPr>
          </a:p>
        </p:txBody>
      </p:sp>
      <p:sp>
        <p:nvSpPr>
          <p:cNvPr id="162" name="Google Shape;162;p27"/>
          <p:cNvSpPr txBox="1"/>
          <p:nvPr>
            <p:ph idx="2" type="body"/>
          </p:nvPr>
        </p:nvSpPr>
        <p:spPr>
          <a:xfrm>
            <a:off x="4829175" y="400050"/>
            <a:ext cx="3947400" cy="43530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Font typeface="Arial"/>
              <a:buChar char="●"/>
            </a:pPr>
            <a:r>
              <a:rPr lang="en" sz="1700">
                <a:latin typeface="Arial"/>
                <a:ea typeface="Arial"/>
                <a:cs typeface="Arial"/>
                <a:sym typeface="Arial"/>
              </a:rPr>
              <a:t>I have been working </a:t>
            </a:r>
            <a:r>
              <a:rPr lang="en" sz="1700">
                <a:latin typeface="Arial"/>
                <a:ea typeface="Arial"/>
                <a:cs typeface="Arial"/>
                <a:sym typeface="Arial"/>
              </a:rPr>
              <a:t>alongside</a:t>
            </a:r>
            <a:r>
              <a:rPr lang="en" sz="1700">
                <a:latin typeface="Arial"/>
                <a:ea typeface="Arial"/>
                <a:cs typeface="Arial"/>
                <a:sym typeface="Arial"/>
              </a:rPr>
              <a:t> your Year 6 primary school teachers for a number of years.  They are experts in this! We work very closely together to make sure you will have a smooth transition. </a:t>
            </a:r>
            <a:endParaRPr sz="1700">
              <a:latin typeface="Arial"/>
              <a:ea typeface="Arial"/>
              <a:cs typeface="Arial"/>
              <a:sym typeface="Arial"/>
            </a:endParaRPr>
          </a:p>
          <a:p>
            <a:pPr indent="0" lvl="0" marL="457200" rtl="0" algn="l">
              <a:spcBef>
                <a:spcPts val="1600"/>
              </a:spcBef>
              <a:spcAft>
                <a:spcPts val="1600"/>
              </a:spcAft>
              <a:buNone/>
            </a:pPr>
            <a:r>
              <a:t/>
            </a:r>
            <a:endParaRPr sz="1700">
              <a:latin typeface="Arial"/>
              <a:ea typeface="Arial"/>
              <a:cs typeface="Arial"/>
              <a:sym typeface="Arial"/>
            </a:endParaRPr>
          </a:p>
        </p:txBody>
      </p:sp>
      <p:sp>
        <p:nvSpPr>
          <p:cNvPr id="163" name="Google Shape;163;p27"/>
          <p:cNvSpPr txBox="1"/>
          <p:nvPr/>
        </p:nvSpPr>
        <p:spPr>
          <a:xfrm>
            <a:off x="4926850" y="4394575"/>
            <a:ext cx="682500" cy="2592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64" name="Google Shape;164;p27"/>
          <p:cNvPicPr preferRelativeResize="0"/>
          <p:nvPr/>
        </p:nvPicPr>
        <p:blipFill>
          <a:blip r:embed="rId3">
            <a:alphaModFix/>
          </a:blip>
          <a:stretch>
            <a:fillRect/>
          </a:stretch>
        </p:blipFill>
        <p:spPr>
          <a:xfrm>
            <a:off x="388600" y="2768374"/>
            <a:ext cx="4045200" cy="1984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47775" y="203725"/>
            <a:ext cx="4045200" cy="26796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Arial"/>
                <a:ea typeface="Arial"/>
                <a:cs typeface="Arial"/>
                <a:sym typeface="Arial"/>
              </a:rPr>
              <a:t>H</a:t>
            </a:r>
            <a:r>
              <a:rPr lang="en">
                <a:solidFill>
                  <a:srgbClr val="000000"/>
                </a:solidFill>
                <a:latin typeface="Arial"/>
                <a:ea typeface="Arial"/>
                <a:cs typeface="Arial"/>
                <a:sym typeface="Arial"/>
              </a:rPr>
              <a:t>ow pupils will be placed into classes </a:t>
            </a:r>
            <a:endParaRPr>
              <a:solidFill>
                <a:srgbClr val="000000"/>
              </a:solidFill>
              <a:latin typeface="Arial"/>
              <a:ea typeface="Arial"/>
              <a:cs typeface="Arial"/>
              <a:sym typeface="Arial"/>
            </a:endParaRPr>
          </a:p>
        </p:txBody>
      </p:sp>
      <p:sp>
        <p:nvSpPr>
          <p:cNvPr id="170" name="Google Shape;170;p28"/>
          <p:cNvSpPr txBox="1"/>
          <p:nvPr>
            <p:ph idx="2" type="body"/>
          </p:nvPr>
        </p:nvSpPr>
        <p:spPr>
          <a:xfrm>
            <a:off x="4572000" y="40050"/>
            <a:ext cx="4408200" cy="50634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Font typeface="Arial"/>
              <a:buChar char="●"/>
            </a:pPr>
            <a:r>
              <a:rPr lang="en" sz="2000">
                <a:latin typeface="Arial"/>
                <a:ea typeface="Arial"/>
                <a:cs typeface="Arial"/>
                <a:sym typeface="Arial"/>
              </a:rPr>
              <a:t>There are going to be 7 forms in Year 7.  </a:t>
            </a:r>
            <a:endParaRPr sz="2000">
              <a:latin typeface="Arial"/>
              <a:ea typeface="Arial"/>
              <a:cs typeface="Arial"/>
              <a:sym typeface="Arial"/>
            </a:endParaRPr>
          </a:p>
          <a:p>
            <a:pPr indent="-355600" lvl="0" marL="457200" rtl="0" algn="l">
              <a:spcBef>
                <a:spcPts val="0"/>
              </a:spcBef>
              <a:spcAft>
                <a:spcPts val="0"/>
              </a:spcAft>
              <a:buSzPts val="2000"/>
              <a:buFont typeface="Arial"/>
              <a:buChar char="●"/>
            </a:pPr>
            <a:r>
              <a:rPr lang="en" sz="2000">
                <a:latin typeface="Arial"/>
                <a:ea typeface="Arial"/>
                <a:cs typeface="Arial"/>
                <a:sym typeface="Arial"/>
              </a:rPr>
              <a:t>Pupils will be placed in a form with hopefully at least 3 of their friends from primary school.  They are all mixed ability except for 2 forms.</a:t>
            </a:r>
            <a:endParaRPr sz="2000">
              <a:latin typeface="Arial"/>
              <a:ea typeface="Arial"/>
              <a:cs typeface="Arial"/>
              <a:sym typeface="Arial"/>
            </a:endParaRPr>
          </a:p>
          <a:p>
            <a:pPr indent="-381000" lvl="0" marL="457200" rtl="0" algn="l">
              <a:spcBef>
                <a:spcPts val="0"/>
              </a:spcBef>
              <a:spcAft>
                <a:spcPts val="0"/>
              </a:spcAft>
              <a:buSzPts val="2400"/>
              <a:buFont typeface="Arial"/>
              <a:buChar char="●"/>
            </a:pPr>
            <a:r>
              <a:rPr lang="en" sz="2000">
                <a:latin typeface="Arial"/>
                <a:ea typeface="Arial"/>
                <a:cs typeface="Arial"/>
                <a:sym typeface="Arial"/>
              </a:rPr>
              <a:t>These 2 forms are: our  LLwyddo ‘nurture’ form;  and our catch up form, for pupils who need extra educational support.</a:t>
            </a:r>
            <a:r>
              <a:rPr lang="en" sz="2400">
                <a:latin typeface="Arial"/>
                <a:ea typeface="Arial"/>
                <a:cs typeface="Arial"/>
                <a:sym typeface="Arial"/>
              </a:rPr>
              <a:t>  </a:t>
            </a:r>
            <a:endParaRPr sz="2400">
              <a:latin typeface="Arial"/>
              <a:ea typeface="Arial"/>
              <a:cs typeface="Arial"/>
              <a:sym typeface="Arial"/>
            </a:endParaRPr>
          </a:p>
        </p:txBody>
      </p:sp>
      <p:sp>
        <p:nvSpPr>
          <p:cNvPr id="171" name="Google Shape;171;p28"/>
          <p:cNvSpPr txBox="1"/>
          <p:nvPr/>
        </p:nvSpPr>
        <p:spPr>
          <a:xfrm>
            <a:off x="4954125" y="4408225"/>
            <a:ext cx="655200" cy="2592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72" name="Google Shape;172;p28"/>
          <p:cNvPicPr preferRelativeResize="0"/>
          <p:nvPr/>
        </p:nvPicPr>
        <p:blipFill>
          <a:blip r:embed="rId3">
            <a:alphaModFix/>
          </a:blip>
          <a:stretch>
            <a:fillRect/>
          </a:stretch>
        </p:blipFill>
        <p:spPr>
          <a:xfrm>
            <a:off x="438150" y="2790800"/>
            <a:ext cx="3692366" cy="2067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409000" y="183325"/>
            <a:ext cx="4045200" cy="18372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1600"/>
              </a:spcAft>
              <a:buNone/>
            </a:pPr>
            <a:r>
              <a:rPr lang="en">
                <a:solidFill>
                  <a:srgbClr val="000000"/>
                </a:solidFill>
                <a:latin typeface="Arial"/>
                <a:ea typeface="Arial"/>
                <a:cs typeface="Arial"/>
                <a:sym typeface="Arial"/>
              </a:rPr>
              <a:t>G</a:t>
            </a:r>
            <a:r>
              <a:rPr lang="en">
                <a:solidFill>
                  <a:srgbClr val="000000"/>
                </a:solidFill>
                <a:latin typeface="Arial"/>
                <a:ea typeface="Arial"/>
                <a:cs typeface="Arial"/>
                <a:sym typeface="Arial"/>
              </a:rPr>
              <a:t>etting uniform sorted   </a:t>
            </a:r>
            <a:endParaRPr>
              <a:solidFill>
                <a:srgbClr val="000000"/>
              </a:solidFill>
              <a:latin typeface="Arial"/>
              <a:ea typeface="Arial"/>
              <a:cs typeface="Arial"/>
              <a:sym typeface="Arial"/>
            </a:endParaRPr>
          </a:p>
        </p:txBody>
      </p:sp>
      <p:sp>
        <p:nvSpPr>
          <p:cNvPr id="178" name="Google Shape;178;p29"/>
          <p:cNvSpPr txBox="1"/>
          <p:nvPr>
            <p:ph idx="2" type="body"/>
          </p:nvPr>
        </p:nvSpPr>
        <p:spPr>
          <a:xfrm>
            <a:off x="4808850" y="390525"/>
            <a:ext cx="4045200" cy="4446900"/>
          </a:xfrm>
          <a:prstGeom prst="rect">
            <a:avLst/>
          </a:prstGeom>
        </p:spPr>
        <p:txBody>
          <a:bodyPr anchorCtr="0" anchor="ctr" bIns="91425" lIns="91425" spcFirstLastPara="1" rIns="91425" wrap="square" tIns="91425">
            <a:noAutofit/>
          </a:bodyPr>
          <a:lstStyle/>
          <a:p>
            <a:pPr indent="-349250" lvl="0" marL="457200" rtl="0" algn="l">
              <a:spcBef>
                <a:spcPts val="0"/>
              </a:spcBef>
              <a:spcAft>
                <a:spcPts val="0"/>
              </a:spcAft>
              <a:buSzPts val="1900"/>
              <a:buFont typeface="Arial"/>
              <a:buChar char="●"/>
            </a:pPr>
            <a:r>
              <a:rPr lang="en" sz="1900">
                <a:latin typeface="Arial"/>
                <a:ea typeface="Arial"/>
                <a:cs typeface="Arial"/>
                <a:sym typeface="Arial"/>
              </a:rPr>
              <a:t>Uniform can be purchased at the moment online from various retail outlets and our school uniform providers (see next slide)</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 sz="1900">
                <a:latin typeface="Arial"/>
                <a:ea typeface="Arial"/>
                <a:cs typeface="Arial"/>
                <a:sym typeface="Arial"/>
              </a:rPr>
              <a:t>We are very proud of our School Council who created a recycling uniform shop.  This recycled uniform will be available from school reception for a small donation.</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 sz="1900">
                <a:latin typeface="Arial"/>
                <a:ea typeface="Arial"/>
                <a:cs typeface="Arial"/>
                <a:sym typeface="Arial"/>
              </a:rPr>
              <a:t>Ties and badges for blazers are sold from school reception.</a:t>
            </a:r>
            <a:endParaRPr sz="1900">
              <a:latin typeface="Arial"/>
              <a:ea typeface="Arial"/>
              <a:cs typeface="Arial"/>
              <a:sym typeface="Arial"/>
            </a:endParaRPr>
          </a:p>
        </p:txBody>
      </p:sp>
      <p:pic>
        <p:nvPicPr>
          <p:cNvPr id="179" name="Google Shape;179;p29"/>
          <p:cNvPicPr preferRelativeResize="0"/>
          <p:nvPr/>
        </p:nvPicPr>
        <p:blipFill>
          <a:blip r:embed="rId3">
            <a:alphaModFix/>
          </a:blip>
          <a:stretch>
            <a:fillRect/>
          </a:stretch>
        </p:blipFill>
        <p:spPr>
          <a:xfrm>
            <a:off x="229000" y="1907600"/>
            <a:ext cx="4225201" cy="28181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1357475" y="407825"/>
            <a:ext cx="3847200" cy="80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Uniform </a:t>
            </a:r>
            <a:endParaRPr sz="36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185" name="Google Shape;185;p30"/>
          <p:cNvSpPr txBox="1"/>
          <p:nvPr>
            <p:ph idx="2" type="body"/>
          </p:nvPr>
        </p:nvSpPr>
        <p:spPr>
          <a:xfrm>
            <a:off x="4714875" y="-59275"/>
            <a:ext cx="4204500" cy="2478300"/>
          </a:xfrm>
          <a:prstGeom prst="rect">
            <a:avLst/>
          </a:prstGeom>
        </p:spPr>
        <p:txBody>
          <a:bodyPr anchorCtr="0" anchor="ctr" bIns="91425" lIns="91425" spcFirstLastPara="1" rIns="91425" wrap="square" tIns="91425">
            <a:noAutofit/>
          </a:bodyPr>
          <a:lstStyle/>
          <a:p>
            <a:pPr indent="0" lvl="0" marL="914400" rtl="0" algn="l">
              <a:spcBef>
                <a:spcPts val="0"/>
              </a:spcBef>
              <a:spcAft>
                <a:spcPts val="1600"/>
              </a:spcAft>
              <a:buNone/>
            </a:pPr>
            <a:r>
              <a:rPr lang="en"/>
              <a:t>Click her to go to: </a:t>
            </a:r>
            <a:r>
              <a:rPr lang="en" u="sng">
                <a:solidFill>
                  <a:schemeClr val="hlink"/>
                </a:solidFill>
                <a:latin typeface="Arial"/>
                <a:ea typeface="Arial"/>
                <a:cs typeface="Arial"/>
                <a:sym typeface="Arial"/>
                <a:hlinkClick r:id="rId3"/>
              </a:rPr>
              <a:t>the Schools website regarding what uniform is needed.</a:t>
            </a:r>
            <a:endParaRPr>
              <a:latin typeface="Arial"/>
              <a:ea typeface="Arial"/>
              <a:cs typeface="Arial"/>
              <a:sym typeface="Arial"/>
            </a:endParaRPr>
          </a:p>
        </p:txBody>
      </p:sp>
      <p:sp>
        <p:nvSpPr>
          <p:cNvPr id="186" name="Google Shape;186;p30"/>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87" name="Google Shape;187;p30"/>
          <p:cNvPicPr preferRelativeResize="0"/>
          <p:nvPr/>
        </p:nvPicPr>
        <p:blipFill>
          <a:blip r:embed="rId4">
            <a:alphaModFix/>
          </a:blip>
          <a:stretch>
            <a:fillRect/>
          </a:stretch>
        </p:blipFill>
        <p:spPr>
          <a:xfrm>
            <a:off x="346300" y="570779"/>
            <a:ext cx="4204500" cy="1708071"/>
          </a:xfrm>
          <a:prstGeom prst="rect">
            <a:avLst/>
          </a:prstGeom>
          <a:noFill/>
          <a:ln>
            <a:noFill/>
          </a:ln>
        </p:spPr>
      </p:pic>
      <p:pic>
        <p:nvPicPr>
          <p:cNvPr id="188" name="Google Shape;188;p30"/>
          <p:cNvPicPr preferRelativeResize="0"/>
          <p:nvPr/>
        </p:nvPicPr>
        <p:blipFill>
          <a:blip r:embed="rId5">
            <a:alphaModFix/>
          </a:blip>
          <a:stretch>
            <a:fillRect/>
          </a:stretch>
        </p:blipFill>
        <p:spPr>
          <a:xfrm>
            <a:off x="5842500" y="1928825"/>
            <a:ext cx="3076875" cy="3076900"/>
          </a:xfrm>
          <a:prstGeom prst="rect">
            <a:avLst/>
          </a:prstGeom>
          <a:noFill/>
          <a:ln>
            <a:noFill/>
          </a:ln>
        </p:spPr>
      </p:pic>
      <p:pic>
        <p:nvPicPr>
          <p:cNvPr id="189" name="Google Shape;189;p30"/>
          <p:cNvPicPr preferRelativeResize="0"/>
          <p:nvPr/>
        </p:nvPicPr>
        <p:blipFill>
          <a:blip r:embed="rId6">
            <a:alphaModFix/>
          </a:blip>
          <a:stretch>
            <a:fillRect/>
          </a:stretch>
        </p:blipFill>
        <p:spPr>
          <a:xfrm>
            <a:off x="183850" y="2419022"/>
            <a:ext cx="5564650" cy="2586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500450" y="210000"/>
            <a:ext cx="7919100" cy="276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latin typeface="Arial"/>
                <a:ea typeface="Arial"/>
                <a:cs typeface="Arial"/>
                <a:sym typeface="Arial"/>
              </a:rPr>
              <a:t>What type of activities would you like to see at Blackwood Comprehensive School that you currently enjoy in your Primary School?</a:t>
            </a:r>
            <a:r>
              <a:rPr lang="en" sz="4400">
                <a:latin typeface="Arial"/>
                <a:ea typeface="Arial"/>
                <a:cs typeface="Arial"/>
                <a:sym typeface="Arial"/>
              </a:rPr>
              <a:t> </a:t>
            </a:r>
            <a:endParaRPr sz="4400">
              <a:latin typeface="Arial"/>
              <a:ea typeface="Arial"/>
              <a:cs typeface="Arial"/>
              <a:sym typeface="Arial"/>
            </a:endParaRPr>
          </a:p>
        </p:txBody>
      </p:sp>
      <p:pic>
        <p:nvPicPr>
          <p:cNvPr id="195" name="Google Shape;195;p31"/>
          <p:cNvPicPr preferRelativeResize="0"/>
          <p:nvPr/>
        </p:nvPicPr>
        <p:blipFill>
          <a:blip r:embed="rId3">
            <a:alphaModFix/>
          </a:blip>
          <a:stretch>
            <a:fillRect/>
          </a:stretch>
        </p:blipFill>
        <p:spPr>
          <a:xfrm>
            <a:off x="4027050" y="2720125"/>
            <a:ext cx="3902525" cy="2349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Forms response chart. Question title: What are you concerned about?. Number of responses: 155 responses." id="68" name="Google Shape;68;p14"/>
          <p:cNvPicPr preferRelativeResize="0"/>
          <p:nvPr/>
        </p:nvPicPr>
        <p:blipFill>
          <a:blip r:embed="rId3">
            <a:alphaModFix/>
          </a:blip>
          <a:stretch>
            <a:fillRect/>
          </a:stretch>
        </p:blipFill>
        <p:spPr>
          <a:xfrm>
            <a:off x="311700" y="154100"/>
            <a:ext cx="8520600" cy="4863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idx="1" type="body"/>
          </p:nvPr>
        </p:nvSpPr>
        <p:spPr>
          <a:xfrm>
            <a:off x="234725" y="163275"/>
            <a:ext cx="8786700" cy="48066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Sports clubs (netball, football, rugby, gymnastics, tae-kwon-do)</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Expressive arts clubs (art, drama, music, fashion design)</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Breakfast club</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Technology clubs (Cooking club)</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Fashion design</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Science clubs</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Maths clubs</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ICT clubs (movie making)</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Lockers</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Daily mile</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Well being - ELSA</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Outside lessons</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Gardening club</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Humanities clubs</a:t>
            </a:r>
            <a:endParaRPr sz="1500">
              <a:solidFill>
                <a:srgbClr val="000000"/>
              </a:solidFill>
              <a:latin typeface="Impact"/>
              <a:ea typeface="Impact"/>
              <a:cs typeface="Impact"/>
              <a:sym typeface="Impact"/>
            </a:endParaRPr>
          </a:p>
          <a:p>
            <a:pPr indent="-323850" lvl="0" marL="457200" rtl="0" algn="l">
              <a:spcBef>
                <a:spcPts val="0"/>
              </a:spcBef>
              <a:spcAft>
                <a:spcPts val="0"/>
              </a:spcAft>
              <a:buClr>
                <a:srgbClr val="000000"/>
              </a:buClr>
              <a:buSzPts val="1500"/>
              <a:buFont typeface="Impact"/>
              <a:buChar char="●"/>
            </a:pPr>
            <a:r>
              <a:rPr lang="en" sz="1500">
                <a:solidFill>
                  <a:srgbClr val="000000"/>
                </a:solidFill>
                <a:latin typeface="Impact"/>
                <a:ea typeface="Impact"/>
                <a:cs typeface="Impact"/>
                <a:sym typeface="Impact"/>
              </a:rPr>
              <a:t>English clubs </a:t>
            </a:r>
            <a:endParaRPr sz="1500">
              <a:solidFill>
                <a:srgbClr val="000000"/>
              </a:solidFill>
              <a:latin typeface="Impact"/>
              <a:ea typeface="Impact"/>
              <a:cs typeface="Impact"/>
              <a:sym typeface="Impact"/>
            </a:endParaRPr>
          </a:p>
        </p:txBody>
      </p:sp>
      <p:pic>
        <p:nvPicPr>
          <p:cNvPr id="201" name="Google Shape;201;p32"/>
          <p:cNvPicPr preferRelativeResize="0"/>
          <p:nvPr/>
        </p:nvPicPr>
        <p:blipFill>
          <a:blip r:embed="rId3">
            <a:alphaModFix/>
          </a:blip>
          <a:stretch>
            <a:fillRect/>
          </a:stretch>
        </p:blipFill>
        <p:spPr>
          <a:xfrm>
            <a:off x="6225275" y="118400"/>
            <a:ext cx="2857500" cy="1600200"/>
          </a:xfrm>
          <a:prstGeom prst="rect">
            <a:avLst/>
          </a:prstGeom>
          <a:noFill/>
          <a:ln>
            <a:noFill/>
          </a:ln>
        </p:spPr>
      </p:pic>
      <p:pic>
        <p:nvPicPr>
          <p:cNvPr id="202" name="Google Shape;202;p32"/>
          <p:cNvPicPr preferRelativeResize="0"/>
          <p:nvPr/>
        </p:nvPicPr>
        <p:blipFill>
          <a:blip r:embed="rId4">
            <a:alphaModFix/>
          </a:blip>
          <a:stretch>
            <a:fillRect/>
          </a:stretch>
        </p:blipFill>
        <p:spPr>
          <a:xfrm>
            <a:off x="3922263" y="926825"/>
            <a:ext cx="2143125" cy="2143125"/>
          </a:xfrm>
          <a:prstGeom prst="rect">
            <a:avLst/>
          </a:prstGeom>
          <a:noFill/>
          <a:ln>
            <a:noFill/>
          </a:ln>
        </p:spPr>
      </p:pic>
      <p:pic>
        <p:nvPicPr>
          <p:cNvPr id="203" name="Google Shape;203;p32"/>
          <p:cNvPicPr preferRelativeResize="0"/>
          <p:nvPr/>
        </p:nvPicPr>
        <p:blipFill>
          <a:blip r:embed="rId5">
            <a:alphaModFix/>
          </a:blip>
          <a:stretch>
            <a:fillRect/>
          </a:stretch>
        </p:blipFill>
        <p:spPr>
          <a:xfrm>
            <a:off x="6306225" y="1780713"/>
            <a:ext cx="2695575" cy="1695450"/>
          </a:xfrm>
          <a:prstGeom prst="rect">
            <a:avLst/>
          </a:prstGeom>
          <a:noFill/>
          <a:ln>
            <a:noFill/>
          </a:ln>
        </p:spPr>
      </p:pic>
      <p:pic>
        <p:nvPicPr>
          <p:cNvPr id="204" name="Google Shape;204;p32"/>
          <p:cNvPicPr preferRelativeResize="0"/>
          <p:nvPr/>
        </p:nvPicPr>
        <p:blipFill>
          <a:blip r:embed="rId6">
            <a:alphaModFix/>
          </a:blip>
          <a:stretch>
            <a:fillRect/>
          </a:stretch>
        </p:blipFill>
        <p:spPr>
          <a:xfrm>
            <a:off x="3922275" y="3424650"/>
            <a:ext cx="2743200" cy="1666875"/>
          </a:xfrm>
          <a:prstGeom prst="rect">
            <a:avLst/>
          </a:prstGeom>
          <a:noFill/>
          <a:ln>
            <a:noFill/>
          </a:ln>
        </p:spPr>
      </p:pic>
      <p:pic>
        <p:nvPicPr>
          <p:cNvPr id="205" name="Google Shape;205;p32"/>
          <p:cNvPicPr preferRelativeResize="0"/>
          <p:nvPr/>
        </p:nvPicPr>
        <p:blipFill>
          <a:blip r:embed="rId7">
            <a:alphaModFix/>
          </a:blip>
          <a:stretch>
            <a:fillRect/>
          </a:stretch>
        </p:blipFill>
        <p:spPr>
          <a:xfrm>
            <a:off x="6598799" y="3372700"/>
            <a:ext cx="2361526" cy="1770800"/>
          </a:xfrm>
          <a:prstGeom prst="rect">
            <a:avLst/>
          </a:prstGeom>
          <a:noFill/>
          <a:ln>
            <a:noFill/>
          </a:ln>
        </p:spPr>
      </p:pic>
      <p:pic>
        <p:nvPicPr>
          <p:cNvPr id="206" name="Google Shape;206;p32"/>
          <p:cNvPicPr preferRelativeResize="0"/>
          <p:nvPr/>
        </p:nvPicPr>
        <p:blipFill>
          <a:blip r:embed="rId8">
            <a:alphaModFix/>
          </a:blip>
          <a:stretch>
            <a:fillRect/>
          </a:stretch>
        </p:blipFill>
        <p:spPr>
          <a:xfrm>
            <a:off x="2326825" y="2927073"/>
            <a:ext cx="1530125" cy="204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500475" y="-1392250"/>
            <a:ext cx="7912800" cy="453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400">
                <a:latin typeface="Arial"/>
                <a:ea typeface="Arial"/>
                <a:cs typeface="Arial"/>
                <a:sym typeface="Arial"/>
              </a:rPr>
              <a:t>Other questions that were asked?</a:t>
            </a:r>
            <a:endParaRPr sz="4400">
              <a:latin typeface="Arial"/>
              <a:ea typeface="Arial"/>
              <a:cs typeface="Arial"/>
              <a:sym typeface="Arial"/>
            </a:endParaRPr>
          </a:p>
        </p:txBody>
      </p:sp>
      <p:pic>
        <p:nvPicPr>
          <p:cNvPr id="212" name="Google Shape;212;p33"/>
          <p:cNvPicPr preferRelativeResize="0"/>
          <p:nvPr/>
        </p:nvPicPr>
        <p:blipFill>
          <a:blip r:embed="rId3">
            <a:alphaModFix/>
          </a:blip>
          <a:stretch>
            <a:fillRect/>
          </a:stretch>
        </p:blipFill>
        <p:spPr>
          <a:xfrm>
            <a:off x="1512625" y="1858725"/>
            <a:ext cx="5888500" cy="305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4"/>
          <p:cNvSpPr txBox="1"/>
          <p:nvPr>
            <p:ph type="title"/>
          </p:nvPr>
        </p:nvSpPr>
        <p:spPr>
          <a:xfrm>
            <a:off x="193900" y="419100"/>
            <a:ext cx="4296600" cy="3050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600">
                <a:latin typeface="Arial"/>
                <a:ea typeface="Arial"/>
                <a:cs typeface="Arial"/>
                <a:sym typeface="Arial"/>
              </a:rPr>
              <a:t>What can you do at home to help anxious pupils prior to starting school?  </a:t>
            </a:r>
            <a:endParaRPr sz="3600">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218" name="Google Shape;218;p34"/>
          <p:cNvSpPr txBox="1"/>
          <p:nvPr>
            <p:ph idx="2" type="body"/>
          </p:nvPr>
        </p:nvSpPr>
        <p:spPr>
          <a:xfrm>
            <a:off x="4800600" y="419100"/>
            <a:ext cx="3948300" cy="4303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Arial"/>
              <a:buChar char="●"/>
            </a:pPr>
            <a:r>
              <a:rPr lang="en">
                <a:latin typeface="Arial"/>
                <a:ea typeface="Arial"/>
                <a:cs typeface="Arial"/>
                <a:sym typeface="Arial"/>
              </a:rPr>
              <a:t>Encourage your child to talk about their anxieties/concerns and try to reassure them.</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Share and talk about any of the information that you see regarding transition.</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There is a lot of information shared on our school website in the ‘supporting wellbeing’ section that may be of use as well as the transition section.</a:t>
            </a:r>
            <a:endParaRPr>
              <a:latin typeface="Arial"/>
              <a:ea typeface="Arial"/>
              <a:cs typeface="Arial"/>
              <a:sym typeface="Arial"/>
            </a:endParaRPr>
          </a:p>
          <a:p>
            <a:pPr indent="0" lvl="0" marL="914400" rtl="0" algn="l">
              <a:spcBef>
                <a:spcPts val="1600"/>
              </a:spcBef>
              <a:spcAft>
                <a:spcPts val="0"/>
              </a:spcAft>
              <a:buNone/>
            </a:pPr>
            <a:r>
              <a:rPr lang="en">
                <a:latin typeface="Arial"/>
                <a:ea typeface="Arial"/>
                <a:cs typeface="Arial"/>
                <a:sym typeface="Arial"/>
              </a:rPr>
              <a:t>Link to school website: </a:t>
            </a:r>
            <a:endParaRPr>
              <a:latin typeface="Arial"/>
              <a:ea typeface="Arial"/>
              <a:cs typeface="Arial"/>
              <a:sym typeface="Arial"/>
            </a:endParaRPr>
          </a:p>
          <a:p>
            <a:pPr indent="0" lvl="0" marL="914400" rtl="0" algn="l">
              <a:spcBef>
                <a:spcPts val="1600"/>
              </a:spcBef>
              <a:spcAft>
                <a:spcPts val="1600"/>
              </a:spcAft>
              <a:buNone/>
            </a:pPr>
            <a:r>
              <a:rPr lang="en" u="sng">
                <a:solidFill>
                  <a:schemeClr val="hlink"/>
                </a:solidFill>
                <a:latin typeface="Arial"/>
                <a:ea typeface="Arial"/>
                <a:cs typeface="Arial"/>
                <a:sym typeface="Arial"/>
                <a:hlinkClick r:id="rId3"/>
              </a:rPr>
              <a:t>School Website</a:t>
            </a:r>
            <a:endParaRPr>
              <a:latin typeface="Arial"/>
              <a:ea typeface="Arial"/>
              <a:cs typeface="Arial"/>
              <a:sym typeface="Arial"/>
            </a:endParaRPr>
          </a:p>
        </p:txBody>
      </p:sp>
      <p:sp>
        <p:nvSpPr>
          <p:cNvPr id="219" name="Google Shape;219;p34"/>
          <p:cNvSpPr txBox="1"/>
          <p:nvPr/>
        </p:nvSpPr>
        <p:spPr>
          <a:xfrm>
            <a:off x="4926850" y="4326350"/>
            <a:ext cx="655200" cy="3411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20" name="Google Shape;220;p34"/>
          <p:cNvPicPr preferRelativeResize="0"/>
          <p:nvPr/>
        </p:nvPicPr>
        <p:blipFill>
          <a:blip r:embed="rId4">
            <a:alphaModFix/>
          </a:blip>
          <a:stretch>
            <a:fillRect/>
          </a:stretch>
        </p:blipFill>
        <p:spPr>
          <a:xfrm>
            <a:off x="310988" y="2959900"/>
            <a:ext cx="4062425" cy="203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5"/>
          <p:cNvSpPr txBox="1"/>
          <p:nvPr>
            <p:ph type="title"/>
          </p:nvPr>
        </p:nvSpPr>
        <p:spPr>
          <a:xfrm>
            <a:off x="408300" y="104775"/>
            <a:ext cx="4045200" cy="754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600">
                <a:latin typeface="Arial"/>
                <a:ea typeface="Arial"/>
                <a:cs typeface="Arial"/>
                <a:sym typeface="Arial"/>
              </a:rPr>
              <a:t>What is R2L?</a:t>
            </a:r>
            <a:endParaRPr>
              <a:latin typeface="Arial"/>
              <a:ea typeface="Arial"/>
              <a:cs typeface="Arial"/>
              <a:sym typeface="Arial"/>
            </a:endParaRPr>
          </a:p>
        </p:txBody>
      </p:sp>
      <p:sp>
        <p:nvSpPr>
          <p:cNvPr id="226" name="Google Shape;226;p35"/>
          <p:cNvSpPr txBox="1"/>
          <p:nvPr>
            <p:ph idx="2" type="body"/>
          </p:nvPr>
        </p:nvSpPr>
        <p:spPr>
          <a:xfrm>
            <a:off x="438150" y="809625"/>
            <a:ext cx="3876600" cy="3829200"/>
          </a:xfrm>
          <a:prstGeom prst="rect">
            <a:avLst/>
          </a:prstGeom>
        </p:spPr>
        <p:txBody>
          <a:bodyPr anchorCtr="0" anchor="ctr" bIns="91425" lIns="91425" spcFirstLastPara="1" rIns="91425" wrap="square" tIns="91425">
            <a:noAutofit/>
          </a:bodyPr>
          <a:lstStyle/>
          <a:p>
            <a:pPr indent="0" lvl="0" marL="457200" rtl="0" algn="l">
              <a:spcBef>
                <a:spcPts val="0"/>
              </a:spcBef>
              <a:spcAft>
                <a:spcPts val="1600"/>
              </a:spcAft>
              <a:buNone/>
            </a:pPr>
            <a:r>
              <a:rPr lang="en"/>
              <a:t>RR22L is abbreviated from ‘Ready 2 Learn’ R2</a:t>
            </a:r>
            <a:endParaRPr/>
          </a:p>
        </p:txBody>
      </p:sp>
      <p:pic>
        <p:nvPicPr>
          <p:cNvPr id="227" name="Google Shape;227;p35"/>
          <p:cNvPicPr preferRelativeResize="0"/>
          <p:nvPr/>
        </p:nvPicPr>
        <p:blipFill>
          <a:blip r:embed="rId3">
            <a:alphaModFix/>
          </a:blip>
          <a:stretch>
            <a:fillRect/>
          </a:stretch>
        </p:blipFill>
        <p:spPr>
          <a:xfrm>
            <a:off x="5008725" y="152400"/>
            <a:ext cx="3296750" cy="2296936"/>
          </a:xfrm>
          <a:prstGeom prst="rect">
            <a:avLst/>
          </a:prstGeom>
          <a:noFill/>
          <a:ln>
            <a:noFill/>
          </a:ln>
        </p:spPr>
      </p:pic>
      <p:pic>
        <p:nvPicPr>
          <p:cNvPr id="228" name="Google Shape;228;p35"/>
          <p:cNvPicPr preferRelativeResize="0"/>
          <p:nvPr/>
        </p:nvPicPr>
        <p:blipFill>
          <a:blip r:embed="rId4">
            <a:alphaModFix/>
          </a:blip>
          <a:stretch>
            <a:fillRect/>
          </a:stretch>
        </p:blipFill>
        <p:spPr>
          <a:xfrm>
            <a:off x="5008725" y="2529850"/>
            <a:ext cx="3274674" cy="2454675"/>
          </a:xfrm>
          <a:prstGeom prst="rect">
            <a:avLst/>
          </a:prstGeom>
          <a:noFill/>
          <a:ln>
            <a:noFill/>
          </a:ln>
        </p:spPr>
      </p:pic>
      <p:sp>
        <p:nvSpPr>
          <p:cNvPr id="229" name="Google Shape;229;p35"/>
          <p:cNvSpPr txBox="1"/>
          <p:nvPr/>
        </p:nvSpPr>
        <p:spPr>
          <a:xfrm>
            <a:off x="214400" y="809625"/>
            <a:ext cx="4195800" cy="397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R2L (Ready 2 Learn) is our behaviour policy that all staff and pupils abide by.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aim is to make sure that everyone in school is ready to learn at all times.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a pupil is not ready to learn then they are given a verbal warning by a member of staff.  If they choose not to alter their behaviour then they are sent straight to the R2L room.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managed by the Senior Leadership Team.  Once referred the pupil than has to spend; 5 lessons, a different break and lunch time to other pupils and a 30 minute detention after school.  They complete the 5 lessons in silence.  Work from their timetabled subject is given to them to carry on their education.  Parents/carers are informed via classcharts. </a:t>
            </a:r>
            <a:endParaRPr/>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387950" y="283625"/>
            <a:ext cx="4045200" cy="138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3600">
                <a:latin typeface="Arial"/>
                <a:ea typeface="Arial"/>
                <a:cs typeface="Arial"/>
                <a:sym typeface="Arial"/>
              </a:rPr>
              <a:t>What is ALN? </a:t>
            </a:r>
            <a:endParaRPr>
              <a:latin typeface="Arial"/>
              <a:ea typeface="Arial"/>
              <a:cs typeface="Arial"/>
              <a:sym typeface="Arial"/>
            </a:endParaRPr>
          </a:p>
        </p:txBody>
      </p:sp>
      <p:sp>
        <p:nvSpPr>
          <p:cNvPr id="235" name="Google Shape;235;p36"/>
          <p:cNvSpPr txBox="1"/>
          <p:nvPr>
            <p:ph idx="2" type="body"/>
          </p:nvPr>
        </p:nvSpPr>
        <p:spPr>
          <a:xfrm>
            <a:off x="4371975" y="724200"/>
            <a:ext cx="43245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rPr lang="en">
                <a:latin typeface="Arial"/>
                <a:ea typeface="Arial"/>
                <a:cs typeface="Arial"/>
                <a:sym typeface="Arial"/>
              </a:rPr>
              <a:t>ALN  stands for (Additional Learning Needs)</a:t>
            </a:r>
            <a:endParaRPr>
              <a:latin typeface="Arial"/>
              <a:ea typeface="Arial"/>
              <a:cs typeface="Arial"/>
              <a:sym typeface="Arial"/>
            </a:endParaRPr>
          </a:p>
          <a:p>
            <a:pPr indent="0" lvl="0" marL="457200" rtl="0" algn="l">
              <a:spcBef>
                <a:spcPts val="1600"/>
              </a:spcBef>
              <a:spcAft>
                <a:spcPts val="0"/>
              </a:spcAft>
              <a:buNone/>
            </a:pPr>
            <a:r>
              <a:rPr lang="en">
                <a:latin typeface="Arial"/>
                <a:ea typeface="Arial"/>
                <a:cs typeface="Arial"/>
                <a:sym typeface="Arial"/>
              </a:rPr>
              <a:t>Mrs Rudman who is our ALNCO will help you with any queries if you feel your child needs support in this area.  Please email:</a:t>
            </a:r>
            <a:endParaRPr>
              <a:latin typeface="Arial"/>
              <a:ea typeface="Arial"/>
              <a:cs typeface="Arial"/>
              <a:sym typeface="Arial"/>
            </a:endParaRPr>
          </a:p>
          <a:p>
            <a:pPr indent="0" lvl="0" marL="457200" rtl="0" algn="l">
              <a:spcBef>
                <a:spcPts val="1600"/>
              </a:spcBef>
              <a:spcAft>
                <a:spcPts val="1600"/>
              </a:spcAft>
              <a:buNone/>
            </a:pPr>
            <a:r>
              <a:rPr lang="en" sz="1700">
                <a:latin typeface="Arial"/>
                <a:ea typeface="Arial"/>
                <a:cs typeface="Arial"/>
                <a:sym typeface="Arial"/>
              </a:rPr>
              <a:t>rudmac@blackwood.caerphilly.sch.uk</a:t>
            </a:r>
            <a:endParaRPr sz="1700">
              <a:latin typeface="Arial"/>
              <a:ea typeface="Arial"/>
              <a:cs typeface="Arial"/>
              <a:sym typeface="Arial"/>
            </a:endParaRPr>
          </a:p>
        </p:txBody>
      </p:sp>
      <p:sp>
        <p:nvSpPr>
          <p:cNvPr id="236" name="Google Shape;236;p36"/>
          <p:cNvSpPr txBox="1"/>
          <p:nvPr/>
        </p:nvSpPr>
        <p:spPr>
          <a:xfrm>
            <a:off x="4954125" y="4340000"/>
            <a:ext cx="668700" cy="3138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37" name="Google Shape;237;p36"/>
          <p:cNvPicPr preferRelativeResize="0"/>
          <p:nvPr/>
        </p:nvPicPr>
        <p:blipFill>
          <a:blip r:embed="rId3">
            <a:alphaModFix/>
          </a:blip>
          <a:stretch>
            <a:fillRect/>
          </a:stretch>
        </p:blipFill>
        <p:spPr>
          <a:xfrm>
            <a:off x="152400" y="1825925"/>
            <a:ext cx="4324500" cy="26763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439000" y="375475"/>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3600">
                <a:latin typeface="Arial"/>
                <a:ea typeface="Arial"/>
                <a:cs typeface="Arial"/>
                <a:sym typeface="Arial"/>
              </a:rPr>
              <a:t>Are teachers strict?  </a:t>
            </a:r>
            <a:endParaRPr sz="3600">
              <a:latin typeface="Arial"/>
              <a:ea typeface="Arial"/>
              <a:cs typeface="Arial"/>
              <a:sym typeface="Arial"/>
            </a:endParaRPr>
          </a:p>
          <a:p>
            <a:pPr indent="0" lvl="0" marL="0" rtl="0" algn="ctr">
              <a:spcBef>
                <a:spcPts val="0"/>
              </a:spcBef>
              <a:spcAft>
                <a:spcPts val="0"/>
              </a:spcAft>
              <a:buNone/>
            </a:pPr>
            <a:r>
              <a:t/>
            </a:r>
            <a:endParaRPr>
              <a:latin typeface="Arial"/>
              <a:ea typeface="Arial"/>
              <a:cs typeface="Arial"/>
              <a:sym typeface="Arial"/>
            </a:endParaRPr>
          </a:p>
        </p:txBody>
      </p:sp>
      <p:sp>
        <p:nvSpPr>
          <p:cNvPr id="243" name="Google Shape;243;p3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457200" rtl="0" algn="l">
              <a:spcBef>
                <a:spcPts val="0"/>
              </a:spcBef>
              <a:spcAft>
                <a:spcPts val="1600"/>
              </a:spcAft>
              <a:buNone/>
            </a:pPr>
            <a:r>
              <a:rPr lang="en">
                <a:latin typeface="Arial"/>
                <a:ea typeface="Arial"/>
                <a:cs typeface="Arial"/>
                <a:sym typeface="Arial"/>
              </a:rPr>
              <a:t>The teachers at Blackwood Comprehensive School are friendly, approachable, kind and helpful.  However, if a pupil does not behave appropriately or does not allow others to learn, then the teacher will follow the schools’ behaviour policy.  Some of you may see this as being strict!</a:t>
            </a:r>
            <a:endParaRPr>
              <a:latin typeface="Arial"/>
              <a:ea typeface="Arial"/>
              <a:cs typeface="Arial"/>
              <a:sym typeface="Arial"/>
            </a:endParaRPr>
          </a:p>
        </p:txBody>
      </p:sp>
      <p:sp>
        <p:nvSpPr>
          <p:cNvPr id="244" name="Google Shape;244;p37"/>
          <p:cNvSpPr txBox="1"/>
          <p:nvPr/>
        </p:nvSpPr>
        <p:spPr>
          <a:xfrm>
            <a:off x="4981425" y="4367275"/>
            <a:ext cx="709800" cy="286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45" name="Google Shape;245;p37"/>
          <p:cNvPicPr preferRelativeResize="0"/>
          <p:nvPr/>
        </p:nvPicPr>
        <p:blipFill>
          <a:blip r:embed="rId3">
            <a:alphaModFix/>
          </a:blip>
          <a:stretch>
            <a:fillRect/>
          </a:stretch>
        </p:blipFill>
        <p:spPr>
          <a:xfrm>
            <a:off x="489175" y="1976350"/>
            <a:ext cx="3705225" cy="27398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265500" y="395875"/>
            <a:ext cx="4051500" cy="19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600">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How will parents, carers and pupils be kept informed? </a:t>
            </a:r>
            <a:endParaRPr>
              <a:latin typeface="Arial"/>
              <a:ea typeface="Arial"/>
              <a:cs typeface="Arial"/>
              <a:sym typeface="Arial"/>
            </a:endParaRPr>
          </a:p>
        </p:txBody>
      </p:sp>
      <p:sp>
        <p:nvSpPr>
          <p:cNvPr id="251" name="Google Shape;251;p38"/>
          <p:cNvSpPr txBox="1"/>
          <p:nvPr>
            <p:ph idx="2" type="body"/>
          </p:nvPr>
        </p:nvSpPr>
        <p:spPr>
          <a:xfrm>
            <a:off x="4679625" y="521251"/>
            <a:ext cx="4204500" cy="4393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a:latin typeface="Arial"/>
                <a:ea typeface="Arial"/>
                <a:cs typeface="Arial"/>
                <a:sym typeface="Arial"/>
              </a:rPr>
              <a:t>The School Website page. </a:t>
            </a:r>
            <a:r>
              <a:rPr lang="en" sz="1400" u="sng">
                <a:latin typeface="Arial"/>
                <a:ea typeface="Arial"/>
                <a:cs typeface="Arial"/>
                <a:sym typeface="Arial"/>
                <a:hlinkClick r:id="rId3"/>
              </a:rPr>
              <a:t>http://www.blackwood.caerphilly.sch.uk/</a:t>
            </a:r>
            <a:endParaRPr sz="2100">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The School </a:t>
            </a:r>
            <a:r>
              <a:rPr lang="en">
                <a:latin typeface="Arial"/>
                <a:ea typeface="Arial"/>
                <a:cs typeface="Arial"/>
                <a:sym typeface="Arial"/>
              </a:rPr>
              <a:t>Instagram page - blackwoodcomp</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The School Twitter Page - @Blackwood_Comp</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Information via your Year 6 teachers.</a:t>
            </a:r>
            <a:endParaRPr>
              <a:latin typeface="Arial"/>
              <a:ea typeface="Arial"/>
              <a:cs typeface="Arial"/>
              <a:sym typeface="Arial"/>
            </a:endParaRPr>
          </a:p>
          <a:p>
            <a:pPr indent="-342900" lvl="0" marL="457200" rtl="0" algn="l">
              <a:spcBef>
                <a:spcPts val="0"/>
              </a:spcBef>
              <a:spcAft>
                <a:spcPts val="0"/>
              </a:spcAft>
              <a:buSzPts val="1800"/>
              <a:buFont typeface="Arial"/>
              <a:buChar char="●"/>
            </a:pPr>
            <a:r>
              <a:rPr lang="en">
                <a:latin typeface="Arial"/>
                <a:ea typeface="Arial"/>
                <a:cs typeface="Arial"/>
                <a:sym typeface="Arial"/>
              </a:rPr>
              <a:t>Or any urgent queries than please email Mrs Davies on:   </a:t>
            </a:r>
            <a:r>
              <a:rPr lang="en" sz="1400" u="sng">
                <a:latin typeface="Arial"/>
                <a:ea typeface="Arial"/>
                <a:cs typeface="Arial"/>
                <a:sym typeface="Arial"/>
                <a:hlinkClick r:id="rId4"/>
              </a:rPr>
              <a:t>daviet3@blackwood.caerphilly.sch.uk</a:t>
            </a:r>
            <a:r>
              <a:rPr lang="en" sz="1400">
                <a:latin typeface="Arial"/>
                <a:ea typeface="Arial"/>
                <a:cs typeface="Arial"/>
                <a:sym typeface="Arial"/>
              </a:rPr>
              <a:t> </a:t>
            </a:r>
            <a:r>
              <a:rPr lang="en" sz="1100">
                <a:latin typeface="Arial"/>
                <a:ea typeface="Arial"/>
                <a:cs typeface="Arial"/>
                <a:sym typeface="Arial"/>
              </a:rPr>
              <a:t> </a:t>
            </a:r>
            <a:endParaRPr sz="1100">
              <a:latin typeface="Arial"/>
              <a:ea typeface="Arial"/>
              <a:cs typeface="Arial"/>
              <a:sym typeface="Arial"/>
            </a:endParaRPr>
          </a:p>
          <a:p>
            <a:pPr indent="0" lvl="0" marL="914400" rtl="0" algn="l">
              <a:spcBef>
                <a:spcPts val="1600"/>
              </a:spcBef>
              <a:spcAft>
                <a:spcPts val="1600"/>
              </a:spcAft>
              <a:buNone/>
            </a:pPr>
            <a:r>
              <a:t/>
            </a:r>
            <a:endParaRPr>
              <a:latin typeface="Arial"/>
              <a:ea typeface="Arial"/>
              <a:cs typeface="Arial"/>
              <a:sym typeface="Arial"/>
            </a:endParaRPr>
          </a:p>
        </p:txBody>
      </p:sp>
      <p:sp>
        <p:nvSpPr>
          <p:cNvPr id="252" name="Google Shape;252;p38"/>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53" name="Google Shape;253;p38"/>
          <p:cNvPicPr preferRelativeResize="0"/>
          <p:nvPr/>
        </p:nvPicPr>
        <p:blipFill>
          <a:blip r:embed="rId5">
            <a:alphaModFix/>
          </a:blip>
          <a:stretch>
            <a:fillRect/>
          </a:stretch>
        </p:blipFill>
        <p:spPr>
          <a:xfrm>
            <a:off x="867450" y="2252325"/>
            <a:ext cx="2826900" cy="27703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122625" y="467325"/>
            <a:ext cx="4122900" cy="78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sz="3600">
              <a:latin typeface="Arial"/>
              <a:ea typeface="Arial"/>
              <a:cs typeface="Arial"/>
              <a:sym typeface="Arial"/>
            </a:endParaRPr>
          </a:p>
          <a:p>
            <a:pPr indent="0" lvl="0" marL="0" rtl="0" algn="l">
              <a:spcBef>
                <a:spcPts val="0"/>
              </a:spcBef>
              <a:spcAft>
                <a:spcPts val="0"/>
              </a:spcAft>
              <a:buNone/>
            </a:pPr>
            <a:r>
              <a:rPr lang="en">
                <a:latin typeface="Arial"/>
                <a:ea typeface="Arial"/>
                <a:cs typeface="Arial"/>
                <a:sym typeface="Arial"/>
              </a:rPr>
              <a:t>Covid </a:t>
            </a:r>
            <a:endParaRPr>
              <a:latin typeface="Arial"/>
              <a:ea typeface="Arial"/>
              <a:cs typeface="Arial"/>
              <a:sym typeface="Arial"/>
            </a:endParaRPr>
          </a:p>
        </p:txBody>
      </p:sp>
      <p:sp>
        <p:nvSpPr>
          <p:cNvPr id="259" name="Google Shape;259;p39"/>
          <p:cNvSpPr txBox="1"/>
          <p:nvPr>
            <p:ph idx="2" type="body"/>
          </p:nvPr>
        </p:nvSpPr>
        <p:spPr>
          <a:xfrm>
            <a:off x="4572000" y="724200"/>
            <a:ext cx="4204500" cy="3695100"/>
          </a:xfrm>
          <a:prstGeom prst="rect">
            <a:avLst/>
          </a:prstGeom>
        </p:spPr>
        <p:txBody>
          <a:bodyPr anchorCtr="0" anchor="ctr" bIns="91425" lIns="91425" spcFirstLastPara="1" rIns="91425" wrap="square" tIns="91425">
            <a:noAutofit/>
          </a:bodyPr>
          <a:lstStyle/>
          <a:p>
            <a:pPr indent="0" lvl="0" marL="914400" rtl="0" algn="l">
              <a:spcBef>
                <a:spcPts val="0"/>
              </a:spcBef>
              <a:spcAft>
                <a:spcPts val="0"/>
              </a:spcAft>
              <a:buClr>
                <a:schemeClr val="dk2"/>
              </a:buClr>
              <a:buSzPts val="1100"/>
              <a:buFont typeface="Arial"/>
              <a:buNone/>
            </a:pPr>
            <a:r>
              <a:rPr lang="en">
                <a:latin typeface="Arial"/>
                <a:ea typeface="Arial"/>
                <a:cs typeface="Arial"/>
                <a:sym typeface="Arial"/>
              </a:rPr>
              <a:t>Unfortunately we do not know what is covid restrictions are going to be in place in September as they change so quickly. We are hoping that education will be back to normal! </a:t>
            </a:r>
            <a:endParaRPr>
              <a:latin typeface="Arial"/>
              <a:ea typeface="Arial"/>
              <a:cs typeface="Arial"/>
              <a:sym typeface="Arial"/>
            </a:endParaRPr>
          </a:p>
          <a:p>
            <a:pPr indent="0" lvl="0" marL="914400" rtl="0" algn="l">
              <a:spcBef>
                <a:spcPts val="1600"/>
              </a:spcBef>
              <a:spcAft>
                <a:spcPts val="0"/>
              </a:spcAft>
              <a:buClr>
                <a:schemeClr val="dk2"/>
              </a:buClr>
              <a:buSzPts val="1100"/>
              <a:buFont typeface="Arial"/>
              <a:buNone/>
            </a:pPr>
            <a:r>
              <a:rPr lang="en">
                <a:latin typeface="Arial"/>
                <a:ea typeface="Arial"/>
                <a:cs typeface="Arial"/>
                <a:sym typeface="Arial"/>
              </a:rPr>
              <a:t>Please keep an eye on the school website. </a:t>
            </a:r>
            <a:endParaRPr>
              <a:latin typeface="Arial"/>
              <a:ea typeface="Arial"/>
              <a:cs typeface="Arial"/>
              <a:sym typeface="Arial"/>
            </a:endParaRPr>
          </a:p>
          <a:p>
            <a:pPr indent="0" lvl="0" marL="914400" rtl="0" algn="l">
              <a:spcBef>
                <a:spcPts val="1600"/>
              </a:spcBef>
              <a:spcAft>
                <a:spcPts val="0"/>
              </a:spcAft>
              <a:buClr>
                <a:schemeClr val="dk2"/>
              </a:buClr>
              <a:buSzPts val="1100"/>
              <a:buFont typeface="Arial"/>
              <a:buNone/>
            </a:pPr>
            <a:r>
              <a:rPr lang="en" u="sng">
                <a:solidFill>
                  <a:schemeClr val="hlink"/>
                </a:solidFill>
                <a:latin typeface="Arial"/>
                <a:ea typeface="Arial"/>
                <a:cs typeface="Arial"/>
                <a:sym typeface="Arial"/>
                <a:hlinkClick r:id="rId3"/>
              </a:rPr>
              <a:t>School website</a:t>
            </a:r>
            <a:endParaRPr>
              <a:latin typeface="Arial"/>
              <a:ea typeface="Arial"/>
              <a:cs typeface="Arial"/>
              <a:sym typeface="Arial"/>
            </a:endParaRPr>
          </a:p>
          <a:p>
            <a:pPr indent="0" lvl="0" marL="0" rtl="0" algn="l">
              <a:lnSpc>
                <a:spcPct val="100000"/>
              </a:lnSpc>
              <a:spcBef>
                <a:spcPts val="1600"/>
              </a:spcBef>
              <a:spcAft>
                <a:spcPts val="0"/>
              </a:spcAft>
              <a:buClr>
                <a:schemeClr val="dk2"/>
              </a:buClr>
              <a:buSzPts val="1100"/>
              <a:buFont typeface="Arial"/>
              <a:buNone/>
            </a:pPr>
            <a:r>
              <a:t/>
            </a:r>
            <a:endParaRPr>
              <a:latin typeface="Arial"/>
              <a:ea typeface="Arial"/>
              <a:cs typeface="Arial"/>
              <a:sym typeface="Arial"/>
            </a:endParaRPr>
          </a:p>
        </p:txBody>
      </p:sp>
      <p:sp>
        <p:nvSpPr>
          <p:cNvPr id="260" name="Google Shape;260;p39"/>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261" name="Google Shape;261;p39"/>
          <p:cNvSpPr txBox="1"/>
          <p:nvPr/>
        </p:nvSpPr>
        <p:spPr>
          <a:xfrm>
            <a:off x="377600" y="1683900"/>
            <a:ext cx="3000000" cy="4617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1600"/>
              </a:spcAft>
              <a:buNone/>
            </a:pPr>
            <a:r>
              <a:t/>
            </a:r>
            <a:endParaRPr sz="1800"/>
          </a:p>
        </p:txBody>
      </p:sp>
      <p:pic>
        <p:nvPicPr>
          <p:cNvPr id="262" name="Google Shape;262;p39"/>
          <p:cNvPicPr preferRelativeResize="0"/>
          <p:nvPr/>
        </p:nvPicPr>
        <p:blipFill>
          <a:blip r:embed="rId4">
            <a:alphaModFix/>
          </a:blip>
          <a:stretch>
            <a:fillRect/>
          </a:stretch>
        </p:blipFill>
        <p:spPr>
          <a:xfrm>
            <a:off x="1773299" y="218625"/>
            <a:ext cx="2798700" cy="1285200"/>
          </a:xfrm>
          <a:prstGeom prst="rect">
            <a:avLst/>
          </a:prstGeom>
          <a:noFill/>
          <a:ln>
            <a:noFill/>
          </a:ln>
        </p:spPr>
      </p:pic>
      <p:sp>
        <p:nvSpPr>
          <p:cNvPr id="263" name="Google Shape;263;p39"/>
          <p:cNvSpPr txBox="1"/>
          <p:nvPr/>
        </p:nvSpPr>
        <p:spPr>
          <a:xfrm>
            <a:off x="153075" y="1634400"/>
            <a:ext cx="4062000" cy="24654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rPr lang="en" sz="1800"/>
              <a:t>Will school start times and finish times still be staggered in September?</a:t>
            </a:r>
            <a:endParaRPr sz="1800"/>
          </a:p>
          <a:p>
            <a:pPr indent="0" lvl="0" marL="914400" rtl="0" algn="l">
              <a:lnSpc>
                <a:spcPct val="115000"/>
              </a:lnSpc>
              <a:spcBef>
                <a:spcPts val="1600"/>
              </a:spcBef>
              <a:spcAft>
                <a:spcPts val="0"/>
              </a:spcAft>
              <a:buNone/>
            </a:pPr>
            <a:r>
              <a:rPr lang="en" sz="1800"/>
              <a:t>Will masks need to be worn?</a:t>
            </a:r>
            <a:endParaRPr sz="1800"/>
          </a:p>
          <a:p>
            <a:pPr indent="0" lvl="0" marL="914400" rtl="0" algn="l">
              <a:lnSpc>
                <a:spcPct val="115000"/>
              </a:lnSpc>
              <a:spcBef>
                <a:spcPts val="1600"/>
              </a:spcBef>
              <a:spcAft>
                <a:spcPts val="1600"/>
              </a:spcAft>
              <a:buNone/>
            </a:pPr>
            <a:r>
              <a:rPr lang="en" sz="1800"/>
              <a:t>Will pupils in different </a:t>
            </a:r>
            <a:r>
              <a:rPr lang="en" sz="1800"/>
              <a:t>classes</a:t>
            </a:r>
            <a:r>
              <a:rPr lang="en" sz="1800"/>
              <a:t> be able to mix? </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0"/>
          <p:cNvSpPr txBox="1"/>
          <p:nvPr>
            <p:ph type="title"/>
          </p:nvPr>
        </p:nvSpPr>
        <p:spPr>
          <a:xfrm>
            <a:off x="265500" y="457100"/>
            <a:ext cx="4045200" cy="264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Will there be a lot of people?</a:t>
            </a:r>
            <a:endParaRPr sz="3600">
              <a:latin typeface="Arial"/>
              <a:ea typeface="Arial"/>
              <a:cs typeface="Arial"/>
              <a:sym typeface="Arial"/>
            </a:endParaRPr>
          </a:p>
          <a:p>
            <a:pPr indent="0" lvl="0" marL="0" rtl="0" algn="l">
              <a:spcBef>
                <a:spcPts val="0"/>
              </a:spcBef>
              <a:spcAft>
                <a:spcPts val="0"/>
              </a:spcAft>
              <a:buNone/>
            </a:pPr>
            <a:r>
              <a:t/>
            </a:r>
            <a:endParaRPr sz="36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69" name="Google Shape;269;p40"/>
          <p:cNvSpPr txBox="1"/>
          <p:nvPr>
            <p:ph idx="2" type="body"/>
          </p:nvPr>
        </p:nvSpPr>
        <p:spPr>
          <a:xfrm>
            <a:off x="4572000" y="724200"/>
            <a:ext cx="4204500" cy="3695100"/>
          </a:xfrm>
          <a:prstGeom prst="rect">
            <a:avLst/>
          </a:prstGeom>
        </p:spPr>
        <p:txBody>
          <a:bodyPr anchorCtr="0" anchor="ctr" bIns="91425" lIns="91425" spcFirstLastPara="1" rIns="91425" wrap="square" tIns="91425">
            <a:noAutofit/>
          </a:bodyPr>
          <a:lstStyle/>
          <a:p>
            <a:pPr indent="0" lvl="0" marL="914400" rtl="0" algn="l">
              <a:spcBef>
                <a:spcPts val="0"/>
              </a:spcBef>
              <a:spcAft>
                <a:spcPts val="1600"/>
              </a:spcAft>
              <a:buNone/>
            </a:pPr>
            <a:r>
              <a:rPr lang="en">
                <a:latin typeface="Arial"/>
                <a:ea typeface="Arial"/>
                <a:cs typeface="Arial"/>
                <a:sym typeface="Arial"/>
              </a:rPr>
              <a:t>There are going to be 205 pupils in your year group with a total of approximately 1000 pupils in the school alongside teachers, support staff, canteen staff, admin staff. </a:t>
            </a:r>
            <a:endParaRPr>
              <a:latin typeface="Arial"/>
              <a:ea typeface="Arial"/>
              <a:cs typeface="Arial"/>
              <a:sym typeface="Arial"/>
            </a:endParaRPr>
          </a:p>
        </p:txBody>
      </p:sp>
      <p:sp>
        <p:nvSpPr>
          <p:cNvPr id="270" name="Google Shape;270;p40"/>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71" name="Google Shape;271;p40"/>
          <p:cNvPicPr preferRelativeResize="0"/>
          <p:nvPr/>
        </p:nvPicPr>
        <p:blipFill>
          <a:blip r:embed="rId3">
            <a:alphaModFix/>
          </a:blip>
          <a:stretch>
            <a:fillRect/>
          </a:stretch>
        </p:blipFill>
        <p:spPr>
          <a:xfrm>
            <a:off x="248425" y="2476170"/>
            <a:ext cx="4204500" cy="252270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1"/>
          <p:cNvSpPr txBox="1"/>
          <p:nvPr>
            <p:ph type="title"/>
          </p:nvPr>
        </p:nvSpPr>
        <p:spPr>
          <a:xfrm>
            <a:off x="265500" y="1181700"/>
            <a:ext cx="4045200" cy="2640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Work and Homework - How much? ALN? differentiated.</a:t>
            </a:r>
            <a:endParaRPr sz="3600">
              <a:latin typeface="Arial"/>
              <a:ea typeface="Arial"/>
              <a:cs typeface="Arial"/>
              <a:sym typeface="Arial"/>
            </a:endParaRPr>
          </a:p>
          <a:p>
            <a:pPr indent="0" lvl="0" marL="0" rtl="0" algn="l">
              <a:spcBef>
                <a:spcPts val="0"/>
              </a:spcBef>
              <a:spcAft>
                <a:spcPts val="0"/>
              </a:spcAft>
              <a:buNone/>
            </a:pPr>
            <a:r>
              <a:t/>
            </a:r>
            <a:endParaRPr sz="36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77" name="Google Shape;277;p41"/>
          <p:cNvSpPr txBox="1"/>
          <p:nvPr>
            <p:ph idx="2" type="body"/>
          </p:nvPr>
        </p:nvSpPr>
        <p:spPr>
          <a:xfrm>
            <a:off x="4310700" y="295950"/>
            <a:ext cx="4639200" cy="4412400"/>
          </a:xfrm>
          <a:prstGeom prst="rect">
            <a:avLst/>
          </a:prstGeom>
        </p:spPr>
        <p:txBody>
          <a:bodyPr anchorCtr="0" anchor="ctr" bIns="91425" lIns="91425" spcFirstLastPara="1" rIns="91425" wrap="square" tIns="91425">
            <a:noAutofit/>
          </a:bodyPr>
          <a:lstStyle/>
          <a:p>
            <a:pPr indent="0" lvl="0" marL="914400" rtl="0" algn="l">
              <a:spcBef>
                <a:spcPts val="0"/>
              </a:spcBef>
              <a:spcAft>
                <a:spcPts val="0"/>
              </a:spcAft>
              <a:buNone/>
            </a:pPr>
            <a:r>
              <a:rPr lang="en">
                <a:latin typeface="Arial"/>
                <a:ea typeface="Arial"/>
                <a:cs typeface="Arial"/>
                <a:sym typeface="Arial"/>
              </a:rPr>
              <a:t>Homework</a:t>
            </a:r>
            <a:r>
              <a:rPr lang="en">
                <a:latin typeface="Arial"/>
                <a:ea typeface="Arial"/>
                <a:cs typeface="Arial"/>
                <a:sym typeface="Arial"/>
              </a:rPr>
              <a:t> is set by subject teachers and varies between each department. My advice is to do your </a:t>
            </a:r>
            <a:r>
              <a:rPr lang="en">
                <a:latin typeface="Arial"/>
                <a:ea typeface="Arial"/>
                <a:cs typeface="Arial"/>
                <a:sym typeface="Arial"/>
              </a:rPr>
              <a:t>homework</a:t>
            </a:r>
            <a:r>
              <a:rPr lang="en">
                <a:latin typeface="Arial"/>
                <a:ea typeface="Arial"/>
                <a:cs typeface="Arial"/>
                <a:sym typeface="Arial"/>
              </a:rPr>
              <a:t> on the day you are given it so it is fresh in your mind and out of the way. </a:t>
            </a:r>
            <a:endParaRPr>
              <a:latin typeface="Arial"/>
              <a:ea typeface="Arial"/>
              <a:cs typeface="Arial"/>
              <a:sym typeface="Arial"/>
            </a:endParaRPr>
          </a:p>
          <a:p>
            <a:pPr indent="0" lvl="0" marL="914400" rtl="0" algn="l">
              <a:spcBef>
                <a:spcPts val="1600"/>
              </a:spcBef>
              <a:spcAft>
                <a:spcPts val="1600"/>
              </a:spcAft>
              <a:buNone/>
            </a:pPr>
            <a:r>
              <a:rPr lang="en">
                <a:latin typeface="Arial"/>
                <a:ea typeface="Arial"/>
                <a:cs typeface="Arial"/>
                <a:sym typeface="Arial"/>
              </a:rPr>
              <a:t>All classwork and homework is differentiated to the needs of each child?</a:t>
            </a:r>
            <a:endParaRPr>
              <a:latin typeface="Arial"/>
              <a:ea typeface="Arial"/>
              <a:cs typeface="Arial"/>
              <a:sym typeface="Arial"/>
            </a:endParaRPr>
          </a:p>
        </p:txBody>
      </p:sp>
      <p:sp>
        <p:nvSpPr>
          <p:cNvPr id="278" name="Google Shape;278;p41"/>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79" name="Google Shape;279;p41"/>
          <p:cNvPicPr preferRelativeResize="0"/>
          <p:nvPr/>
        </p:nvPicPr>
        <p:blipFill>
          <a:blip r:embed="rId3">
            <a:alphaModFix/>
          </a:blip>
          <a:stretch>
            <a:fillRect/>
          </a:stretch>
        </p:blipFill>
        <p:spPr>
          <a:xfrm>
            <a:off x="134850" y="3106950"/>
            <a:ext cx="4306500" cy="11132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113350" y="226700"/>
            <a:ext cx="8955000" cy="11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What are your main concerns and worries?</a:t>
            </a:r>
            <a:endParaRPr sz="3600">
              <a:latin typeface="Arial"/>
              <a:ea typeface="Arial"/>
              <a:cs typeface="Arial"/>
              <a:sym typeface="Arial"/>
            </a:endParaRPr>
          </a:p>
        </p:txBody>
      </p:sp>
      <p:sp>
        <p:nvSpPr>
          <p:cNvPr id="74" name="Google Shape;74;p15"/>
          <p:cNvSpPr txBox="1"/>
          <p:nvPr>
            <p:ph idx="1" type="body"/>
          </p:nvPr>
        </p:nvSpPr>
        <p:spPr>
          <a:xfrm>
            <a:off x="311700" y="1396375"/>
            <a:ext cx="8387100" cy="34668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Being split up from my friends;</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Getting lost and not being able to find my way around a larger school site;</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Not understanding the work or the work being too hard;</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Being on my own and not knowing anyone;</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Being bullied;</a:t>
            </a:r>
            <a:endParaRPr sz="2400">
              <a:solidFill>
                <a:srgbClr val="674EA7"/>
              </a:solidFill>
              <a:latin typeface="Arial"/>
              <a:ea typeface="Arial"/>
              <a:cs typeface="Arial"/>
              <a:sym typeface="Arial"/>
            </a:endParaRPr>
          </a:p>
          <a:p>
            <a:pPr indent="-381000" lvl="0" marL="457200" rtl="0" algn="l">
              <a:spcBef>
                <a:spcPts val="0"/>
              </a:spcBef>
              <a:spcAft>
                <a:spcPts val="0"/>
              </a:spcAft>
              <a:buClr>
                <a:srgbClr val="674EA7"/>
              </a:buClr>
              <a:buSzPts val="2400"/>
              <a:buFont typeface="Arial"/>
              <a:buAutoNum type="arabicPeriod"/>
            </a:pPr>
            <a:r>
              <a:rPr lang="en" sz="2400">
                <a:solidFill>
                  <a:srgbClr val="674EA7"/>
                </a:solidFill>
                <a:latin typeface="Arial"/>
                <a:ea typeface="Arial"/>
                <a:cs typeface="Arial"/>
                <a:sym typeface="Arial"/>
              </a:rPr>
              <a:t>Knowing where to find help, if it is needed.</a:t>
            </a:r>
            <a:endParaRPr sz="2400">
              <a:solidFill>
                <a:srgbClr val="674EA7"/>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2"/>
          <p:cNvSpPr txBox="1"/>
          <p:nvPr>
            <p:ph type="title"/>
          </p:nvPr>
        </p:nvSpPr>
        <p:spPr>
          <a:xfrm>
            <a:off x="275725" y="214325"/>
            <a:ext cx="4153500" cy="3194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How many lessons/subjects will i have? </a:t>
            </a:r>
            <a:endParaRPr sz="3600">
              <a:latin typeface="Arial"/>
              <a:ea typeface="Arial"/>
              <a:cs typeface="Arial"/>
              <a:sym typeface="Arial"/>
            </a:endParaRPr>
          </a:p>
          <a:p>
            <a:pPr indent="0" lvl="0" marL="0" rtl="0" algn="l">
              <a:spcBef>
                <a:spcPts val="0"/>
              </a:spcBef>
              <a:spcAft>
                <a:spcPts val="0"/>
              </a:spcAft>
              <a:buNone/>
            </a:pPr>
            <a:r>
              <a:t/>
            </a:r>
            <a:endParaRPr sz="3600">
              <a:latin typeface="Arial"/>
              <a:ea typeface="Arial"/>
              <a:cs typeface="Arial"/>
              <a:sym typeface="Arial"/>
            </a:endParaRPr>
          </a:p>
          <a:p>
            <a:pPr indent="0" lvl="0" marL="0" rtl="0" algn="l">
              <a:spcBef>
                <a:spcPts val="0"/>
              </a:spcBef>
              <a:spcAft>
                <a:spcPts val="0"/>
              </a:spcAft>
              <a:buNone/>
            </a:pPr>
            <a:r>
              <a:t/>
            </a:r>
            <a:endParaRPr sz="36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85" name="Google Shape;285;p42"/>
          <p:cNvSpPr txBox="1"/>
          <p:nvPr>
            <p:ph idx="2" type="body"/>
          </p:nvPr>
        </p:nvSpPr>
        <p:spPr>
          <a:xfrm>
            <a:off x="4623025" y="724200"/>
            <a:ext cx="4153500" cy="2245500"/>
          </a:xfrm>
          <a:prstGeom prst="rect">
            <a:avLst/>
          </a:prstGeom>
        </p:spPr>
        <p:txBody>
          <a:bodyPr anchorCtr="0" anchor="ctr" bIns="91425" lIns="91425" spcFirstLastPara="1" rIns="91425" wrap="square" tIns="91425">
            <a:noAutofit/>
          </a:bodyPr>
          <a:lstStyle/>
          <a:p>
            <a:pPr indent="0" lvl="0" marL="914400" rtl="0" algn="l">
              <a:spcBef>
                <a:spcPts val="0"/>
              </a:spcBef>
              <a:spcAft>
                <a:spcPts val="1600"/>
              </a:spcAft>
              <a:buNone/>
            </a:pPr>
            <a:r>
              <a:rPr lang="en"/>
              <a:t>Click on this link to the school website which gives you information on: </a:t>
            </a:r>
            <a:r>
              <a:rPr lang="en" u="sng">
                <a:solidFill>
                  <a:schemeClr val="hlink"/>
                </a:solidFill>
                <a:latin typeface="Arial"/>
                <a:ea typeface="Arial"/>
                <a:cs typeface="Arial"/>
                <a:sym typeface="Arial"/>
                <a:hlinkClick r:id="rId3"/>
              </a:rPr>
              <a:t>Subjects/timetables in Year 7</a:t>
            </a:r>
            <a:endParaRPr>
              <a:latin typeface="Arial"/>
              <a:ea typeface="Arial"/>
              <a:cs typeface="Arial"/>
              <a:sym typeface="Arial"/>
            </a:endParaRPr>
          </a:p>
        </p:txBody>
      </p:sp>
      <p:sp>
        <p:nvSpPr>
          <p:cNvPr id="286" name="Google Shape;286;p42"/>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287" name="Google Shape;287;p42"/>
          <p:cNvSpPr txBox="1"/>
          <p:nvPr/>
        </p:nvSpPr>
        <p:spPr>
          <a:xfrm>
            <a:off x="433825" y="1745125"/>
            <a:ext cx="3837300" cy="31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rgbClr val="302F28"/>
                </a:solidFill>
                <a:highlight>
                  <a:srgbClr val="FFFFFF"/>
                </a:highlight>
                <a:latin typeface="Times New Roman"/>
                <a:ea typeface="Times New Roman"/>
                <a:cs typeface="Times New Roman"/>
                <a:sym typeface="Times New Roman"/>
              </a:rPr>
              <a:t>Below is a list of the subjects you will study in Year 7 and the number of lessons over the two weeks you will have:</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1600"/>
              </a:spcBef>
              <a:spcAft>
                <a:spcPts val="0"/>
              </a:spcAft>
              <a:buClr>
                <a:srgbClr val="302F28"/>
              </a:buClr>
              <a:buSzPts val="1050"/>
              <a:buFont typeface="Times New Roman"/>
              <a:buChar char="●"/>
            </a:pPr>
            <a:r>
              <a:rPr b="1" lang="en" sz="1050">
                <a:solidFill>
                  <a:srgbClr val="302F28"/>
                </a:solidFill>
                <a:highlight>
                  <a:srgbClr val="FFFFFF"/>
                </a:highlight>
                <a:latin typeface="Times New Roman"/>
                <a:ea typeface="Times New Roman"/>
                <a:cs typeface="Times New Roman"/>
                <a:sym typeface="Times New Roman"/>
              </a:rPr>
              <a:t>English –  7 lessons</a:t>
            </a:r>
            <a:endParaRPr b="1"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b="1" lang="en" sz="1050">
                <a:solidFill>
                  <a:srgbClr val="302F28"/>
                </a:solidFill>
                <a:highlight>
                  <a:srgbClr val="FFFFFF"/>
                </a:highlight>
                <a:latin typeface="Times New Roman"/>
                <a:ea typeface="Times New Roman"/>
                <a:cs typeface="Times New Roman"/>
                <a:sym typeface="Times New Roman"/>
              </a:rPr>
              <a:t>Mathematics –  7 lessons</a:t>
            </a:r>
            <a:endParaRPr b="1"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b="1" lang="en" sz="1050">
                <a:solidFill>
                  <a:srgbClr val="302F28"/>
                </a:solidFill>
                <a:highlight>
                  <a:srgbClr val="FFFFFF"/>
                </a:highlight>
                <a:latin typeface="Times New Roman"/>
                <a:ea typeface="Times New Roman"/>
                <a:cs typeface="Times New Roman"/>
                <a:sym typeface="Times New Roman"/>
              </a:rPr>
              <a:t>Science – 6 lessons</a:t>
            </a:r>
            <a:endParaRPr b="1"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Expressive Arts – Drama, music and Art 5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Technology – 4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Geography – 2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History – 3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Physical Education – 4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Religious Studies – 2 lesson</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PSHE – 1 lesson</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Welsh – 3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French – 4 lessons</a:t>
            </a:r>
            <a:endParaRPr sz="1050">
              <a:solidFill>
                <a:srgbClr val="302F28"/>
              </a:solidFill>
              <a:highlight>
                <a:srgbClr val="FFFFFF"/>
              </a:highlight>
              <a:latin typeface="Times New Roman"/>
              <a:ea typeface="Times New Roman"/>
              <a:cs typeface="Times New Roman"/>
              <a:sym typeface="Times New Roman"/>
            </a:endParaRPr>
          </a:p>
          <a:p>
            <a:pPr indent="-295275" lvl="0" marL="673100" rtl="0" algn="l">
              <a:lnSpc>
                <a:spcPct val="115000"/>
              </a:lnSpc>
              <a:spcBef>
                <a:spcPts val="0"/>
              </a:spcBef>
              <a:spcAft>
                <a:spcPts val="0"/>
              </a:spcAft>
              <a:buClr>
                <a:srgbClr val="302F28"/>
              </a:buClr>
              <a:buSzPts val="1050"/>
              <a:buFont typeface="Times New Roman"/>
              <a:buChar char="●"/>
            </a:pPr>
            <a:r>
              <a:rPr lang="en" sz="1050">
                <a:solidFill>
                  <a:srgbClr val="302F28"/>
                </a:solidFill>
                <a:highlight>
                  <a:srgbClr val="FFFFFF"/>
                </a:highlight>
                <a:latin typeface="Times New Roman"/>
                <a:ea typeface="Times New Roman"/>
                <a:cs typeface="Times New Roman"/>
                <a:sym typeface="Times New Roman"/>
              </a:rPr>
              <a:t>IT – 2 lessons</a:t>
            </a:r>
            <a:endParaRPr sz="1050">
              <a:solidFill>
                <a:srgbClr val="302F28"/>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3"/>
          <p:cNvSpPr txBox="1"/>
          <p:nvPr>
            <p:ph type="title"/>
          </p:nvPr>
        </p:nvSpPr>
        <p:spPr>
          <a:xfrm>
            <a:off x="234900" y="375475"/>
            <a:ext cx="4045200" cy="3145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Applying for bus passes, uniform grants, Free School Meals (FSM)</a:t>
            </a:r>
            <a:endParaRPr sz="36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93" name="Google Shape;293;p43"/>
          <p:cNvSpPr txBox="1"/>
          <p:nvPr>
            <p:ph idx="2" type="body"/>
          </p:nvPr>
        </p:nvSpPr>
        <p:spPr>
          <a:xfrm>
            <a:off x="4775425" y="2037275"/>
            <a:ext cx="4204500" cy="3695100"/>
          </a:xfrm>
          <a:prstGeom prst="rect">
            <a:avLst/>
          </a:prstGeom>
        </p:spPr>
        <p:txBody>
          <a:bodyPr anchorCtr="0" anchor="ctr" bIns="91425" lIns="91425" spcFirstLastPara="1" rIns="91425" wrap="square" tIns="91425">
            <a:noAutofit/>
          </a:bodyPr>
          <a:lstStyle/>
          <a:p>
            <a:pPr indent="0" lvl="0" marL="914400" rtl="0" algn="l">
              <a:spcBef>
                <a:spcPts val="0"/>
              </a:spcBef>
              <a:spcAft>
                <a:spcPts val="0"/>
              </a:spcAft>
              <a:buNone/>
            </a:pPr>
            <a:r>
              <a:rPr lang="en" u="sng">
                <a:solidFill>
                  <a:schemeClr val="hlink"/>
                </a:solidFill>
                <a:latin typeface="Arial"/>
                <a:ea typeface="Arial"/>
                <a:cs typeface="Arial"/>
                <a:sym typeface="Arial"/>
                <a:hlinkClick r:id="rId3"/>
              </a:rPr>
              <a:t>Information on bus passes</a:t>
            </a:r>
            <a:endParaRPr>
              <a:latin typeface="Arial"/>
              <a:ea typeface="Arial"/>
              <a:cs typeface="Arial"/>
              <a:sym typeface="Arial"/>
            </a:endParaRPr>
          </a:p>
          <a:p>
            <a:pPr indent="0" lvl="0" marL="914400" rtl="0" algn="l">
              <a:spcBef>
                <a:spcPts val="1600"/>
              </a:spcBef>
              <a:spcAft>
                <a:spcPts val="0"/>
              </a:spcAft>
              <a:buNone/>
            </a:pPr>
            <a:r>
              <a:rPr lang="en">
                <a:latin typeface="Arial"/>
                <a:ea typeface="Arial"/>
                <a:cs typeface="Arial"/>
                <a:sym typeface="Arial"/>
              </a:rPr>
              <a:t>FSM - this should automatically transfer from primary to secondary school</a:t>
            </a:r>
            <a:endParaRPr>
              <a:latin typeface="Arial"/>
              <a:ea typeface="Arial"/>
              <a:cs typeface="Arial"/>
              <a:sym typeface="Arial"/>
            </a:endParaRPr>
          </a:p>
          <a:p>
            <a:pPr indent="0" lvl="0" marL="914400" rtl="0" algn="l">
              <a:spcBef>
                <a:spcPts val="1600"/>
              </a:spcBef>
              <a:spcAft>
                <a:spcPts val="1600"/>
              </a:spcAft>
              <a:buNone/>
            </a:pPr>
            <a:r>
              <a:rPr lang="en">
                <a:latin typeface="Arial"/>
                <a:ea typeface="Arial"/>
                <a:cs typeface="Arial"/>
                <a:sym typeface="Arial"/>
              </a:rPr>
              <a:t>Uniform grant. - </a:t>
            </a:r>
            <a:r>
              <a:rPr lang="en">
                <a:latin typeface="Arial"/>
                <a:ea typeface="Arial"/>
                <a:cs typeface="Arial"/>
                <a:sym typeface="Arial"/>
              </a:rPr>
              <a:t>unfortunately</a:t>
            </a:r>
            <a:r>
              <a:rPr lang="en">
                <a:latin typeface="Arial"/>
                <a:ea typeface="Arial"/>
                <a:cs typeface="Arial"/>
                <a:sym typeface="Arial"/>
              </a:rPr>
              <a:t> no information until July </a:t>
            </a:r>
            <a:endParaRPr>
              <a:latin typeface="Arial"/>
              <a:ea typeface="Arial"/>
              <a:cs typeface="Arial"/>
              <a:sym typeface="Arial"/>
            </a:endParaRPr>
          </a:p>
        </p:txBody>
      </p:sp>
      <p:sp>
        <p:nvSpPr>
          <p:cNvPr id="294" name="Google Shape;294;p43"/>
          <p:cNvSpPr txBox="1"/>
          <p:nvPr/>
        </p:nvSpPr>
        <p:spPr>
          <a:xfrm>
            <a:off x="4967775" y="4340000"/>
            <a:ext cx="668700" cy="3684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295" name="Google Shape;295;p43"/>
          <p:cNvPicPr preferRelativeResize="0"/>
          <p:nvPr/>
        </p:nvPicPr>
        <p:blipFill>
          <a:blip r:embed="rId4">
            <a:alphaModFix/>
          </a:blip>
          <a:stretch>
            <a:fillRect/>
          </a:stretch>
        </p:blipFill>
        <p:spPr>
          <a:xfrm>
            <a:off x="152400" y="3219200"/>
            <a:ext cx="1771900" cy="1771900"/>
          </a:xfrm>
          <a:prstGeom prst="rect">
            <a:avLst/>
          </a:prstGeom>
          <a:noFill/>
          <a:ln>
            <a:noFill/>
          </a:ln>
        </p:spPr>
      </p:pic>
      <p:pic>
        <p:nvPicPr>
          <p:cNvPr id="296" name="Google Shape;296;p43"/>
          <p:cNvPicPr preferRelativeResize="0"/>
          <p:nvPr/>
        </p:nvPicPr>
        <p:blipFill>
          <a:blip r:embed="rId5">
            <a:alphaModFix/>
          </a:blip>
          <a:stretch>
            <a:fillRect/>
          </a:stretch>
        </p:blipFill>
        <p:spPr>
          <a:xfrm>
            <a:off x="2034670" y="2475562"/>
            <a:ext cx="2245424" cy="2320263"/>
          </a:xfrm>
          <a:prstGeom prst="rect">
            <a:avLst/>
          </a:prstGeom>
          <a:noFill/>
          <a:ln>
            <a:noFill/>
          </a:ln>
        </p:spPr>
      </p:pic>
      <p:pic>
        <p:nvPicPr>
          <p:cNvPr id="297" name="Google Shape;297;p43"/>
          <p:cNvPicPr preferRelativeResize="0"/>
          <p:nvPr/>
        </p:nvPicPr>
        <p:blipFill>
          <a:blip r:embed="rId6">
            <a:alphaModFix/>
          </a:blip>
          <a:stretch>
            <a:fillRect/>
          </a:stretch>
        </p:blipFill>
        <p:spPr>
          <a:xfrm>
            <a:off x="5163900" y="249700"/>
            <a:ext cx="3163675" cy="2105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idx="4294967295" type="title"/>
          </p:nvPr>
        </p:nvSpPr>
        <p:spPr>
          <a:xfrm>
            <a:off x="311700" y="695325"/>
            <a:ext cx="3890100" cy="21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latin typeface="Arial"/>
                <a:ea typeface="Arial"/>
                <a:cs typeface="Arial"/>
                <a:sym typeface="Arial"/>
              </a:rPr>
              <a:t>Finally, some friendly hello’s and advice from 3 of our Year 7 pupils.</a:t>
            </a:r>
            <a:endParaRPr sz="3200">
              <a:latin typeface="Arial"/>
              <a:ea typeface="Arial"/>
              <a:cs typeface="Arial"/>
              <a:sym typeface="Arial"/>
            </a:endParaRPr>
          </a:p>
          <a:p>
            <a:pPr indent="0" lvl="0" marL="0" rtl="0" algn="l">
              <a:lnSpc>
                <a:spcPct val="115000"/>
              </a:lnSpc>
              <a:spcBef>
                <a:spcPts val="1600"/>
              </a:spcBef>
              <a:spcAft>
                <a:spcPts val="1600"/>
              </a:spcAft>
              <a:buNone/>
            </a:pPr>
            <a:r>
              <a:t/>
            </a:r>
            <a:endParaRPr sz="3600">
              <a:latin typeface="Arial"/>
              <a:ea typeface="Arial"/>
              <a:cs typeface="Arial"/>
              <a:sym typeface="Arial"/>
            </a:endParaRPr>
          </a:p>
        </p:txBody>
      </p:sp>
      <p:pic>
        <p:nvPicPr>
          <p:cNvPr id="303" name="Google Shape;303;p44"/>
          <p:cNvPicPr preferRelativeResize="0"/>
          <p:nvPr/>
        </p:nvPicPr>
        <p:blipFill rotWithShape="1">
          <a:blip r:embed="rId3">
            <a:alphaModFix/>
          </a:blip>
          <a:srcRect b="0" l="0" r="37826" t="0"/>
          <a:stretch/>
        </p:blipFill>
        <p:spPr>
          <a:xfrm>
            <a:off x="4548455" y="0"/>
            <a:ext cx="4595550" cy="5143500"/>
          </a:xfrm>
          <a:prstGeom prst="rect">
            <a:avLst/>
          </a:prstGeom>
          <a:noFill/>
          <a:ln>
            <a:noFill/>
          </a:ln>
        </p:spPr>
      </p:pic>
      <p:pic>
        <p:nvPicPr>
          <p:cNvPr id="304" name="Google Shape;304;p44" title="Year 7 help with transition.mp4">
            <a:hlinkClick r:id="rId4"/>
          </p:cNvPr>
          <p:cNvPicPr preferRelativeResize="0"/>
          <p:nvPr/>
        </p:nvPicPr>
        <p:blipFill>
          <a:blip r:embed="rId5">
            <a:alphaModFix/>
          </a:blip>
          <a:stretch>
            <a:fillRect/>
          </a:stretch>
        </p:blipFill>
        <p:spPr>
          <a:xfrm>
            <a:off x="450363" y="2318600"/>
            <a:ext cx="3612775" cy="270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147350" y="133950"/>
            <a:ext cx="4264800" cy="203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latin typeface="Arial"/>
                <a:ea typeface="Arial"/>
                <a:cs typeface="Arial"/>
                <a:sym typeface="Arial"/>
              </a:rPr>
              <a:t>Being split up     from my friends - Year 7 pupil</a:t>
            </a:r>
            <a:endParaRPr sz="3500">
              <a:latin typeface="Arial"/>
              <a:ea typeface="Arial"/>
              <a:cs typeface="Arial"/>
              <a:sym typeface="Arial"/>
            </a:endParaRPr>
          </a:p>
        </p:txBody>
      </p:sp>
      <p:sp>
        <p:nvSpPr>
          <p:cNvPr id="80" name="Google Shape;80;p16"/>
          <p:cNvSpPr txBox="1"/>
          <p:nvPr>
            <p:ph idx="2" type="body"/>
          </p:nvPr>
        </p:nvSpPr>
        <p:spPr>
          <a:xfrm>
            <a:off x="4668125" y="-294725"/>
            <a:ext cx="4264800" cy="51054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900"/>
          </a:p>
          <a:p>
            <a:pPr indent="0" lvl="0" marL="457200" rtl="0" algn="l">
              <a:spcBef>
                <a:spcPts val="1600"/>
              </a:spcBef>
              <a:spcAft>
                <a:spcPts val="0"/>
              </a:spcAft>
              <a:buNone/>
            </a:pPr>
            <a:r>
              <a:t/>
            </a:r>
            <a:endParaRPr sz="1700">
              <a:latin typeface="Arial"/>
              <a:ea typeface="Arial"/>
              <a:cs typeface="Arial"/>
              <a:sym typeface="Arial"/>
            </a:endParaRPr>
          </a:p>
          <a:p>
            <a:pPr indent="-336550" lvl="0" marL="457200" rtl="0" algn="l">
              <a:spcBef>
                <a:spcPts val="1600"/>
              </a:spcBef>
              <a:spcAft>
                <a:spcPts val="0"/>
              </a:spcAft>
              <a:buSzPts val="1700"/>
              <a:buFont typeface="Arial"/>
              <a:buChar char="●"/>
            </a:pPr>
            <a:r>
              <a:rPr lang="en" sz="1700">
                <a:latin typeface="Arial"/>
                <a:ea typeface="Arial"/>
                <a:cs typeface="Arial"/>
                <a:sym typeface="Arial"/>
              </a:rPr>
              <a:t>Your Year 6 teachers  will send me friendship lists so that I can ensure you are put into a form class with some of your friends.  </a:t>
            </a:r>
            <a:endParaRPr sz="1700">
              <a:latin typeface="Arial"/>
              <a:ea typeface="Arial"/>
              <a:cs typeface="Arial"/>
              <a:sym typeface="Arial"/>
            </a:endParaRPr>
          </a:p>
          <a:p>
            <a:pPr indent="-336550" lvl="0" marL="457200" rtl="0" algn="l">
              <a:spcBef>
                <a:spcPts val="0"/>
              </a:spcBef>
              <a:spcAft>
                <a:spcPts val="0"/>
              </a:spcAft>
              <a:buSzPts val="1700"/>
              <a:buFont typeface="Arial"/>
              <a:buChar char="●"/>
            </a:pPr>
            <a:r>
              <a:rPr lang="en" sz="1700">
                <a:latin typeface="Arial"/>
                <a:ea typeface="Arial"/>
                <a:cs typeface="Arial"/>
                <a:sym typeface="Arial"/>
              </a:rPr>
              <a:t>You will be put into a form class with at least three other members of your primary school.</a:t>
            </a:r>
            <a:endParaRPr sz="1700">
              <a:latin typeface="Arial"/>
              <a:ea typeface="Arial"/>
              <a:cs typeface="Arial"/>
              <a:sym typeface="Arial"/>
            </a:endParaRPr>
          </a:p>
          <a:p>
            <a:pPr indent="-336550" lvl="0" marL="457200" rtl="0" algn="l">
              <a:spcBef>
                <a:spcPts val="0"/>
              </a:spcBef>
              <a:spcAft>
                <a:spcPts val="0"/>
              </a:spcAft>
              <a:buSzPts val="1700"/>
              <a:buFont typeface="Arial"/>
              <a:buChar char="●"/>
            </a:pPr>
            <a:r>
              <a:rPr lang="en" sz="1700">
                <a:latin typeface="Arial"/>
                <a:ea typeface="Arial"/>
                <a:cs typeface="Arial"/>
                <a:sym typeface="Arial"/>
              </a:rPr>
              <a:t>Obviously you will be split up from some of your friends as there will be 7 form classes in total, but look at this positively.  This will be an opportunity to make new friends, form new friendship groups and learn new skills.</a:t>
            </a:r>
            <a:r>
              <a:rPr lang="en" sz="1700">
                <a:latin typeface="Arial"/>
                <a:ea typeface="Arial"/>
                <a:cs typeface="Arial"/>
                <a:sym typeface="Arial"/>
              </a:rPr>
              <a:t> </a:t>
            </a:r>
            <a:endParaRPr sz="1700">
              <a:latin typeface="Arial"/>
              <a:ea typeface="Arial"/>
              <a:cs typeface="Arial"/>
              <a:sym typeface="Arial"/>
            </a:endParaRPr>
          </a:p>
          <a:p>
            <a:pPr indent="0" lvl="0" marL="457200" rtl="0" algn="l">
              <a:spcBef>
                <a:spcPts val="1600"/>
              </a:spcBef>
              <a:spcAft>
                <a:spcPts val="1600"/>
              </a:spcAft>
              <a:buNone/>
            </a:pPr>
            <a:r>
              <a:t/>
            </a:r>
            <a:endParaRPr sz="1900"/>
          </a:p>
        </p:txBody>
      </p:sp>
      <p:sp>
        <p:nvSpPr>
          <p:cNvPr id="81" name="Google Shape;81;p16"/>
          <p:cNvSpPr txBox="1"/>
          <p:nvPr/>
        </p:nvSpPr>
        <p:spPr>
          <a:xfrm>
            <a:off x="4953350" y="4449450"/>
            <a:ext cx="636900" cy="114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82" name="Google Shape;82;p16"/>
          <p:cNvPicPr preferRelativeResize="0"/>
          <p:nvPr/>
        </p:nvPicPr>
        <p:blipFill>
          <a:blip r:embed="rId3">
            <a:alphaModFix/>
          </a:blip>
          <a:stretch>
            <a:fillRect/>
          </a:stretch>
        </p:blipFill>
        <p:spPr>
          <a:xfrm>
            <a:off x="866775" y="2261225"/>
            <a:ext cx="2572425" cy="2630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107700" y="214325"/>
            <a:ext cx="4412700" cy="23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latin typeface="Arial"/>
                <a:ea typeface="Arial"/>
                <a:cs typeface="Arial"/>
                <a:sym typeface="Arial"/>
              </a:rPr>
              <a:t>Getting lost and not being able to find my way around a larger school site.</a:t>
            </a:r>
            <a:r>
              <a:rPr lang="en" sz="4100">
                <a:latin typeface="Arial"/>
                <a:ea typeface="Arial"/>
                <a:cs typeface="Arial"/>
                <a:sym typeface="Arial"/>
              </a:rPr>
              <a:t> </a:t>
            </a:r>
            <a:endParaRPr sz="4100">
              <a:latin typeface="Arial"/>
              <a:ea typeface="Arial"/>
              <a:cs typeface="Arial"/>
              <a:sym typeface="Arial"/>
            </a:endParaRPr>
          </a:p>
        </p:txBody>
      </p:sp>
      <p:sp>
        <p:nvSpPr>
          <p:cNvPr id="88" name="Google Shape;88;p17"/>
          <p:cNvSpPr txBox="1"/>
          <p:nvPr>
            <p:ph idx="2" type="body"/>
          </p:nvPr>
        </p:nvSpPr>
        <p:spPr>
          <a:xfrm>
            <a:off x="4731300" y="214325"/>
            <a:ext cx="4203000" cy="4647900"/>
          </a:xfrm>
          <a:prstGeom prst="rect">
            <a:avLst/>
          </a:prstGeom>
        </p:spPr>
        <p:txBody>
          <a:bodyPr anchorCtr="0" anchor="ctr" bIns="91425" lIns="91425" spcFirstLastPara="1" rIns="91425" wrap="square" tIns="91425">
            <a:noAutofit/>
          </a:bodyPr>
          <a:lstStyle/>
          <a:p>
            <a:pPr indent="-349250" lvl="0" marL="457200" rtl="0" algn="l">
              <a:spcBef>
                <a:spcPts val="0"/>
              </a:spcBef>
              <a:spcAft>
                <a:spcPts val="0"/>
              </a:spcAft>
              <a:buSzPts val="1900"/>
              <a:buFont typeface="Arial"/>
              <a:buChar char="●"/>
            </a:pPr>
            <a:r>
              <a:rPr lang="en" sz="1900">
                <a:latin typeface="Arial"/>
                <a:ea typeface="Arial"/>
                <a:cs typeface="Arial"/>
                <a:sym typeface="Arial"/>
              </a:rPr>
              <a:t>Please watch the virtual tour of the school, which shows the school site and buildings. </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 sz="1900">
                <a:latin typeface="Arial"/>
                <a:ea typeface="Arial"/>
                <a:cs typeface="Arial"/>
                <a:sym typeface="Arial"/>
              </a:rPr>
              <a:t>You will also have year 9 buddies, (if covid restristrictions will allow), members of staff and other pupils to help you to find your way and answer any questions you have.</a:t>
            </a:r>
            <a:endParaRPr sz="1900">
              <a:latin typeface="Arial"/>
              <a:ea typeface="Arial"/>
              <a:cs typeface="Arial"/>
              <a:sym typeface="Arial"/>
            </a:endParaRPr>
          </a:p>
          <a:p>
            <a:pPr indent="-349250" lvl="0" marL="457200" rtl="0" algn="l">
              <a:spcBef>
                <a:spcPts val="0"/>
              </a:spcBef>
              <a:spcAft>
                <a:spcPts val="0"/>
              </a:spcAft>
              <a:buSzPts val="1900"/>
              <a:buFont typeface="Arial"/>
              <a:buChar char="●"/>
            </a:pPr>
            <a:r>
              <a:rPr lang="en" sz="1900">
                <a:latin typeface="Arial"/>
                <a:ea typeface="Arial"/>
                <a:cs typeface="Arial"/>
                <a:sym typeface="Arial"/>
              </a:rPr>
              <a:t>Click on this link to see a map of the school. </a:t>
            </a:r>
            <a:endParaRPr sz="1900">
              <a:latin typeface="Arial"/>
              <a:ea typeface="Arial"/>
              <a:cs typeface="Arial"/>
              <a:sym typeface="Arial"/>
            </a:endParaRPr>
          </a:p>
          <a:p>
            <a:pPr indent="0" lvl="0" marL="457200" rtl="0" algn="l">
              <a:spcBef>
                <a:spcPts val="1600"/>
              </a:spcBef>
              <a:spcAft>
                <a:spcPts val="1600"/>
              </a:spcAft>
              <a:buNone/>
            </a:pPr>
            <a:r>
              <a:t/>
            </a:r>
            <a:endParaRPr sz="1900">
              <a:latin typeface="Arial"/>
              <a:ea typeface="Arial"/>
              <a:cs typeface="Arial"/>
              <a:sym typeface="Arial"/>
            </a:endParaRPr>
          </a:p>
        </p:txBody>
      </p:sp>
      <p:sp>
        <p:nvSpPr>
          <p:cNvPr id="89" name="Google Shape;89;p17"/>
          <p:cNvSpPr txBox="1"/>
          <p:nvPr/>
        </p:nvSpPr>
        <p:spPr>
          <a:xfrm>
            <a:off x="5000900" y="4439950"/>
            <a:ext cx="541800" cy="1521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sp>
        <p:nvSpPr>
          <p:cNvPr id="90" name="Google Shape;90;p17"/>
          <p:cNvSpPr txBox="1"/>
          <p:nvPr/>
        </p:nvSpPr>
        <p:spPr>
          <a:xfrm>
            <a:off x="6936550" y="3879850"/>
            <a:ext cx="1681800" cy="712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FFFFFF"/>
                </a:solidFill>
                <a:latin typeface="Source Sans Pro"/>
                <a:ea typeface="Source Sans Pro"/>
                <a:cs typeface="Source Sans Pro"/>
                <a:sym typeface="Source Sans Pro"/>
                <a:hlinkClick r:id="rId3">
                  <a:extLst>
                    <a:ext uri="{A12FA001-AC4F-418D-AE19-62706E023703}">
                      <ahyp:hlinkClr val="tx"/>
                    </a:ext>
                  </a:extLst>
                </a:hlinkClick>
              </a:rPr>
              <a:t>Map of the school</a:t>
            </a:r>
            <a:endParaRPr>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91" name="Google Shape;91;p17" title="Year 6 Transition Virtual Tour - HD 1080p.mov">
            <a:hlinkClick r:id="rId4"/>
          </p:cNvPr>
          <p:cNvPicPr preferRelativeResize="0"/>
          <p:nvPr/>
        </p:nvPicPr>
        <p:blipFill>
          <a:blip r:embed="rId5">
            <a:alphaModFix/>
          </a:blip>
          <a:stretch>
            <a:fillRect/>
          </a:stretch>
        </p:blipFill>
        <p:spPr>
          <a:xfrm>
            <a:off x="107699" y="2571772"/>
            <a:ext cx="4412702" cy="24821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188925" y="-203475"/>
            <a:ext cx="4244700" cy="3161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500">
                <a:latin typeface="Arial"/>
                <a:ea typeface="Arial"/>
                <a:cs typeface="Arial"/>
                <a:sym typeface="Arial"/>
              </a:rPr>
              <a:t>Not understanding the work or the work being too hard.</a:t>
            </a:r>
            <a:r>
              <a:rPr lang="en" sz="3600">
                <a:latin typeface="Arial"/>
                <a:ea typeface="Arial"/>
                <a:cs typeface="Arial"/>
                <a:sym typeface="Arial"/>
              </a:rPr>
              <a:t> </a:t>
            </a:r>
            <a:endParaRPr sz="3600">
              <a:latin typeface="Arial"/>
              <a:ea typeface="Arial"/>
              <a:cs typeface="Arial"/>
              <a:sym typeface="Arial"/>
            </a:endParaRPr>
          </a:p>
        </p:txBody>
      </p:sp>
      <p:sp>
        <p:nvSpPr>
          <p:cNvPr id="97" name="Google Shape;97;p18"/>
          <p:cNvSpPr txBox="1"/>
          <p:nvPr>
            <p:ph idx="2" type="body"/>
          </p:nvPr>
        </p:nvSpPr>
        <p:spPr>
          <a:xfrm>
            <a:off x="4850775" y="174125"/>
            <a:ext cx="4110300" cy="4728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Arial"/>
                <a:ea typeface="Arial"/>
                <a:cs typeface="Arial"/>
                <a:sym typeface="Arial"/>
              </a:rPr>
              <a:t>Secondary School is a lot </a:t>
            </a:r>
            <a:r>
              <a:rPr lang="en">
                <a:latin typeface="Arial"/>
                <a:ea typeface="Arial"/>
                <a:cs typeface="Arial"/>
                <a:sym typeface="Arial"/>
              </a:rPr>
              <a:t>like primary school as you will still get support from a number of people: </a:t>
            </a:r>
            <a:endParaRPr>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Your Form Tutor; </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Subject Teachers;</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Year 7 P</a:t>
            </a:r>
            <a:r>
              <a:rPr lang="en" sz="1600">
                <a:latin typeface="Arial"/>
                <a:ea typeface="Arial"/>
                <a:cs typeface="Arial"/>
                <a:sym typeface="Arial"/>
              </a:rPr>
              <a:t>rogress Managers (Mrs Colley and Mr Williams);</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Head of Key Stage 3 (Mrs Davies)</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Other p</a:t>
            </a:r>
            <a:r>
              <a:rPr lang="en" sz="1600">
                <a:latin typeface="Arial"/>
                <a:ea typeface="Arial"/>
                <a:cs typeface="Arial"/>
                <a:sym typeface="Arial"/>
              </a:rPr>
              <a:t>upils and peers;</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Learning Support Assistants; </a:t>
            </a:r>
            <a:endParaRPr sz="1600">
              <a:latin typeface="Arial"/>
              <a:ea typeface="Arial"/>
              <a:cs typeface="Arial"/>
              <a:sym typeface="Arial"/>
            </a:endParaRPr>
          </a:p>
          <a:p>
            <a:pPr indent="0" lvl="0" marL="0" rtl="0" algn="l">
              <a:spcBef>
                <a:spcPts val="1600"/>
              </a:spcBef>
              <a:spcAft>
                <a:spcPts val="1600"/>
              </a:spcAft>
              <a:buNone/>
            </a:pPr>
            <a:r>
              <a:rPr lang="en" sz="1600">
                <a:latin typeface="Arial"/>
                <a:ea typeface="Arial"/>
                <a:cs typeface="Arial"/>
                <a:sym typeface="Arial"/>
              </a:rPr>
              <a:t>the Senior Leadership Team.</a:t>
            </a:r>
            <a:endParaRPr sz="1600">
              <a:latin typeface="Arial"/>
              <a:ea typeface="Arial"/>
              <a:cs typeface="Arial"/>
              <a:sym typeface="Arial"/>
            </a:endParaRPr>
          </a:p>
        </p:txBody>
      </p:sp>
      <p:sp>
        <p:nvSpPr>
          <p:cNvPr id="98" name="Google Shape;98;p18"/>
          <p:cNvSpPr txBox="1"/>
          <p:nvPr/>
        </p:nvSpPr>
        <p:spPr>
          <a:xfrm>
            <a:off x="5010400" y="4430450"/>
            <a:ext cx="551400" cy="1236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99" name="Google Shape;99;p18"/>
          <p:cNvPicPr preferRelativeResize="0"/>
          <p:nvPr/>
        </p:nvPicPr>
        <p:blipFill>
          <a:blip r:embed="rId3">
            <a:alphaModFix/>
          </a:blip>
          <a:stretch>
            <a:fillRect/>
          </a:stretch>
        </p:blipFill>
        <p:spPr>
          <a:xfrm>
            <a:off x="2106375" y="2740238"/>
            <a:ext cx="2114550" cy="2162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146550" y="254500"/>
            <a:ext cx="4045200" cy="214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latin typeface="Arial"/>
                <a:ea typeface="Arial"/>
                <a:cs typeface="Arial"/>
                <a:sym typeface="Arial"/>
              </a:rPr>
              <a:t>Being on my own and not knowing anybody</a:t>
            </a:r>
            <a:endParaRPr sz="3600">
              <a:latin typeface="Arial"/>
              <a:ea typeface="Arial"/>
              <a:cs typeface="Arial"/>
              <a:sym typeface="Arial"/>
            </a:endParaRPr>
          </a:p>
          <a:p>
            <a:pPr indent="0" lvl="0" marL="457200" rtl="0" algn="l">
              <a:spcBef>
                <a:spcPts val="0"/>
              </a:spcBef>
              <a:spcAft>
                <a:spcPts val="0"/>
              </a:spcAft>
              <a:buNone/>
            </a:pPr>
            <a:r>
              <a:t/>
            </a:r>
            <a:endParaRPr sz="3600"/>
          </a:p>
        </p:txBody>
      </p:sp>
      <p:sp>
        <p:nvSpPr>
          <p:cNvPr id="105" name="Google Shape;105;p19"/>
          <p:cNvSpPr txBox="1"/>
          <p:nvPr>
            <p:ph idx="2" type="body"/>
          </p:nvPr>
        </p:nvSpPr>
        <p:spPr>
          <a:xfrm>
            <a:off x="4674825" y="254500"/>
            <a:ext cx="4371900" cy="47868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Font typeface="Arial"/>
              <a:buChar char="●"/>
            </a:pPr>
            <a:r>
              <a:rPr lang="en" sz="1500">
                <a:latin typeface="Arial"/>
                <a:ea typeface="Arial"/>
                <a:cs typeface="Arial"/>
                <a:sym typeface="Arial"/>
              </a:rPr>
              <a:t>You will be placed in a form with at least 3 other members of your primary school so you will definitely know somebody.  </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You will be encouraged to make new friends and we really hope that you take this opportunity.</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We have two areas of the school called the  Cwtch and the Llwyddo  that can offer you a place to go and make new friends during break and lunch times.</a:t>
            </a:r>
            <a:endParaRPr sz="1500">
              <a:latin typeface="Arial"/>
              <a:ea typeface="Arial"/>
              <a:cs typeface="Arial"/>
              <a:sym typeface="Arial"/>
            </a:endParaRPr>
          </a:p>
          <a:p>
            <a:pPr indent="-323850" lvl="0" marL="457200" rtl="0" algn="l">
              <a:spcBef>
                <a:spcPts val="0"/>
              </a:spcBef>
              <a:spcAft>
                <a:spcPts val="0"/>
              </a:spcAft>
              <a:buSzPts val="1500"/>
              <a:buFont typeface="Arial"/>
              <a:buChar char="●"/>
            </a:pPr>
            <a:r>
              <a:rPr lang="en" sz="1500">
                <a:latin typeface="Arial"/>
                <a:ea typeface="Arial"/>
                <a:cs typeface="Arial"/>
                <a:sym typeface="Arial"/>
              </a:rPr>
              <a:t>There are lots of extra curricular clubs and opportunities on offer.  Please join as many of these as you can to help you make new friends with people who have similar interests or want to meet new people and learn new skills. (again this depends on covid restrictions)</a:t>
            </a:r>
            <a:endParaRPr sz="1500">
              <a:latin typeface="Arial"/>
              <a:ea typeface="Arial"/>
              <a:cs typeface="Arial"/>
              <a:sym typeface="Arial"/>
            </a:endParaRPr>
          </a:p>
        </p:txBody>
      </p:sp>
      <p:pic>
        <p:nvPicPr>
          <p:cNvPr id="106" name="Google Shape;106;p19"/>
          <p:cNvPicPr preferRelativeResize="0"/>
          <p:nvPr/>
        </p:nvPicPr>
        <p:blipFill>
          <a:blip r:embed="rId3">
            <a:alphaModFix/>
          </a:blip>
          <a:stretch>
            <a:fillRect/>
          </a:stretch>
        </p:blipFill>
        <p:spPr>
          <a:xfrm>
            <a:off x="815878" y="2397703"/>
            <a:ext cx="2643750" cy="2643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0" y="148350"/>
            <a:ext cx="4430400" cy="151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Being </a:t>
            </a:r>
            <a:r>
              <a:rPr lang="en">
                <a:latin typeface="Arial"/>
                <a:ea typeface="Arial"/>
                <a:cs typeface="Arial"/>
                <a:sym typeface="Arial"/>
              </a:rPr>
              <a:t>bullied </a:t>
            </a:r>
            <a:endParaRPr>
              <a:latin typeface="Arial"/>
              <a:ea typeface="Arial"/>
              <a:cs typeface="Arial"/>
              <a:sym typeface="Arial"/>
            </a:endParaRPr>
          </a:p>
        </p:txBody>
      </p:sp>
      <p:sp>
        <p:nvSpPr>
          <p:cNvPr id="112" name="Google Shape;112;p20"/>
          <p:cNvSpPr txBox="1"/>
          <p:nvPr>
            <p:ph idx="2" type="body"/>
          </p:nvPr>
        </p:nvSpPr>
        <p:spPr>
          <a:xfrm>
            <a:off x="4801275" y="256250"/>
            <a:ext cx="4100100" cy="416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Arial"/>
                <a:ea typeface="Arial"/>
                <a:cs typeface="Arial"/>
                <a:sym typeface="Arial"/>
              </a:rPr>
              <a:t>We do not tolerate any form of bullying in school.  </a:t>
            </a:r>
            <a:endParaRPr sz="1600">
              <a:latin typeface="Arial"/>
              <a:ea typeface="Arial"/>
              <a:cs typeface="Arial"/>
              <a:sym typeface="Arial"/>
            </a:endParaRPr>
          </a:p>
          <a:p>
            <a:pPr indent="0" lvl="0" marL="0" rtl="0" algn="l">
              <a:spcBef>
                <a:spcPts val="1600"/>
              </a:spcBef>
              <a:spcAft>
                <a:spcPts val="0"/>
              </a:spcAft>
              <a:buNone/>
            </a:pPr>
            <a:r>
              <a:rPr lang="en" sz="1600">
                <a:latin typeface="Arial"/>
                <a:ea typeface="Arial"/>
                <a:cs typeface="Arial"/>
                <a:sym typeface="Arial"/>
              </a:rPr>
              <a:t>If you feel that you are being bullied there are a number of people that can help:</a:t>
            </a:r>
            <a:endParaRPr sz="1600">
              <a:latin typeface="Arial"/>
              <a:ea typeface="Arial"/>
              <a:cs typeface="Arial"/>
              <a:sym typeface="Arial"/>
            </a:endParaRPr>
          </a:p>
          <a:p>
            <a:pPr indent="-330200" lvl="0" marL="457200" rtl="0" algn="l">
              <a:spcBef>
                <a:spcPts val="1600"/>
              </a:spcBef>
              <a:spcAft>
                <a:spcPts val="0"/>
              </a:spcAft>
              <a:buSzPts val="1600"/>
              <a:buFont typeface="Arial"/>
              <a:buChar char="●"/>
            </a:pPr>
            <a:r>
              <a:rPr lang="en" sz="1600">
                <a:latin typeface="Arial"/>
                <a:ea typeface="Arial"/>
                <a:cs typeface="Arial"/>
                <a:sym typeface="Arial"/>
              </a:rPr>
              <a:t>Pupil Anti-bullying Ambassadors who have been specifically trained to help</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Your Form Tutor</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Your Subject Teachers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Your Progress Managers (Mrs Colley, Mr Williams)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Head of Key Stage 3 (Mrs Davies)</a:t>
            </a:r>
            <a:endParaRPr sz="1600">
              <a:latin typeface="Arial"/>
              <a:ea typeface="Arial"/>
              <a:cs typeface="Arial"/>
              <a:sym typeface="Arial"/>
            </a:endParaRPr>
          </a:p>
          <a:p>
            <a:pPr indent="-330200" lvl="0" marL="457200" rtl="0" algn="l">
              <a:spcBef>
                <a:spcPts val="0"/>
              </a:spcBef>
              <a:spcAft>
                <a:spcPts val="0"/>
              </a:spcAft>
              <a:buSzPts val="1600"/>
              <a:buFont typeface="Arial"/>
              <a:buChar char="●"/>
            </a:pPr>
            <a:r>
              <a:rPr lang="en" sz="1600">
                <a:latin typeface="Arial"/>
                <a:ea typeface="Arial"/>
                <a:cs typeface="Arial"/>
                <a:sym typeface="Arial"/>
              </a:rPr>
              <a:t>Pastoral staff and Manager</a:t>
            </a:r>
            <a:endParaRPr sz="1600">
              <a:latin typeface="Arial"/>
              <a:ea typeface="Arial"/>
              <a:cs typeface="Arial"/>
              <a:sym typeface="Arial"/>
            </a:endParaRPr>
          </a:p>
          <a:p>
            <a:pPr indent="-330200" lvl="0" marL="457200" rtl="0" algn="l">
              <a:spcBef>
                <a:spcPts val="0"/>
              </a:spcBef>
              <a:spcAft>
                <a:spcPts val="0"/>
              </a:spcAft>
              <a:buSzPts val="1600"/>
              <a:buChar char="●"/>
            </a:pPr>
            <a:r>
              <a:rPr lang="en" sz="1600">
                <a:latin typeface="Arial"/>
                <a:ea typeface="Arial"/>
                <a:cs typeface="Arial"/>
                <a:sym typeface="Arial"/>
              </a:rPr>
              <a:t>SLT (Senior Leadership Team</a:t>
            </a:r>
            <a:r>
              <a:rPr lang="en" sz="1600"/>
              <a:t>)</a:t>
            </a:r>
            <a:endParaRPr sz="1600"/>
          </a:p>
        </p:txBody>
      </p:sp>
      <p:sp>
        <p:nvSpPr>
          <p:cNvPr id="113" name="Google Shape;113;p20"/>
          <p:cNvSpPr txBox="1"/>
          <p:nvPr/>
        </p:nvSpPr>
        <p:spPr>
          <a:xfrm>
            <a:off x="4909175" y="4329250"/>
            <a:ext cx="647400" cy="2967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14" name="Google Shape;114;p20"/>
          <p:cNvPicPr preferRelativeResize="0"/>
          <p:nvPr/>
        </p:nvPicPr>
        <p:blipFill>
          <a:blip r:embed="rId3">
            <a:alphaModFix/>
          </a:blip>
          <a:stretch>
            <a:fillRect/>
          </a:stretch>
        </p:blipFill>
        <p:spPr>
          <a:xfrm>
            <a:off x="519800" y="1821450"/>
            <a:ext cx="3562350" cy="2668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48475" y="313900"/>
            <a:ext cx="4045200" cy="170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Knowing where to find help</a:t>
            </a:r>
            <a:r>
              <a:rPr lang="en">
                <a:latin typeface="Arial"/>
                <a:ea typeface="Arial"/>
                <a:cs typeface="Arial"/>
                <a:sym typeface="Arial"/>
              </a:rPr>
              <a:t>   </a:t>
            </a:r>
            <a:endParaRPr>
              <a:latin typeface="Arial"/>
              <a:ea typeface="Arial"/>
              <a:cs typeface="Arial"/>
              <a:sym typeface="Arial"/>
            </a:endParaRPr>
          </a:p>
        </p:txBody>
      </p:sp>
      <p:sp>
        <p:nvSpPr>
          <p:cNvPr id="120" name="Google Shape;120;p21"/>
          <p:cNvSpPr txBox="1"/>
          <p:nvPr>
            <p:ph idx="2" type="body"/>
          </p:nvPr>
        </p:nvSpPr>
        <p:spPr>
          <a:xfrm>
            <a:off x="4776725" y="313900"/>
            <a:ext cx="4136100" cy="4326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a:latin typeface="Arial"/>
                <a:ea typeface="Arial"/>
                <a:cs typeface="Arial"/>
                <a:sym typeface="Arial"/>
              </a:rPr>
              <a:t>For your first two weeks in school you will have Year 9 buddies helping you to find your way around.  Taking you from lessons to other lessons.  (If covid restrictions allow)</a:t>
            </a:r>
            <a:endParaRPr sz="1700">
              <a:latin typeface="Arial"/>
              <a:ea typeface="Arial"/>
              <a:cs typeface="Arial"/>
              <a:sym typeface="Arial"/>
            </a:endParaRPr>
          </a:p>
          <a:p>
            <a:pPr indent="0" lvl="0" marL="0" rtl="0" algn="l">
              <a:spcBef>
                <a:spcPts val="1600"/>
              </a:spcBef>
              <a:spcAft>
                <a:spcPts val="0"/>
              </a:spcAft>
              <a:buNone/>
            </a:pPr>
            <a:r>
              <a:rPr lang="en" sz="1700">
                <a:latin typeface="Arial"/>
                <a:ea typeface="Arial"/>
                <a:cs typeface="Arial"/>
                <a:sym typeface="Arial"/>
              </a:rPr>
              <a:t>It’s surprising how quickly you will learn your way around.  </a:t>
            </a:r>
            <a:endParaRPr sz="1700">
              <a:latin typeface="Arial"/>
              <a:ea typeface="Arial"/>
              <a:cs typeface="Arial"/>
              <a:sym typeface="Arial"/>
            </a:endParaRPr>
          </a:p>
          <a:p>
            <a:pPr indent="0" lvl="0" marL="0" rtl="0" algn="l">
              <a:spcBef>
                <a:spcPts val="1600"/>
              </a:spcBef>
              <a:spcAft>
                <a:spcPts val="0"/>
              </a:spcAft>
              <a:buNone/>
            </a:pPr>
            <a:r>
              <a:rPr lang="en" sz="1700">
                <a:latin typeface="Arial"/>
                <a:ea typeface="Arial"/>
                <a:cs typeface="Arial"/>
                <a:sym typeface="Arial"/>
              </a:rPr>
              <a:t>Other people to help are:</a:t>
            </a:r>
            <a:endParaRPr sz="1700">
              <a:latin typeface="Arial"/>
              <a:ea typeface="Arial"/>
              <a:cs typeface="Arial"/>
              <a:sym typeface="Arial"/>
            </a:endParaRPr>
          </a:p>
          <a:p>
            <a:pPr indent="0" lvl="0" marL="0" rtl="0" algn="l">
              <a:spcBef>
                <a:spcPts val="1600"/>
              </a:spcBef>
              <a:spcAft>
                <a:spcPts val="1600"/>
              </a:spcAft>
              <a:buNone/>
            </a:pPr>
            <a:r>
              <a:rPr lang="en" sz="1700">
                <a:latin typeface="Arial"/>
                <a:ea typeface="Arial"/>
                <a:cs typeface="Arial"/>
                <a:sym typeface="Arial"/>
              </a:rPr>
              <a:t>Your friends, other pupils, form tutor, progress manager, subject teachers, Head of Key Stage 3, pastoral staff, associative staff and the receptionist.</a:t>
            </a:r>
            <a:endParaRPr sz="2200">
              <a:latin typeface="Arial"/>
              <a:ea typeface="Arial"/>
              <a:cs typeface="Arial"/>
              <a:sym typeface="Arial"/>
            </a:endParaRPr>
          </a:p>
        </p:txBody>
      </p:sp>
      <p:sp>
        <p:nvSpPr>
          <p:cNvPr id="121" name="Google Shape;121;p21"/>
          <p:cNvSpPr txBox="1"/>
          <p:nvPr/>
        </p:nvSpPr>
        <p:spPr>
          <a:xfrm>
            <a:off x="5008725" y="4449150"/>
            <a:ext cx="696000" cy="2865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22" name="Google Shape;122;p21"/>
          <p:cNvPicPr preferRelativeResize="0"/>
          <p:nvPr/>
        </p:nvPicPr>
        <p:blipFill>
          <a:blip r:embed="rId3">
            <a:alphaModFix/>
          </a:blip>
          <a:stretch>
            <a:fillRect/>
          </a:stretch>
        </p:blipFill>
        <p:spPr>
          <a:xfrm>
            <a:off x="436825" y="2172100"/>
            <a:ext cx="3868500" cy="2738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