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g2dc68c6692d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g2dc68c6692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dc68c6692d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dc68c6692d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dc68c6692d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dc68c6692d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dc68c6692d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dc68c6692d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dc68c6692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dc68c6692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dc68c6692d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dc68c6692d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dc68c6692d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dc68c6692d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dc68c6692d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dc68c6692d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dc68c6692d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dc68c6692d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dc68c6692d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dc68c6692d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dc68c6692d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dc68c6692d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pic>
        <p:nvPicPr>
          <p:cNvPr id="9" name="Google Shape;9;p1"/>
          <p:cNvPicPr preferRelativeResize="0"/>
          <p:nvPr/>
        </p:nvPicPr>
        <p:blipFill>
          <a:blip r:embed="rId1">
            <a:alphaModFix/>
          </a:blip>
          <a:stretch>
            <a:fillRect/>
          </a:stretch>
        </p:blipFill>
        <p:spPr>
          <a:xfrm>
            <a:off x="8415901" y="98450"/>
            <a:ext cx="631776" cy="6142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hyperlink" Target="https://en.wikipedia.org/wiki/Sleeping_Beauty" TargetMode="External"/><Relationship Id="rId5" Type="http://schemas.openxmlformats.org/officeDocument/2006/relationships/hyperlink" Target="https://en.wikipedia.org/wiki/Fairy_tale" TargetMode="External"/><Relationship Id="rId6" Type="http://schemas.openxmlformats.org/officeDocument/2006/relationships/hyperlink" Target="https://en.wikipedia.org/wiki/Little_Red_Riding_Hood" TargetMode="External"/><Relationship Id="rId7" Type="http://schemas.openxmlformats.org/officeDocument/2006/relationships/hyperlink" Target="https://en.wikipedia.org/wiki/Cinderella" TargetMode="External"/><Relationship Id="rId8" Type="http://schemas.openxmlformats.org/officeDocument/2006/relationships/hyperlink" Target="https://en.wikipedia.org/wiki/Puss_in_Boot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54" name="Shape 54"/>
        <p:cNvGrpSpPr/>
        <p:nvPr/>
      </p:nvGrpSpPr>
      <p:grpSpPr>
        <a:xfrm>
          <a:off x="0" y="0"/>
          <a:ext cx="0" cy="0"/>
          <a:chOff x="0" y="0"/>
          <a:chExt cx="0" cy="0"/>
        </a:xfrm>
      </p:grpSpPr>
      <p:sp>
        <p:nvSpPr>
          <p:cNvPr id="55" name="Google Shape;55;p13"/>
          <p:cNvSpPr txBox="1"/>
          <p:nvPr>
            <p:ph type="ctrTitle"/>
          </p:nvPr>
        </p:nvSpPr>
        <p:spPr>
          <a:xfrm>
            <a:off x="427283" y="147662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latin typeface="Comic Sans MS"/>
                <a:ea typeface="Comic Sans MS"/>
                <a:cs typeface="Comic Sans MS"/>
                <a:sym typeface="Comic Sans MS"/>
              </a:rPr>
              <a:t>Riquet with the Tuft</a:t>
            </a:r>
            <a:endParaRPr>
              <a:latin typeface="Comic Sans MS"/>
              <a:ea typeface="Comic Sans MS"/>
              <a:cs typeface="Comic Sans MS"/>
              <a:sym typeface="Comic Sans MS"/>
            </a:endParaRPr>
          </a:p>
          <a:p>
            <a:pPr indent="0" lvl="0" marL="0" rtl="0" algn="ctr">
              <a:spcBef>
                <a:spcPts val="0"/>
              </a:spcBef>
              <a:spcAft>
                <a:spcPts val="0"/>
              </a:spcAft>
              <a:buNone/>
            </a:pPr>
            <a:r>
              <a:rPr lang="en-GB" sz="3200">
                <a:solidFill>
                  <a:srgbClr val="001E2E"/>
                </a:solidFill>
                <a:latin typeface="Comic Sans MS"/>
                <a:ea typeface="Comic Sans MS"/>
                <a:cs typeface="Comic Sans MS"/>
                <a:sym typeface="Comic Sans MS"/>
              </a:rPr>
              <a:t>(Riquet à la houppe)</a:t>
            </a:r>
            <a:endParaRPr sz="3200">
              <a:solidFill>
                <a:srgbClr val="001E2E"/>
              </a:solidFill>
              <a:latin typeface="Comic Sans MS"/>
              <a:ea typeface="Comic Sans MS"/>
              <a:cs typeface="Comic Sans MS"/>
              <a:sym typeface="Comic Sans MS"/>
            </a:endParaRPr>
          </a:p>
          <a:p>
            <a:pPr indent="0" lvl="0" marL="0" rtl="0" algn="ctr">
              <a:spcBef>
                <a:spcPts val="0"/>
              </a:spcBef>
              <a:spcAft>
                <a:spcPts val="0"/>
              </a:spcAft>
              <a:buNone/>
            </a:pPr>
            <a:r>
              <a:rPr lang="en-GB" sz="3200">
                <a:solidFill>
                  <a:srgbClr val="001E2E"/>
                </a:solidFill>
                <a:latin typeface="Comic Sans MS"/>
                <a:ea typeface="Comic Sans MS"/>
                <a:cs typeface="Comic Sans MS"/>
                <a:sym typeface="Comic Sans MS"/>
              </a:rPr>
              <a:t>by Charles Perrault</a:t>
            </a:r>
            <a:endParaRPr sz="3200">
              <a:solidFill>
                <a:srgbClr val="001E2E"/>
              </a:solidFill>
              <a:latin typeface="Comic Sans MS"/>
              <a:ea typeface="Comic Sans MS"/>
              <a:cs typeface="Comic Sans MS"/>
              <a:sym typeface="Comic Sans MS"/>
            </a:endParaRPr>
          </a:p>
        </p:txBody>
      </p:sp>
      <p:pic>
        <p:nvPicPr>
          <p:cNvPr id="56" name="Google Shape;56;p13"/>
          <p:cNvPicPr preferRelativeResize="0"/>
          <p:nvPr/>
        </p:nvPicPr>
        <p:blipFill>
          <a:blip r:embed="rId3">
            <a:alphaModFix/>
          </a:blip>
          <a:stretch>
            <a:fillRect/>
          </a:stretch>
        </p:blipFill>
        <p:spPr>
          <a:xfrm>
            <a:off x="7224288" y="2980963"/>
            <a:ext cx="1781175" cy="1990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17" name="Shape 117"/>
        <p:cNvGrpSpPr/>
        <p:nvPr/>
      </p:nvGrpSpPr>
      <p:grpSpPr>
        <a:xfrm>
          <a:off x="0" y="0"/>
          <a:ext cx="0" cy="0"/>
          <a:chOff x="0" y="0"/>
          <a:chExt cx="0" cy="0"/>
        </a:xfrm>
      </p:grpSpPr>
      <p:sp>
        <p:nvSpPr>
          <p:cNvPr id="118" name="Google Shape;118;p22"/>
          <p:cNvSpPr txBox="1"/>
          <p:nvPr/>
        </p:nvSpPr>
        <p:spPr>
          <a:xfrm>
            <a:off x="97400" y="98450"/>
            <a:ext cx="8707500" cy="7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500" u="sng">
                <a:solidFill>
                  <a:schemeClr val="dk1"/>
                </a:solidFill>
                <a:latin typeface="Comic Sans MS"/>
                <a:ea typeface="Comic Sans MS"/>
                <a:cs typeface="Comic Sans MS"/>
                <a:sym typeface="Comic Sans MS"/>
              </a:rPr>
              <a:t>L.O. To orally retell a narrative.</a:t>
            </a:r>
            <a:endParaRPr sz="2500" u="sng">
              <a:solidFill>
                <a:schemeClr val="dk1"/>
              </a:solidFill>
              <a:latin typeface="Comic Sans MS"/>
              <a:ea typeface="Comic Sans MS"/>
              <a:cs typeface="Comic Sans MS"/>
              <a:sym typeface="Comic Sans MS"/>
            </a:endParaRPr>
          </a:p>
        </p:txBody>
      </p:sp>
      <p:sp>
        <p:nvSpPr>
          <p:cNvPr id="119" name="Google Shape;119;p22"/>
          <p:cNvSpPr txBox="1"/>
          <p:nvPr/>
        </p:nvSpPr>
        <p:spPr>
          <a:xfrm>
            <a:off x="97400" y="770525"/>
            <a:ext cx="5904300" cy="38790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GB" sz="1700">
                <a:latin typeface="Comic Sans MS"/>
                <a:ea typeface="Comic Sans MS"/>
                <a:cs typeface="Comic Sans MS"/>
                <a:sym typeface="Comic Sans MS"/>
              </a:rPr>
              <a:t>One day, the princess took a walk in the woods along</a:t>
            </a:r>
            <a:endParaRPr sz="1700">
              <a:latin typeface="Comic Sans MS"/>
              <a:ea typeface="Comic Sans MS"/>
              <a:cs typeface="Comic Sans MS"/>
              <a:sym typeface="Comic Sans MS"/>
            </a:endParaRPr>
          </a:p>
          <a:p>
            <a:pPr indent="0" lvl="0" marL="0" rtl="0" algn="l">
              <a:spcBef>
                <a:spcPts val="0"/>
              </a:spcBef>
              <a:spcAft>
                <a:spcPts val="0"/>
              </a:spcAft>
              <a:buNone/>
            </a:pPr>
            <a:r>
              <a:rPr lang="en-GB" sz="1700">
                <a:latin typeface="Comic Sans MS"/>
                <a:ea typeface="Comic Sans MS"/>
                <a:cs typeface="Comic Sans MS"/>
                <a:sym typeface="Comic Sans MS"/>
              </a:rPr>
              <a:t>the same path she took when she first met Tufty.</a:t>
            </a:r>
            <a:endParaRPr sz="1700">
              <a:latin typeface="Comic Sans MS"/>
              <a:ea typeface="Comic Sans MS"/>
              <a:cs typeface="Comic Sans MS"/>
              <a:sym typeface="Comic Sans MS"/>
            </a:endParaRPr>
          </a:p>
          <a:p>
            <a:pPr indent="0" lvl="0" marL="0" rtl="0" algn="l">
              <a:spcBef>
                <a:spcPts val="0"/>
              </a:spcBef>
              <a:spcAft>
                <a:spcPts val="0"/>
              </a:spcAft>
              <a:buNone/>
            </a:pPr>
            <a:r>
              <a:rPr lang="en-GB" sz="1700">
                <a:latin typeface="Comic Sans MS"/>
                <a:ea typeface="Comic Sans MS"/>
                <a:cs typeface="Comic Sans MS"/>
                <a:sym typeface="Comic Sans MS"/>
              </a:rPr>
              <a:t>In fact, she had met him exactly one year before,</a:t>
            </a:r>
            <a:endParaRPr sz="1700">
              <a:latin typeface="Comic Sans MS"/>
              <a:ea typeface="Comic Sans MS"/>
              <a:cs typeface="Comic Sans MS"/>
              <a:sym typeface="Comic Sans MS"/>
            </a:endParaRPr>
          </a:p>
          <a:p>
            <a:pPr indent="0" lvl="0" marL="0" rtl="0" algn="l">
              <a:spcBef>
                <a:spcPts val="0"/>
              </a:spcBef>
              <a:spcAft>
                <a:spcPts val="0"/>
              </a:spcAft>
              <a:buNone/>
            </a:pPr>
            <a:r>
              <a:rPr lang="en-GB" sz="1700">
                <a:latin typeface="Comic Sans MS"/>
                <a:ea typeface="Comic Sans MS"/>
                <a:cs typeface="Comic Sans MS"/>
                <a:sym typeface="Comic Sans MS"/>
              </a:rPr>
              <a:t>although she’d completely forgotten about it. She was surprised to see a lot of people in the woods setting up for a great celebration. Along came Tufty. “You came!” he cried happily, “Let us now get married!”</a:t>
            </a:r>
            <a:endParaRPr sz="1700">
              <a:latin typeface="Comic Sans MS"/>
              <a:ea typeface="Comic Sans MS"/>
              <a:cs typeface="Comic Sans MS"/>
              <a:sym typeface="Comic Sans MS"/>
            </a:endParaRPr>
          </a:p>
          <a:p>
            <a:pPr indent="0" lvl="0" marL="0" rtl="0" algn="l">
              <a:spcBef>
                <a:spcPts val="0"/>
              </a:spcBef>
              <a:spcAft>
                <a:spcPts val="0"/>
              </a:spcAft>
              <a:buNone/>
            </a:pPr>
            <a:r>
              <a:t/>
            </a:r>
            <a:endParaRPr sz="1700">
              <a:latin typeface="Comic Sans MS"/>
              <a:ea typeface="Comic Sans MS"/>
              <a:cs typeface="Comic Sans MS"/>
              <a:sym typeface="Comic Sans MS"/>
            </a:endParaRPr>
          </a:p>
          <a:p>
            <a:pPr indent="0" lvl="0" marL="0" rtl="0" algn="l">
              <a:spcBef>
                <a:spcPts val="0"/>
              </a:spcBef>
              <a:spcAft>
                <a:spcPts val="0"/>
              </a:spcAft>
              <a:buNone/>
            </a:pPr>
            <a:r>
              <a:rPr lang="en-GB" sz="1700">
                <a:latin typeface="Comic Sans MS"/>
                <a:ea typeface="Comic Sans MS"/>
                <a:cs typeface="Comic Sans MS"/>
                <a:sym typeface="Comic Sans MS"/>
              </a:rPr>
              <a:t>The princess was shocked and embarrassed. </a:t>
            </a:r>
            <a:endParaRPr sz="1700">
              <a:latin typeface="Comic Sans MS"/>
              <a:ea typeface="Comic Sans MS"/>
              <a:cs typeface="Comic Sans MS"/>
              <a:sym typeface="Comic Sans MS"/>
            </a:endParaRPr>
          </a:p>
          <a:p>
            <a:pPr indent="0" lvl="0" marL="0" rtl="0" algn="l">
              <a:spcBef>
                <a:spcPts val="0"/>
              </a:spcBef>
              <a:spcAft>
                <a:spcPts val="0"/>
              </a:spcAft>
              <a:buNone/>
            </a:pPr>
            <a:r>
              <a:t/>
            </a:r>
            <a:endParaRPr sz="1700">
              <a:latin typeface="Comic Sans MS"/>
              <a:ea typeface="Comic Sans MS"/>
              <a:cs typeface="Comic Sans MS"/>
              <a:sym typeface="Comic Sans MS"/>
            </a:endParaRPr>
          </a:p>
          <a:p>
            <a:pPr indent="0" lvl="0" marL="0" rtl="0" algn="l">
              <a:spcBef>
                <a:spcPts val="0"/>
              </a:spcBef>
              <a:spcAft>
                <a:spcPts val="0"/>
              </a:spcAft>
              <a:buNone/>
            </a:pPr>
            <a:r>
              <a:rPr lang="en-GB" sz="1700">
                <a:latin typeface="Comic Sans MS"/>
                <a:ea typeface="Comic Sans MS"/>
                <a:cs typeface="Comic Sans MS"/>
                <a:sym typeface="Comic Sans MS"/>
              </a:rPr>
              <a:t>How could she forget about his proposal? She admitted to him that she forgot and that did not know what to do—should she keep her promise to him?</a:t>
            </a:r>
            <a:endParaRPr sz="1700">
              <a:latin typeface="Comic Sans MS"/>
              <a:ea typeface="Comic Sans MS"/>
              <a:cs typeface="Comic Sans MS"/>
              <a:sym typeface="Comic Sans MS"/>
            </a:endParaRPr>
          </a:p>
          <a:p>
            <a:pPr indent="0" lvl="0" marL="0" rtl="0" algn="l">
              <a:spcBef>
                <a:spcPts val="0"/>
              </a:spcBef>
              <a:spcAft>
                <a:spcPts val="0"/>
              </a:spcAft>
              <a:buNone/>
            </a:pPr>
            <a:r>
              <a:t/>
            </a:r>
            <a:endParaRPr sz="1900">
              <a:latin typeface="Comic Sans MS"/>
              <a:ea typeface="Comic Sans MS"/>
              <a:cs typeface="Comic Sans MS"/>
              <a:sym typeface="Comic Sans MS"/>
            </a:endParaRPr>
          </a:p>
        </p:txBody>
      </p:sp>
      <p:pic>
        <p:nvPicPr>
          <p:cNvPr id="120" name="Google Shape;120;p22"/>
          <p:cNvPicPr preferRelativeResize="0"/>
          <p:nvPr/>
        </p:nvPicPr>
        <p:blipFill>
          <a:blip r:embed="rId3">
            <a:alphaModFix/>
          </a:blip>
          <a:stretch>
            <a:fillRect/>
          </a:stretch>
        </p:blipFill>
        <p:spPr>
          <a:xfrm>
            <a:off x="5894425" y="1697925"/>
            <a:ext cx="3201401" cy="20242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24" name="Shape 124"/>
        <p:cNvGrpSpPr/>
        <p:nvPr/>
      </p:nvGrpSpPr>
      <p:grpSpPr>
        <a:xfrm>
          <a:off x="0" y="0"/>
          <a:ext cx="0" cy="0"/>
          <a:chOff x="0" y="0"/>
          <a:chExt cx="0" cy="0"/>
        </a:xfrm>
      </p:grpSpPr>
      <p:sp>
        <p:nvSpPr>
          <p:cNvPr id="125" name="Google Shape;125;p23"/>
          <p:cNvSpPr txBox="1"/>
          <p:nvPr/>
        </p:nvSpPr>
        <p:spPr>
          <a:xfrm>
            <a:off x="97400" y="98450"/>
            <a:ext cx="8707500" cy="7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500" u="sng">
                <a:solidFill>
                  <a:schemeClr val="dk1"/>
                </a:solidFill>
                <a:latin typeface="Comic Sans MS"/>
                <a:ea typeface="Comic Sans MS"/>
                <a:cs typeface="Comic Sans MS"/>
                <a:sym typeface="Comic Sans MS"/>
              </a:rPr>
              <a:t>L.O. To orally retell a narrative.</a:t>
            </a:r>
            <a:endParaRPr sz="2500" u="sng">
              <a:solidFill>
                <a:schemeClr val="dk1"/>
              </a:solidFill>
              <a:latin typeface="Comic Sans MS"/>
              <a:ea typeface="Comic Sans MS"/>
              <a:cs typeface="Comic Sans MS"/>
              <a:sym typeface="Comic Sans MS"/>
            </a:endParaRPr>
          </a:p>
        </p:txBody>
      </p:sp>
      <p:sp>
        <p:nvSpPr>
          <p:cNvPr id="126" name="Google Shape;126;p23"/>
          <p:cNvSpPr txBox="1"/>
          <p:nvPr/>
        </p:nvSpPr>
        <p:spPr>
          <a:xfrm>
            <a:off x="97400" y="770525"/>
            <a:ext cx="4257300" cy="41097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GB" sz="1700">
                <a:latin typeface="Comic Sans MS"/>
                <a:ea typeface="Comic Sans MS"/>
                <a:cs typeface="Comic Sans MS"/>
                <a:sym typeface="Comic Sans MS"/>
              </a:rPr>
              <a:t>“If you put aside my looks, how do you feel about me?” asked Tufty.</a:t>
            </a:r>
            <a:endParaRPr sz="1700">
              <a:latin typeface="Comic Sans MS"/>
              <a:ea typeface="Comic Sans MS"/>
              <a:cs typeface="Comic Sans MS"/>
              <a:sym typeface="Comic Sans MS"/>
            </a:endParaRPr>
          </a:p>
          <a:p>
            <a:pPr indent="457200" lvl="0" marL="0" rtl="0" algn="l">
              <a:spcBef>
                <a:spcPts val="0"/>
              </a:spcBef>
              <a:spcAft>
                <a:spcPts val="0"/>
              </a:spcAft>
              <a:buNone/>
            </a:pPr>
            <a:r>
              <a:rPr lang="en-GB" sz="1700">
                <a:latin typeface="Comic Sans MS"/>
                <a:ea typeface="Comic Sans MS"/>
                <a:cs typeface="Comic Sans MS"/>
                <a:sym typeface="Comic Sans MS"/>
              </a:rPr>
              <a:t>“I love and respect you,” said the princess.</a:t>
            </a:r>
            <a:endParaRPr sz="1700">
              <a:latin typeface="Comic Sans MS"/>
              <a:ea typeface="Comic Sans MS"/>
              <a:cs typeface="Comic Sans MS"/>
              <a:sym typeface="Comic Sans MS"/>
            </a:endParaRPr>
          </a:p>
          <a:p>
            <a:pPr indent="457200" lvl="0" marL="0" rtl="0" algn="l">
              <a:spcBef>
                <a:spcPts val="0"/>
              </a:spcBef>
              <a:spcAft>
                <a:spcPts val="0"/>
              </a:spcAft>
              <a:buNone/>
            </a:pPr>
            <a:r>
              <a:rPr lang="en-GB" sz="1700">
                <a:latin typeface="Comic Sans MS"/>
                <a:ea typeface="Comic Sans MS"/>
                <a:cs typeface="Comic Sans MS"/>
                <a:sym typeface="Comic Sans MS"/>
              </a:rPr>
              <a:t>“And I love and respect you,” said Tufty. “Let’s get</a:t>
            </a:r>
            <a:endParaRPr sz="1700">
              <a:latin typeface="Comic Sans MS"/>
              <a:ea typeface="Comic Sans MS"/>
              <a:cs typeface="Comic Sans MS"/>
              <a:sym typeface="Comic Sans MS"/>
            </a:endParaRPr>
          </a:p>
          <a:p>
            <a:pPr indent="0" lvl="0" marL="0" rtl="0" algn="l">
              <a:spcBef>
                <a:spcPts val="0"/>
              </a:spcBef>
              <a:spcAft>
                <a:spcPts val="0"/>
              </a:spcAft>
              <a:buNone/>
            </a:pPr>
            <a:r>
              <a:rPr lang="en-GB" sz="1700">
                <a:latin typeface="Comic Sans MS"/>
                <a:ea typeface="Comic Sans MS"/>
                <a:cs typeface="Comic Sans MS"/>
                <a:sym typeface="Comic Sans MS"/>
              </a:rPr>
              <a:t>married like we planned. I will spend the rest of my life</a:t>
            </a:r>
            <a:endParaRPr sz="1700">
              <a:latin typeface="Comic Sans MS"/>
              <a:ea typeface="Comic Sans MS"/>
              <a:cs typeface="Comic Sans MS"/>
              <a:sym typeface="Comic Sans MS"/>
            </a:endParaRPr>
          </a:p>
          <a:p>
            <a:pPr indent="0" lvl="0" marL="0" rtl="0" algn="l">
              <a:spcBef>
                <a:spcPts val="0"/>
              </a:spcBef>
              <a:spcAft>
                <a:spcPts val="0"/>
              </a:spcAft>
              <a:buNone/>
            </a:pPr>
            <a:r>
              <a:rPr lang="en-GB" sz="1700">
                <a:latin typeface="Comic Sans MS"/>
                <a:ea typeface="Comic Sans MS"/>
                <a:cs typeface="Comic Sans MS"/>
                <a:sym typeface="Comic Sans MS"/>
              </a:rPr>
              <a:t>making you happy.”</a:t>
            </a:r>
            <a:endParaRPr sz="1700">
              <a:latin typeface="Comic Sans MS"/>
              <a:ea typeface="Comic Sans MS"/>
              <a:cs typeface="Comic Sans MS"/>
              <a:sym typeface="Comic Sans MS"/>
            </a:endParaRPr>
          </a:p>
          <a:p>
            <a:pPr indent="457200" lvl="0" marL="0" rtl="0" algn="l">
              <a:spcBef>
                <a:spcPts val="0"/>
              </a:spcBef>
              <a:spcAft>
                <a:spcPts val="0"/>
              </a:spcAft>
              <a:buNone/>
            </a:pPr>
            <a:r>
              <a:rPr lang="en-GB" sz="1700">
                <a:latin typeface="Comic Sans MS"/>
                <a:ea typeface="Comic Sans MS"/>
                <a:cs typeface="Comic Sans MS"/>
                <a:sym typeface="Comic Sans MS"/>
              </a:rPr>
              <a:t>As soon as the princess agreed, something special happened. Suddenly, Tufty became the most handsome</a:t>
            </a:r>
            <a:endParaRPr sz="1700">
              <a:latin typeface="Comic Sans MS"/>
              <a:ea typeface="Comic Sans MS"/>
              <a:cs typeface="Comic Sans MS"/>
              <a:sym typeface="Comic Sans MS"/>
            </a:endParaRPr>
          </a:p>
          <a:p>
            <a:pPr indent="0" lvl="0" marL="0" rtl="0" algn="l">
              <a:spcBef>
                <a:spcPts val="0"/>
              </a:spcBef>
              <a:spcAft>
                <a:spcPts val="0"/>
              </a:spcAft>
              <a:buNone/>
            </a:pPr>
            <a:r>
              <a:rPr lang="en-GB" sz="1700">
                <a:latin typeface="Comic Sans MS"/>
                <a:ea typeface="Comic Sans MS"/>
                <a:cs typeface="Comic Sans MS"/>
                <a:sym typeface="Comic Sans MS"/>
              </a:rPr>
              <a:t>person in the world to her. The couple married and lived happily ever after.</a:t>
            </a:r>
            <a:endParaRPr sz="1700">
              <a:latin typeface="Comic Sans MS"/>
              <a:ea typeface="Comic Sans MS"/>
              <a:cs typeface="Comic Sans MS"/>
              <a:sym typeface="Comic Sans MS"/>
            </a:endParaRPr>
          </a:p>
          <a:p>
            <a:pPr indent="0" lvl="0" marL="0" rtl="0" algn="l">
              <a:spcBef>
                <a:spcPts val="0"/>
              </a:spcBef>
              <a:spcAft>
                <a:spcPts val="0"/>
              </a:spcAft>
              <a:buNone/>
            </a:pPr>
            <a:r>
              <a:t/>
            </a:r>
            <a:endParaRPr sz="1700">
              <a:latin typeface="Comic Sans MS"/>
              <a:ea typeface="Comic Sans MS"/>
              <a:cs typeface="Comic Sans MS"/>
              <a:sym typeface="Comic Sans MS"/>
            </a:endParaRPr>
          </a:p>
        </p:txBody>
      </p:sp>
      <p:pic>
        <p:nvPicPr>
          <p:cNvPr id="127" name="Google Shape;127;p23"/>
          <p:cNvPicPr preferRelativeResize="0"/>
          <p:nvPr/>
        </p:nvPicPr>
        <p:blipFill>
          <a:blip r:embed="rId3">
            <a:alphaModFix/>
          </a:blip>
          <a:stretch>
            <a:fillRect/>
          </a:stretch>
        </p:blipFill>
        <p:spPr>
          <a:xfrm>
            <a:off x="4572000" y="1531586"/>
            <a:ext cx="4371800" cy="2849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60" name="Shape 60"/>
        <p:cNvGrpSpPr/>
        <p:nvPr/>
      </p:nvGrpSpPr>
      <p:grpSpPr>
        <a:xfrm>
          <a:off x="0" y="0"/>
          <a:ext cx="0" cy="0"/>
          <a:chOff x="0" y="0"/>
          <a:chExt cx="0" cy="0"/>
        </a:xfrm>
      </p:grpSpPr>
      <p:sp>
        <p:nvSpPr>
          <p:cNvPr id="61" name="Google Shape;61;p14"/>
          <p:cNvSpPr txBox="1"/>
          <p:nvPr>
            <p:ph type="ctrTitle"/>
          </p:nvPr>
        </p:nvSpPr>
        <p:spPr>
          <a:xfrm>
            <a:off x="97400" y="840050"/>
            <a:ext cx="8520600" cy="821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GB">
                <a:latin typeface="Comic Sans MS"/>
                <a:ea typeface="Comic Sans MS"/>
                <a:cs typeface="Comic Sans MS"/>
                <a:sym typeface="Comic Sans MS"/>
              </a:rPr>
              <a:t>Charles Perrault</a:t>
            </a:r>
            <a:endParaRPr sz="3200">
              <a:solidFill>
                <a:srgbClr val="001E2E"/>
              </a:solidFill>
              <a:latin typeface="Comic Sans MS"/>
              <a:ea typeface="Comic Sans MS"/>
              <a:cs typeface="Comic Sans MS"/>
              <a:sym typeface="Comic Sans MS"/>
            </a:endParaRPr>
          </a:p>
        </p:txBody>
      </p:sp>
      <p:pic>
        <p:nvPicPr>
          <p:cNvPr id="62" name="Google Shape;62;p14"/>
          <p:cNvPicPr preferRelativeResize="0"/>
          <p:nvPr/>
        </p:nvPicPr>
        <p:blipFill>
          <a:blip r:embed="rId3">
            <a:alphaModFix/>
          </a:blip>
          <a:stretch>
            <a:fillRect/>
          </a:stretch>
        </p:blipFill>
        <p:spPr>
          <a:xfrm>
            <a:off x="152400" y="1814150"/>
            <a:ext cx="2302048" cy="3176950"/>
          </a:xfrm>
          <a:prstGeom prst="rect">
            <a:avLst/>
          </a:prstGeom>
          <a:noFill/>
          <a:ln>
            <a:noFill/>
          </a:ln>
        </p:spPr>
      </p:pic>
      <p:pic>
        <p:nvPicPr>
          <p:cNvPr id="63" name="Google Shape;63;p14"/>
          <p:cNvPicPr preferRelativeResize="0"/>
          <p:nvPr/>
        </p:nvPicPr>
        <p:blipFill>
          <a:blip r:embed="rId4">
            <a:alphaModFix/>
          </a:blip>
          <a:stretch>
            <a:fillRect/>
          </a:stretch>
        </p:blipFill>
        <p:spPr>
          <a:xfrm>
            <a:off x="1810474" y="3431150"/>
            <a:ext cx="1100550" cy="1559950"/>
          </a:xfrm>
          <a:prstGeom prst="rect">
            <a:avLst/>
          </a:prstGeom>
          <a:noFill/>
          <a:ln>
            <a:noFill/>
          </a:ln>
        </p:spPr>
      </p:pic>
      <p:sp>
        <p:nvSpPr>
          <p:cNvPr id="64" name="Google Shape;64;p14"/>
          <p:cNvSpPr txBox="1"/>
          <p:nvPr/>
        </p:nvSpPr>
        <p:spPr>
          <a:xfrm>
            <a:off x="2987000" y="1734475"/>
            <a:ext cx="6386100" cy="293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750">
                <a:solidFill>
                  <a:srgbClr val="202122"/>
                </a:solidFill>
                <a:latin typeface="Comic Sans MS"/>
                <a:ea typeface="Comic Sans MS"/>
                <a:cs typeface="Comic Sans MS"/>
                <a:sym typeface="Comic Sans MS"/>
              </a:rPr>
              <a:t>Charles Perrault</a:t>
            </a:r>
            <a:r>
              <a:rPr lang="en-GB" sz="1750">
                <a:solidFill>
                  <a:srgbClr val="202122"/>
                </a:solidFill>
                <a:latin typeface="Comic Sans MS"/>
                <a:ea typeface="Comic Sans MS"/>
                <a:cs typeface="Comic Sans MS"/>
                <a:sym typeface="Comic Sans MS"/>
              </a:rPr>
              <a:t> (12 January 1628 – 16 May 1703) was a French author. He laid the foundations for a new literary genre - the</a:t>
            </a:r>
            <a:r>
              <a:rPr lang="en-GB" sz="1750">
                <a:solidFill>
                  <a:schemeClr val="dk1"/>
                </a:solidFill>
                <a:latin typeface="Comic Sans MS"/>
                <a:ea typeface="Comic Sans MS"/>
                <a:cs typeface="Comic Sans MS"/>
                <a:sym typeface="Comic Sans MS"/>
              </a:rPr>
              <a:t> </a:t>
            </a:r>
            <a:r>
              <a:rPr lang="en-GB" sz="1750">
                <a:solidFill>
                  <a:schemeClr val="dk1"/>
                </a:solidFill>
                <a:uFill>
                  <a:noFill/>
                </a:uFill>
                <a:latin typeface="Comic Sans MS"/>
                <a:ea typeface="Comic Sans MS"/>
                <a:cs typeface="Comic Sans MS"/>
                <a:sym typeface="Comic Sans MS"/>
                <a:hlinkClick r:id="rId5">
                  <a:extLst>
                    <a:ext uri="{A12FA001-AC4F-418D-AE19-62706E023703}">
                      <ahyp:hlinkClr val="tx"/>
                    </a:ext>
                  </a:extLst>
                </a:hlinkClick>
              </a:rPr>
              <a:t>fairy tale</a:t>
            </a:r>
            <a:r>
              <a:rPr lang="en-GB" sz="1750">
                <a:solidFill>
                  <a:schemeClr val="dk1"/>
                </a:solidFill>
                <a:latin typeface="Comic Sans MS"/>
                <a:ea typeface="Comic Sans MS"/>
                <a:cs typeface="Comic Sans MS"/>
                <a:sym typeface="Comic Sans MS"/>
              </a:rPr>
              <a:t>!</a:t>
            </a:r>
            <a:endParaRPr sz="175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1750">
              <a:solidFill>
                <a:srgbClr val="202122"/>
              </a:solidFill>
              <a:latin typeface="Comic Sans MS"/>
              <a:ea typeface="Comic Sans MS"/>
              <a:cs typeface="Comic Sans MS"/>
              <a:sym typeface="Comic Sans MS"/>
            </a:endParaRPr>
          </a:p>
          <a:p>
            <a:pPr indent="0" lvl="0" marL="0" rtl="0" algn="l">
              <a:spcBef>
                <a:spcPts val="0"/>
              </a:spcBef>
              <a:spcAft>
                <a:spcPts val="0"/>
              </a:spcAft>
              <a:buNone/>
            </a:pPr>
            <a:r>
              <a:rPr lang="en-GB" sz="1750">
                <a:solidFill>
                  <a:schemeClr val="dk1"/>
                </a:solidFill>
                <a:latin typeface="Comic Sans MS"/>
                <a:ea typeface="Comic Sans MS"/>
                <a:cs typeface="Comic Sans MS"/>
                <a:sym typeface="Comic Sans MS"/>
              </a:rPr>
              <a:t>The best known of his tales include:</a:t>
            </a:r>
            <a:endParaRPr sz="1750">
              <a:solidFill>
                <a:schemeClr val="dk1"/>
              </a:solidFill>
              <a:latin typeface="Comic Sans MS"/>
              <a:ea typeface="Comic Sans MS"/>
              <a:cs typeface="Comic Sans MS"/>
              <a:sym typeface="Comic Sans MS"/>
            </a:endParaRPr>
          </a:p>
          <a:p>
            <a:pPr indent="-339725" lvl="0" marL="457200" rtl="0" algn="l">
              <a:spcBef>
                <a:spcPts val="0"/>
              </a:spcBef>
              <a:spcAft>
                <a:spcPts val="0"/>
              </a:spcAft>
              <a:buClr>
                <a:schemeClr val="dk1"/>
              </a:buClr>
              <a:buSzPts val="1750"/>
              <a:buFont typeface="Comic Sans MS"/>
              <a:buChar char="-"/>
            </a:pPr>
            <a:r>
              <a:rPr lang="en-GB" sz="1750">
                <a:solidFill>
                  <a:schemeClr val="dk1"/>
                </a:solidFill>
                <a:latin typeface="Comic Sans MS"/>
                <a:ea typeface="Comic Sans MS"/>
                <a:cs typeface="Comic Sans MS"/>
                <a:sym typeface="Comic Sans MS"/>
              </a:rPr>
              <a:t>"Le Petit Chaperon Rouge" ("</a:t>
            </a:r>
            <a:r>
              <a:rPr lang="en-GB" sz="1750">
                <a:solidFill>
                  <a:schemeClr val="dk1"/>
                </a:solidFill>
                <a:uFill>
                  <a:noFill/>
                </a:uFill>
                <a:latin typeface="Comic Sans MS"/>
                <a:ea typeface="Comic Sans MS"/>
                <a:cs typeface="Comic Sans MS"/>
                <a:sym typeface="Comic Sans MS"/>
                <a:hlinkClick r:id="rId6">
                  <a:extLst>
                    <a:ext uri="{A12FA001-AC4F-418D-AE19-62706E023703}">
                      <ahyp:hlinkClr val="tx"/>
                    </a:ext>
                  </a:extLst>
                </a:hlinkClick>
              </a:rPr>
              <a:t>Little Red Riding Hood</a:t>
            </a:r>
            <a:r>
              <a:rPr lang="en-GB" sz="1750">
                <a:solidFill>
                  <a:schemeClr val="dk1"/>
                </a:solidFill>
                <a:latin typeface="Comic Sans MS"/>
                <a:ea typeface="Comic Sans MS"/>
                <a:cs typeface="Comic Sans MS"/>
                <a:sym typeface="Comic Sans MS"/>
              </a:rPr>
              <a:t>") </a:t>
            </a:r>
            <a:endParaRPr sz="1750">
              <a:solidFill>
                <a:schemeClr val="dk1"/>
              </a:solidFill>
              <a:latin typeface="Comic Sans MS"/>
              <a:ea typeface="Comic Sans MS"/>
              <a:cs typeface="Comic Sans MS"/>
              <a:sym typeface="Comic Sans MS"/>
            </a:endParaRPr>
          </a:p>
          <a:p>
            <a:pPr indent="-339725" lvl="0" marL="457200" rtl="0" algn="l">
              <a:spcBef>
                <a:spcPts val="0"/>
              </a:spcBef>
              <a:spcAft>
                <a:spcPts val="0"/>
              </a:spcAft>
              <a:buClr>
                <a:schemeClr val="dk1"/>
              </a:buClr>
              <a:buSzPts val="1750"/>
              <a:buFont typeface="Comic Sans MS"/>
              <a:buChar char="-"/>
            </a:pPr>
            <a:r>
              <a:rPr lang="en-GB" sz="1750">
                <a:solidFill>
                  <a:schemeClr val="dk1"/>
                </a:solidFill>
                <a:latin typeface="Comic Sans MS"/>
                <a:ea typeface="Comic Sans MS"/>
                <a:cs typeface="Comic Sans MS"/>
                <a:sym typeface="Comic Sans MS"/>
              </a:rPr>
              <a:t>"Cendrillon" ("</a:t>
            </a:r>
            <a:r>
              <a:rPr lang="en-GB" sz="1750">
                <a:solidFill>
                  <a:schemeClr val="dk1"/>
                </a:solidFill>
                <a:uFill>
                  <a:noFill/>
                </a:uFill>
                <a:latin typeface="Comic Sans MS"/>
                <a:ea typeface="Comic Sans MS"/>
                <a:cs typeface="Comic Sans MS"/>
                <a:sym typeface="Comic Sans MS"/>
                <a:hlinkClick r:id="rId7">
                  <a:extLst>
                    <a:ext uri="{A12FA001-AC4F-418D-AE19-62706E023703}">
                      <ahyp:hlinkClr val="tx"/>
                    </a:ext>
                  </a:extLst>
                </a:hlinkClick>
              </a:rPr>
              <a:t>Cinderella</a:t>
            </a:r>
            <a:r>
              <a:rPr lang="en-GB" sz="1750">
                <a:solidFill>
                  <a:schemeClr val="dk1"/>
                </a:solidFill>
                <a:latin typeface="Comic Sans MS"/>
                <a:ea typeface="Comic Sans MS"/>
                <a:cs typeface="Comic Sans MS"/>
                <a:sym typeface="Comic Sans MS"/>
              </a:rPr>
              <a:t>") </a:t>
            </a:r>
            <a:endParaRPr sz="1750">
              <a:solidFill>
                <a:schemeClr val="dk1"/>
              </a:solidFill>
              <a:latin typeface="Comic Sans MS"/>
              <a:ea typeface="Comic Sans MS"/>
              <a:cs typeface="Comic Sans MS"/>
              <a:sym typeface="Comic Sans MS"/>
            </a:endParaRPr>
          </a:p>
          <a:p>
            <a:pPr indent="-339725" lvl="0" marL="457200" rtl="0" algn="l">
              <a:spcBef>
                <a:spcPts val="0"/>
              </a:spcBef>
              <a:spcAft>
                <a:spcPts val="0"/>
              </a:spcAft>
              <a:buClr>
                <a:schemeClr val="dk1"/>
              </a:buClr>
              <a:buSzPts val="1750"/>
              <a:buFont typeface="Comic Sans MS"/>
              <a:buChar char="-"/>
            </a:pPr>
            <a:r>
              <a:rPr lang="en-GB" sz="1750">
                <a:solidFill>
                  <a:schemeClr val="dk1"/>
                </a:solidFill>
                <a:latin typeface="Comic Sans MS"/>
                <a:ea typeface="Comic Sans MS"/>
                <a:cs typeface="Comic Sans MS"/>
                <a:sym typeface="Comic Sans MS"/>
              </a:rPr>
              <a:t>"Le Maître chat ou le Chat botté" ("</a:t>
            </a:r>
            <a:r>
              <a:rPr lang="en-GB" sz="1750">
                <a:solidFill>
                  <a:schemeClr val="dk1"/>
                </a:solidFill>
                <a:uFill>
                  <a:noFill/>
                </a:uFill>
                <a:latin typeface="Comic Sans MS"/>
                <a:ea typeface="Comic Sans MS"/>
                <a:cs typeface="Comic Sans MS"/>
                <a:sym typeface="Comic Sans MS"/>
                <a:hlinkClick r:id="rId8">
                  <a:extLst>
                    <a:ext uri="{A12FA001-AC4F-418D-AE19-62706E023703}">
                      <ahyp:hlinkClr val="tx"/>
                    </a:ext>
                  </a:extLst>
                </a:hlinkClick>
              </a:rPr>
              <a:t>Puss in Boots</a:t>
            </a:r>
            <a:r>
              <a:rPr lang="en-GB" sz="1750">
                <a:solidFill>
                  <a:schemeClr val="dk1"/>
                </a:solidFill>
                <a:latin typeface="Comic Sans MS"/>
                <a:ea typeface="Comic Sans MS"/>
                <a:cs typeface="Comic Sans MS"/>
                <a:sym typeface="Comic Sans MS"/>
              </a:rPr>
              <a:t>")</a:t>
            </a:r>
            <a:endParaRPr sz="1750">
              <a:solidFill>
                <a:schemeClr val="dk1"/>
              </a:solidFill>
              <a:latin typeface="Comic Sans MS"/>
              <a:ea typeface="Comic Sans MS"/>
              <a:cs typeface="Comic Sans MS"/>
              <a:sym typeface="Comic Sans MS"/>
            </a:endParaRPr>
          </a:p>
          <a:p>
            <a:pPr indent="-339725" lvl="0" marL="457200" rtl="0" algn="l">
              <a:spcBef>
                <a:spcPts val="0"/>
              </a:spcBef>
              <a:spcAft>
                <a:spcPts val="0"/>
              </a:spcAft>
              <a:buClr>
                <a:schemeClr val="dk1"/>
              </a:buClr>
              <a:buSzPts val="1750"/>
              <a:buFont typeface="Comic Sans MS"/>
              <a:buChar char="-"/>
            </a:pPr>
            <a:r>
              <a:rPr lang="en-GB" sz="1750">
                <a:solidFill>
                  <a:schemeClr val="dk1"/>
                </a:solidFill>
                <a:latin typeface="Comic Sans MS"/>
                <a:ea typeface="Comic Sans MS"/>
                <a:cs typeface="Comic Sans MS"/>
                <a:sym typeface="Comic Sans MS"/>
              </a:rPr>
              <a:t>"La Belle au bois dormant" ("</a:t>
            </a:r>
            <a:r>
              <a:rPr lang="en-GB" sz="1750">
                <a:solidFill>
                  <a:schemeClr val="dk1"/>
                </a:solidFill>
                <a:uFill>
                  <a:noFill/>
                </a:uFill>
                <a:latin typeface="Comic Sans MS"/>
                <a:ea typeface="Comic Sans MS"/>
                <a:cs typeface="Comic Sans MS"/>
                <a:sym typeface="Comic Sans MS"/>
                <a:hlinkClick r:id="rId9">
                  <a:extLst>
                    <a:ext uri="{A12FA001-AC4F-418D-AE19-62706E023703}">
                      <ahyp:hlinkClr val="tx"/>
                    </a:ext>
                  </a:extLst>
                </a:hlinkClick>
              </a:rPr>
              <a:t>Sleeping Beauty</a:t>
            </a:r>
            <a:r>
              <a:rPr lang="en-GB" sz="1750">
                <a:solidFill>
                  <a:schemeClr val="dk1"/>
                </a:solidFill>
                <a:latin typeface="Comic Sans MS"/>
                <a:ea typeface="Comic Sans MS"/>
                <a:cs typeface="Comic Sans MS"/>
                <a:sym typeface="Comic Sans MS"/>
              </a:rPr>
              <a:t>")</a:t>
            </a:r>
            <a:endParaRPr sz="175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2100">
              <a:solidFill>
                <a:schemeClr val="dk1"/>
              </a:solidFill>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68" name="Shape 68"/>
        <p:cNvGrpSpPr/>
        <p:nvPr/>
      </p:nvGrpSpPr>
      <p:grpSpPr>
        <a:xfrm>
          <a:off x="0" y="0"/>
          <a:ext cx="0" cy="0"/>
          <a:chOff x="0" y="0"/>
          <a:chExt cx="0" cy="0"/>
        </a:xfrm>
      </p:grpSpPr>
      <p:sp>
        <p:nvSpPr>
          <p:cNvPr id="69" name="Google Shape;69;p15"/>
          <p:cNvSpPr txBox="1"/>
          <p:nvPr/>
        </p:nvSpPr>
        <p:spPr>
          <a:xfrm>
            <a:off x="97400" y="98450"/>
            <a:ext cx="8707500" cy="7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500" u="sng">
                <a:solidFill>
                  <a:schemeClr val="dk1"/>
                </a:solidFill>
                <a:latin typeface="Comic Sans MS"/>
                <a:ea typeface="Comic Sans MS"/>
                <a:cs typeface="Comic Sans MS"/>
                <a:sym typeface="Comic Sans MS"/>
              </a:rPr>
              <a:t>L.O. To orally retell a narrative.</a:t>
            </a:r>
            <a:endParaRPr sz="2500" u="sng">
              <a:solidFill>
                <a:schemeClr val="dk1"/>
              </a:solidFill>
              <a:latin typeface="Comic Sans MS"/>
              <a:ea typeface="Comic Sans MS"/>
              <a:cs typeface="Comic Sans MS"/>
              <a:sym typeface="Comic Sans MS"/>
            </a:endParaRPr>
          </a:p>
        </p:txBody>
      </p:sp>
      <p:pic>
        <p:nvPicPr>
          <p:cNvPr id="70" name="Google Shape;70;p15"/>
          <p:cNvPicPr preferRelativeResize="0"/>
          <p:nvPr/>
        </p:nvPicPr>
        <p:blipFill>
          <a:blip r:embed="rId3">
            <a:alphaModFix/>
          </a:blip>
          <a:stretch>
            <a:fillRect/>
          </a:stretch>
        </p:blipFill>
        <p:spPr>
          <a:xfrm>
            <a:off x="5529725" y="1156727"/>
            <a:ext cx="3503675" cy="3362825"/>
          </a:xfrm>
          <a:prstGeom prst="rect">
            <a:avLst/>
          </a:prstGeom>
          <a:noFill/>
          <a:ln>
            <a:noFill/>
          </a:ln>
        </p:spPr>
      </p:pic>
      <p:sp>
        <p:nvSpPr>
          <p:cNvPr id="71" name="Google Shape;71;p15"/>
          <p:cNvSpPr txBox="1"/>
          <p:nvPr/>
        </p:nvSpPr>
        <p:spPr>
          <a:xfrm>
            <a:off x="163700" y="1175838"/>
            <a:ext cx="5289000" cy="33246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GB" sz="1900">
                <a:latin typeface="Comic Sans MS"/>
                <a:ea typeface="Comic Sans MS"/>
                <a:cs typeface="Comic Sans MS"/>
                <a:sym typeface="Comic Sans MS"/>
              </a:rPr>
              <a:t>Once upon a time there was a king and queen.The queen had a baby who came out so ugly and misshapen that he barely looked human. The queen worried about her poor son. A fairy at the prince’s birth told the queen not to worry because the boy would be as smart as he was ugly. The fairy blessed the boy with a special gift. The prince would be able to give the gift of wisdom to the woman he loves.</a:t>
            </a:r>
            <a:endParaRPr sz="1900">
              <a:latin typeface="Comic Sans MS"/>
              <a:ea typeface="Comic Sans MS"/>
              <a:cs typeface="Comic Sans MS"/>
              <a:sym typeface="Comic Sans MS"/>
            </a:endParaRPr>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75" name="Shape 75"/>
        <p:cNvGrpSpPr/>
        <p:nvPr/>
      </p:nvGrpSpPr>
      <p:grpSpPr>
        <a:xfrm>
          <a:off x="0" y="0"/>
          <a:ext cx="0" cy="0"/>
          <a:chOff x="0" y="0"/>
          <a:chExt cx="0" cy="0"/>
        </a:xfrm>
      </p:grpSpPr>
      <p:sp>
        <p:nvSpPr>
          <p:cNvPr id="76" name="Google Shape;76;p16"/>
          <p:cNvSpPr txBox="1"/>
          <p:nvPr/>
        </p:nvSpPr>
        <p:spPr>
          <a:xfrm>
            <a:off x="97400" y="98450"/>
            <a:ext cx="8707500" cy="7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500" u="sng">
                <a:solidFill>
                  <a:schemeClr val="dk1"/>
                </a:solidFill>
                <a:latin typeface="Comic Sans MS"/>
                <a:ea typeface="Comic Sans MS"/>
                <a:cs typeface="Comic Sans MS"/>
                <a:sym typeface="Comic Sans MS"/>
              </a:rPr>
              <a:t>L.O. To orally retell a narrative.</a:t>
            </a:r>
            <a:endParaRPr sz="2500" u="sng">
              <a:solidFill>
                <a:schemeClr val="dk1"/>
              </a:solidFill>
              <a:latin typeface="Comic Sans MS"/>
              <a:ea typeface="Comic Sans MS"/>
              <a:cs typeface="Comic Sans MS"/>
              <a:sym typeface="Comic Sans MS"/>
            </a:endParaRPr>
          </a:p>
        </p:txBody>
      </p:sp>
      <p:pic>
        <p:nvPicPr>
          <p:cNvPr id="77" name="Google Shape;77;p16"/>
          <p:cNvPicPr preferRelativeResize="0"/>
          <p:nvPr/>
        </p:nvPicPr>
        <p:blipFill>
          <a:blip r:embed="rId3">
            <a:alphaModFix/>
          </a:blip>
          <a:stretch>
            <a:fillRect/>
          </a:stretch>
        </p:blipFill>
        <p:spPr>
          <a:xfrm>
            <a:off x="4989575" y="1061675"/>
            <a:ext cx="3923424" cy="3765700"/>
          </a:xfrm>
          <a:prstGeom prst="rect">
            <a:avLst/>
          </a:prstGeom>
          <a:noFill/>
          <a:ln>
            <a:noFill/>
          </a:ln>
        </p:spPr>
      </p:pic>
      <p:sp>
        <p:nvSpPr>
          <p:cNvPr id="78" name="Google Shape;78;p16"/>
          <p:cNvSpPr txBox="1"/>
          <p:nvPr/>
        </p:nvSpPr>
        <p:spPr>
          <a:xfrm>
            <a:off x="182975" y="1061675"/>
            <a:ext cx="46341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100">
              <a:latin typeface="Comic Sans MS"/>
              <a:ea typeface="Comic Sans MS"/>
              <a:cs typeface="Comic Sans MS"/>
              <a:sym typeface="Comic Sans MS"/>
            </a:endParaRPr>
          </a:p>
          <a:p>
            <a:pPr indent="457200" lvl="0" marL="0" rtl="0" algn="l">
              <a:spcBef>
                <a:spcPts val="0"/>
              </a:spcBef>
              <a:spcAft>
                <a:spcPts val="0"/>
              </a:spcAft>
              <a:buNone/>
            </a:pPr>
            <a:r>
              <a:rPr lang="en-GB" sz="2100">
                <a:latin typeface="Comic Sans MS"/>
                <a:ea typeface="Comic Sans MS"/>
                <a:cs typeface="Comic Sans MS"/>
                <a:sym typeface="Comic Sans MS"/>
              </a:rPr>
              <a:t>The boy grew to be one of the smartest people. He was also kind, thoughtful, and charming. People lovingly began to call him Riquet with the Tuft. That is because his family’s last name was Riquet and he was born with a little tuft of hair on the top of his head. Many called him Tufty for short.</a:t>
            </a:r>
            <a:endParaRPr sz="2100">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82" name="Shape 82"/>
        <p:cNvGrpSpPr/>
        <p:nvPr/>
      </p:nvGrpSpPr>
      <p:grpSpPr>
        <a:xfrm>
          <a:off x="0" y="0"/>
          <a:ext cx="0" cy="0"/>
          <a:chOff x="0" y="0"/>
          <a:chExt cx="0" cy="0"/>
        </a:xfrm>
      </p:grpSpPr>
      <p:sp>
        <p:nvSpPr>
          <p:cNvPr id="83" name="Google Shape;83;p17"/>
          <p:cNvSpPr txBox="1"/>
          <p:nvPr/>
        </p:nvSpPr>
        <p:spPr>
          <a:xfrm>
            <a:off x="97400" y="98450"/>
            <a:ext cx="8707500" cy="7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500" u="sng">
                <a:solidFill>
                  <a:schemeClr val="dk1"/>
                </a:solidFill>
                <a:latin typeface="Comic Sans MS"/>
                <a:ea typeface="Comic Sans MS"/>
                <a:cs typeface="Comic Sans MS"/>
                <a:sym typeface="Comic Sans MS"/>
              </a:rPr>
              <a:t>L.O. To orally retell a narrative.</a:t>
            </a:r>
            <a:endParaRPr sz="2500" u="sng">
              <a:solidFill>
                <a:schemeClr val="dk1"/>
              </a:solidFill>
              <a:latin typeface="Comic Sans MS"/>
              <a:ea typeface="Comic Sans MS"/>
              <a:cs typeface="Comic Sans MS"/>
              <a:sym typeface="Comic Sans MS"/>
            </a:endParaRPr>
          </a:p>
        </p:txBody>
      </p:sp>
      <p:sp>
        <p:nvSpPr>
          <p:cNvPr id="84" name="Google Shape;84;p17"/>
          <p:cNvSpPr txBox="1"/>
          <p:nvPr/>
        </p:nvSpPr>
        <p:spPr>
          <a:xfrm>
            <a:off x="97400" y="946075"/>
            <a:ext cx="5471100" cy="39558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GB" sz="1900">
                <a:latin typeface="Comic Sans MS"/>
                <a:ea typeface="Comic Sans MS"/>
                <a:cs typeface="Comic Sans MS"/>
                <a:sym typeface="Comic Sans MS"/>
              </a:rPr>
              <a:t>Several years later, a queen in a nearby kingdom gave birth to twin girls. The same fairy was at this birth, too. The first baby to come out was so beautiful that the queen worried that she was too beautiful. The fairy told her not to worry for the princess would be as dumb as she was beautiful. This did not make the queen feel any better. Then when the second baby came out, she felt even worse, for this baby was as ugly as her twin was beautiful.</a:t>
            </a:r>
            <a:endParaRPr sz="1900">
              <a:latin typeface="Comic Sans MS"/>
              <a:ea typeface="Comic Sans MS"/>
              <a:cs typeface="Comic Sans MS"/>
              <a:sym typeface="Comic Sans MS"/>
            </a:endParaRPr>
          </a:p>
          <a:p>
            <a:pPr indent="457200" lvl="0" marL="0" rtl="0" algn="l">
              <a:spcBef>
                <a:spcPts val="0"/>
              </a:spcBef>
              <a:spcAft>
                <a:spcPts val="0"/>
              </a:spcAft>
              <a:buNone/>
            </a:pPr>
            <a:r>
              <a:t/>
            </a:r>
            <a:endParaRPr sz="1500">
              <a:latin typeface="Comic Sans MS"/>
              <a:ea typeface="Comic Sans MS"/>
              <a:cs typeface="Comic Sans MS"/>
              <a:sym typeface="Comic Sans MS"/>
            </a:endParaRPr>
          </a:p>
          <a:p>
            <a:pPr indent="457200" lvl="0" marL="0" rtl="0" algn="l">
              <a:spcBef>
                <a:spcPts val="0"/>
              </a:spcBef>
              <a:spcAft>
                <a:spcPts val="0"/>
              </a:spcAft>
              <a:buNone/>
            </a:pPr>
            <a:r>
              <a:t/>
            </a:r>
            <a:endParaRPr sz="2100">
              <a:latin typeface="Comic Sans MS"/>
              <a:ea typeface="Comic Sans MS"/>
              <a:cs typeface="Comic Sans MS"/>
              <a:sym typeface="Comic Sans MS"/>
            </a:endParaRPr>
          </a:p>
        </p:txBody>
      </p:sp>
      <p:pic>
        <p:nvPicPr>
          <p:cNvPr id="85" name="Google Shape;85;p17"/>
          <p:cNvPicPr preferRelativeResize="0"/>
          <p:nvPr/>
        </p:nvPicPr>
        <p:blipFill>
          <a:blip r:embed="rId3">
            <a:alphaModFix/>
          </a:blip>
          <a:stretch>
            <a:fillRect/>
          </a:stretch>
        </p:blipFill>
        <p:spPr>
          <a:xfrm>
            <a:off x="5664725" y="1522200"/>
            <a:ext cx="3375051" cy="3133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89" name="Shape 89"/>
        <p:cNvGrpSpPr/>
        <p:nvPr/>
      </p:nvGrpSpPr>
      <p:grpSpPr>
        <a:xfrm>
          <a:off x="0" y="0"/>
          <a:ext cx="0" cy="0"/>
          <a:chOff x="0" y="0"/>
          <a:chExt cx="0" cy="0"/>
        </a:xfrm>
      </p:grpSpPr>
      <p:sp>
        <p:nvSpPr>
          <p:cNvPr id="90" name="Google Shape;90;p18"/>
          <p:cNvSpPr txBox="1"/>
          <p:nvPr/>
        </p:nvSpPr>
        <p:spPr>
          <a:xfrm>
            <a:off x="97400" y="98450"/>
            <a:ext cx="8707500" cy="7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500" u="sng">
                <a:solidFill>
                  <a:schemeClr val="dk1"/>
                </a:solidFill>
                <a:latin typeface="Comic Sans MS"/>
                <a:ea typeface="Comic Sans MS"/>
                <a:cs typeface="Comic Sans MS"/>
                <a:sym typeface="Comic Sans MS"/>
              </a:rPr>
              <a:t>L.O. To orally retell a narrative.</a:t>
            </a:r>
            <a:endParaRPr sz="2500" u="sng">
              <a:solidFill>
                <a:schemeClr val="dk1"/>
              </a:solidFill>
              <a:latin typeface="Comic Sans MS"/>
              <a:ea typeface="Comic Sans MS"/>
              <a:cs typeface="Comic Sans MS"/>
              <a:sym typeface="Comic Sans MS"/>
            </a:endParaRPr>
          </a:p>
        </p:txBody>
      </p:sp>
      <p:sp>
        <p:nvSpPr>
          <p:cNvPr id="91" name="Google Shape;91;p18"/>
          <p:cNvSpPr txBox="1"/>
          <p:nvPr/>
        </p:nvSpPr>
        <p:spPr>
          <a:xfrm>
            <a:off x="97400" y="946075"/>
            <a:ext cx="5471100" cy="389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000">
              <a:latin typeface="Comic Sans MS"/>
              <a:ea typeface="Comic Sans MS"/>
              <a:cs typeface="Comic Sans MS"/>
              <a:sym typeface="Comic Sans MS"/>
            </a:endParaRPr>
          </a:p>
          <a:p>
            <a:pPr indent="457200" lvl="0" marL="0" rtl="0" algn="l">
              <a:spcBef>
                <a:spcPts val="0"/>
              </a:spcBef>
              <a:spcAft>
                <a:spcPts val="0"/>
              </a:spcAft>
              <a:buNone/>
            </a:pPr>
            <a:r>
              <a:rPr lang="en-GB" sz="2000">
                <a:latin typeface="Comic Sans MS"/>
                <a:ea typeface="Comic Sans MS"/>
                <a:cs typeface="Comic Sans MS"/>
                <a:sym typeface="Comic Sans MS"/>
              </a:rPr>
              <a:t>“Don’t worry,” said the fairy. “This princess will be so smart that no one will notice that she is ugly.”</a:t>
            </a:r>
            <a:endParaRPr sz="2000">
              <a:latin typeface="Comic Sans MS"/>
              <a:ea typeface="Comic Sans MS"/>
              <a:cs typeface="Comic Sans MS"/>
              <a:sym typeface="Comic Sans MS"/>
            </a:endParaRPr>
          </a:p>
          <a:p>
            <a:pPr indent="457200" lvl="0" marL="0" rtl="0" algn="l">
              <a:spcBef>
                <a:spcPts val="0"/>
              </a:spcBef>
              <a:spcAft>
                <a:spcPts val="0"/>
              </a:spcAft>
              <a:buNone/>
            </a:pPr>
            <a:r>
              <a:rPr lang="en-GB" sz="2000">
                <a:latin typeface="Comic Sans MS"/>
                <a:ea typeface="Comic Sans MS"/>
                <a:cs typeface="Comic Sans MS"/>
                <a:sym typeface="Comic Sans MS"/>
              </a:rPr>
              <a:t>“I hope you are right,” said the queen. “But is there any way to make the oldest twin any smarter?”</a:t>
            </a:r>
            <a:endParaRPr sz="2000">
              <a:latin typeface="Comic Sans MS"/>
              <a:ea typeface="Comic Sans MS"/>
              <a:cs typeface="Comic Sans MS"/>
              <a:sym typeface="Comic Sans MS"/>
            </a:endParaRPr>
          </a:p>
          <a:p>
            <a:pPr indent="457200" lvl="0" marL="0" rtl="0" algn="l">
              <a:spcBef>
                <a:spcPts val="0"/>
              </a:spcBef>
              <a:spcAft>
                <a:spcPts val="0"/>
              </a:spcAft>
              <a:buNone/>
            </a:pPr>
            <a:r>
              <a:rPr lang="en-GB" sz="2000">
                <a:latin typeface="Comic Sans MS"/>
                <a:ea typeface="Comic Sans MS"/>
                <a:cs typeface="Comic Sans MS"/>
                <a:sym typeface="Comic Sans MS"/>
              </a:rPr>
              <a:t>“I can’t help her with that,” said the fairy. “But I shall give her this gift. She will have the power to turn the man she loves into the most handsome person.”</a:t>
            </a:r>
            <a:endParaRPr sz="2000">
              <a:latin typeface="Comic Sans MS"/>
              <a:ea typeface="Comic Sans MS"/>
              <a:cs typeface="Comic Sans MS"/>
              <a:sym typeface="Comic Sans MS"/>
            </a:endParaRPr>
          </a:p>
          <a:p>
            <a:pPr indent="457200" lvl="0" marL="0" rtl="0" algn="l">
              <a:spcBef>
                <a:spcPts val="0"/>
              </a:spcBef>
              <a:spcAft>
                <a:spcPts val="0"/>
              </a:spcAft>
              <a:buNone/>
            </a:pPr>
            <a:r>
              <a:t/>
            </a:r>
            <a:endParaRPr sz="2100">
              <a:latin typeface="Comic Sans MS"/>
              <a:ea typeface="Comic Sans MS"/>
              <a:cs typeface="Comic Sans MS"/>
              <a:sym typeface="Comic Sans MS"/>
            </a:endParaRPr>
          </a:p>
        </p:txBody>
      </p:sp>
      <p:pic>
        <p:nvPicPr>
          <p:cNvPr id="92" name="Google Shape;92;p18"/>
          <p:cNvPicPr preferRelativeResize="0"/>
          <p:nvPr/>
        </p:nvPicPr>
        <p:blipFill>
          <a:blip r:embed="rId3">
            <a:alphaModFix/>
          </a:blip>
          <a:stretch>
            <a:fillRect/>
          </a:stretch>
        </p:blipFill>
        <p:spPr>
          <a:xfrm>
            <a:off x="5664725" y="1522200"/>
            <a:ext cx="3375051" cy="3133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96" name="Shape 96"/>
        <p:cNvGrpSpPr/>
        <p:nvPr/>
      </p:nvGrpSpPr>
      <p:grpSpPr>
        <a:xfrm>
          <a:off x="0" y="0"/>
          <a:ext cx="0" cy="0"/>
          <a:chOff x="0" y="0"/>
          <a:chExt cx="0" cy="0"/>
        </a:xfrm>
      </p:grpSpPr>
      <p:sp>
        <p:nvSpPr>
          <p:cNvPr id="97" name="Google Shape;97;p19"/>
          <p:cNvSpPr txBox="1"/>
          <p:nvPr/>
        </p:nvSpPr>
        <p:spPr>
          <a:xfrm>
            <a:off x="97400" y="98450"/>
            <a:ext cx="8707500" cy="7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500" u="sng">
                <a:solidFill>
                  <a:schemeClr val="dk1"/>
                </a:solidFill>
                <a:latin typeface="Comic Sans MS"/>
                <a:ea typeface="Comic Sans MS"/>
                <a:cs typeface="Comic Sans MS"/>
                <a:sym typeface="Comic Sans MS"/>
              </a:rPr>
              <a:t>L.O. To orally retell a narrative.</a:t>
            </a:r>
            <a:endParaRPr sz="2500" u="sng">
              <a:solidFill>
                <a:schemeClr val="dk1"/>
              </a:solidFill>
              <a:latin typeface="Comic Sans MS"/>
              <a:ea typeface="Comic Sans MS"/>
              <a:cs typeface="Comic Sans MS"/>
              <a:sym typeface="Comic Sans MS"/>
            </a:endParaRPr>
          </a:p>
        </p:txBody>
      </p:sp>
      <p:sp>
        <p:nvSpPr>
          <p:cNvPr id="98" name="Google Shape;98;p19"/>
          <p:cNvSpPr txBox="1"/>
          <p:nvPr/>
        </p:nvSpPr>
        <p:spPr>
          <a:xfrm>
            <a:off x="221525" y="1377775"/>
            <a:ext cx="4865400" cy="28014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GB" sz="1700">
                <a:latin typeface="Comic Sans MS"/>
                <a:ea typeface="Comic Sans MS"/>
                <a:cs typeface="Comic Sans MS"/>
                <a:sym typeface="Comic Sans MS"/>
              </a:rPr>
              <a:t>As the twin princesses grew, so did their gifts. The older twin became more beautiful and the younger twin became smarter. Unfortunately, as the older twin grew,</a:t>
            </a:r>
            <a:endParaRPr sz="1700">
              <a:latin typeface="Comic Sans MS"/>
              <a:ea typeface="Comic Sans MS"/>
              <a:cs typeface="Comic Sans MS"/>
              <a:sym typeface="Comic Sans MS"/>
            </a:endParaRPr>
          </a:p>
          <a:p>
            <a:pPr indent="0" lvl="0" marL="0" rtl="0" algn="l">
              <a:spcBef>
                <a:spcPts val="0"/>
              </a:spcBef>
              <a:spcAft>
                <a:spcPts val="0"/>
              </a:spcAft>
              <a:buNone/>
            </a:pPr>
            <a:r>
              <a:rPr lang="en-GB" sz="1700">
                <a:latin typeface="Comic Sans MS"/>
                <a:ea typeface="Comic Sans MS"/>
                <a:cs typeface="Comic Sans MS"/>
                <a:sym typeface="Comic Sans MS"/>
              </a:rPr>
              <a:t>she became dumber. By the time she was 20, people found it nearly impossible to have a conversation with her. Everyone preferred to hang out with the ugly princess because she was funny and clever. The pretty princess had no friends and felt quite lonely.</a:t>
            </a:r>
            <a:endParaRPr sz="1700">
              <a:latin typeface="Comic Sans MS"/>
              <a:ea typeface="Comic Sans MS"/>
              <a:cs typeface="Comic Sans MS"/>
              <a:sym typeface="Comic Sans MS"/>
            </a:endParaRPr>
          </a:p>
        </p:txBody>
      </p:sp>
      <p:pic>
        <p:nvPicPr>
          <p:cNvPr id="99" name="Google Shape;99;p19"/>
          <p:cNvPicPr preferRelativeResize="0"/>
          <p:nvPr/>
        </p:nvPicPr>
        <p:blipFill>
          <a:blip r:embed="rId3">
            <a:alphaModFix/>
          </a:blip>
          <a:stretch>
            <a:fillRect/>
          </a:stretch>
        </p:blipFill>
        <p:spPr>
          <a:xfrm>
            <a:off x="5284408" y="1377775"/>
            <a:ext cx="3520492" cy="2759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03" name="Shape 103"/>
        <p:cNvGrpSpPr/>
        <p:nvPr/>
      </p:nvGrpSpPr>
      <p:grpSpPr>
        <a:xfrm>
          <a:off x="0" y="0"/>
          <a:ext cx="0" cy="0"/>
          <a:chOff x="0" y="0"/>
          <a:chExt cx="0" cy="0"/>
        </a:xfrm>
      </p:grpSpPr>
      <p:sp>
        <p:nvSpPr>
          <p:cNvPr id="104" name="Google Shape;104;p20"/>
          <p:cNvSpPr txBox="1"/>
          <p:nvPr/>
        </p:nvSpPr>
        <p:spPr>
          <a:xfrm>
            <a:off x="97400" y="98450"/>
            <a:ext cx="8707500" cy="7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500" u="sng">
                <a:solidFill>
                  <a:schemeClr val="dk1"/>
                </a:solidFill>
                <a:latin typeface="Comic Sans MS"/>
                <a:ea typeface="Comic Sans MS"/>
                <a:cs typeface="Comic Sans MS"/>
                <a:sym typeface="Comic Sans MS"/>
              </a:rPr>
              <a:t>L.O. To orally retell a narrative.</a:t>
            </a:r>
            <a:endParaRPr sz="2500" u="sng">
              <a:solidFill>
                <a:schemeClr val="dk1"/>
              </a:solidFill>
              <a:latin typeface="Comic Sans MS"/>
              <a:ea typeface="Comic Sans MS"/>
              <a:cs typeface="Comic Sans MS"/>
              <a:sym typeface="Comic Sans MS"/>
            </a:endParaRPr>
          </a:p>
        </p:txBody>
      </p:sp>
      <p:sp>
        <p:nvSpPr>
          <p:cNvPr id="105" name="Google Shape;105;p20"/>
          <p:cNvSpPr txBox="1"/>
          <p:nvPr/>
        </p:nvSpPr>
        <p:spPr>
          <a:xfrm>
            <a:off x="250400" y="896175"/>
            <a:ext cx="4865400" cy="41097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GB" sz="1700">
                <a:latin typeface="Comic Sans MS"/>
                <a:ea typeface="Comic Sans MS"/>
                <a:cs typeface="Comic Sans MS"/>
                <a:sym typeface="Comic Sans MS"/>
              </a:rPr>
              <a:t>Sadly, the pretty princess was smart enough to know that she was dumb. Sometimes she went off to the woods to</a:t>
            </a:r>
            <a:endParaRPr sz="1700">
              <a:latin typeface="Comic Sans MS"/>
              <a:ea typeface="Comic Sans MS"/>
              <a:cs typeface="Comic Sans MS"/>
              <a:sym typeface="Comic Sans MS"/>
            </a:endParaRPr>
          </a:p>
          <a:p>
            <a:pPr indent="0" lvl="0" marL="0" rtl="0" algn="l">
              <a:spcBef>
                <a:spcPts val="0"/>
              </a:spcBef>
              <a:spcAft>
                <a:spcPts val="0"/>
              </a:spcAft>
              <a:buNone/>
            </a:pPr>
            <a:r>
              <a:rPr lang="en-GB" sz="1700">
                <a:latin typeface="Comic Sans MS"/>
                <a:ea typeface="Comic Sans MS"/>
                <a:cs typeface="Comic Sans MS"/>
                <a:sym typeface="Comic Sans MS"/>
              </a:rPr>
              <a:t>cry. </a:t>
            </a:r>
            <a:endParaRPr sz="1700">
              <a:latin typeface="Comic Sans MS"/>
              <a:ea typeface="Comic Sans MS"/>
              <a:cs typeface="Comic Sans MS"/>
              <a:sym typeface="Comic Sans MS"/>
            </a:endParaRPr>
          </a:p>
          <a:p>
            <a:pPr indent="457200" lvl="0" marL="0" rtl="0" algn="l">
              <a:spcBef>
                <a:spcPts val="0"/>
              </a:spcBef>
              <a:spcAft>
                <a:spcPts val="0"/>
              </a:spcAft>
              <a:buNone/>
            </a:pPr>
            <a:r>
              <a:rPr lang="en-GB" sz="1700">
                <a:latin typeface="Comic Sans MS"/>
                <a:ea typeface="Comic Sans MS"/>
                <a:cs typeface="Comic Sans MS"/>
                <a:sym typeface="Comic Sans MS"/>
              </a:rPr>
              <a:t>One day, a very odd-looking young man rode by and stopped to talk to her.</a:t>
            </a:r>
            <a:endParaRPr sz="1700">
              <a:latin typeface="Comic Sans MS"/>
              <a:ea typeface="Comic Sans MS"/>
              <a:cs typeface="Comic Sans MS"/>
              <a:sym typeface="Comic Sans MS"/>
            </a:endParaRPr>
          </a:p>
          <a:p>
            <a:pPr indent="457200" lvl="0" marL="0" rtl="0" algn="l">
              <a:spcBef>
                <a:spcPts val="0"/>
              </a:spcBef>
              <a:spcAft>
                <a:spcPts val="0"/>
              </a:spcAft>
              <a:buNone/>
            </a:pPr>
            <a:r>
              <a:rPr lang="en-GB" sz="1700">
                <a:latin typeface="Comic Sans MS"/>
                <a:ea typeface="Comic Sans MS"/>
                <a:cs typeface="Comic Sans MS"/>
                <a:sym typeface="Comic Sans MS"/>
              </a:rPr>
              <a:t>“How can someone so beautiful be so sad? It is much easier to be beautiful than ugly,” said Tufty.</a:t>
            </a:r>
            <a:endParaRPr sz="1700">
              <a:latin typeface="Comic Sans MS"/>
              <a:ea typeface="Comic Sans MS"/>
              <a:cs typeface="Comic Sans MS"/>
              <a:sym typeface="Comic Sans MS"/>
            </a:endParaRPr>
          </a:p>
          <a:p>
            <a:pPr indent="457200" lvl="0" marL="0" rtl="0" algn="l">
              <a:spcBef>
                <a:spcPts val="0"/>
              </a:spcBef>
              <a:spcAft>
                <a:spcPts val="0"/>
              </a:spcAft>
              <a:buNone/>
            </a:pPr>
            <a:r>
              <a:rPr lang="en-GB" sz="1700">
                <a:latin typeface="Comic Sans MS"/>
                <a:ea typeface="Comic Sans MS"/>
                <a:cs typeface="Comic Sans MS"/>
                <a:sym typeface="Comic Sans MS"/>
              </a:rPr>
              <a:t>“No,” said the princess. “I would rather be ugly and smart than beautiful and dumb.”</a:t>
            </a:r>
            <a:endParaRPr sz="1700">
              <a:latin typeface="Comic Sans MS"/>
              <a:ea typeface="Comic Sans MS"/>
              <a:cs typeface="Comic Sans MS"/>
              <a:sym typeface="Comic Sans MS"/>
            </a:endParaRPr>
          </a:p>
          <a:p>
            <a:pPr indent="457200" lvl="0" marL="0" rtl="0" algn="l">
              <a:spcBef>
                <a:spcPts val="0"/>
              </a:spcBef>
              <a:spcAft>
                <a:spcPts val="0"/>
              </a:spcAft>
              <a:buNone/>
            </a:pPr>
            <a:r>
              <a:rPr lang="en-GB" sz="1700">
                <a:latin typeface="Comic Sans MS"/>
                <a:ea typeface="Comic Sans MS"/>
                <a:cs typeface="Comic Sans MS"/>
                <a:sym typeface="Comic Sans MS"/>
              </a:rPr>
              <a:t>“Is that all that bothers you,” asked Tufty. “I can help. If you marry me, I can make you as smart as I am.”</a:t>
            </a:r>
            <a:endParaRPr sz="1700">
              <a:latin typeface="Comic Sans MS"/>
              <a:ea typeface="Comic Sans MS"/>
              <a:cs typeface="Comic Sans MS"/>
              <a:sym typeface="Comic Sans MS"/>
            </a:endParaRPr>
          </a:p>
          <a:p>
            <a:pPr indent="0" lvl="0" marL="0" rtl="0" algn="l">
              <a:spcBef>
                <a:spcPts val="0"/>
              </a:spcBef>
              <a:spcAft>
                <a:spcPts val="0"/>
              </a:spcAft>
              <a:buNone/>
            </a:pPr>
            <a:r>
              <a:t/>
            </a:r>
            <a:endParaRPr sz="1700">
              <a:latin typeface="Comic Sans MS"/>
              <a:ea typeface="Comic Sans MS"/>
              <a:cs typeface="Comic Sans MS"/>
              <a:sym typeface="Comic Sans MS"/>
            </a:endParaRPr>
          </a:p>
        </p:txBody>
      </p:sp>
      <p:pic>
        <p:nvPicPr>
          <p:cNvPr id="106" name="Google Shape;106;p20"/>
          <p:cNvPicPr preferRelativeResize="0"/>
          <p:nvPr/>
        </p:nvPicPr>
        <p:blipFill>
          <a:blip r:embed="rId3">
            <a:alphaModFix/>
          </a:blip>
          <a:stretch>
            <a:fillRect/>
          </a:stretch>
        </p:blipFill>
        <p:spPr>
          <a:xfrm>
            <a:off x="5239325" y="1262150"/>
            <a:ext cx="3752274" cy="31823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10" name="Shape 110"/>
        <p:cNvGrpSpPr/>
        <p:nvPr/>
      </p:nvGrpSpPr>
      <p:grpSpPr>
        <a:xfrm>
          <a:off x="0" y="0"/>
          <a:ext cx="0" cy="0"/>
          <a:chOff x="0" y="0"/>
          <a:chExt cx="0" cy="0"/>
        </a:xfrm>
      </p:grpSpPr>
      <p:sp>
        <p:nvSpPr>
          <p:cNvPr id="111" name="Google Shape;111;p21"/>
          <p:cNvSpPr txBox="1"/>
          <p:nvPr/>
        </p:nvSpPr>
        <p:spPr>
          <a:xfrm>
            <a:off x="97400" y="98450"/>
            <a:ext cx="8707500" cy="7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500" u="sng">
                <a:solidFill>
                  <a:schemeClr val="dk1"/>
                </a:solidFill>
                <a:latin typeface="Comic Sans MS"/>
                <a:ea typeface="Comic Sans MS"/>
                <a:cs typeface="Comic Sans MS"/>
                <a:sym typeface="Comic Sans MS"/>
              </a:rPr>
              <a:t>L.O. To orally retell a narrative.</a:t>
            </a:r>
            <a:endParaRPr sz="2500" u="sng">
              <a:solidFill>
                <a:schemeClr val="dk1"/>
              </a:solidFill>
              <a:latin typeface="Comic Sans MS"/>
              <a:ea typeface="Comic Sans MS"/>
              <a:cs typeface="Comic Sans MS"/>
              <a:sym typeface="Comic Sans MS"/>
            </a:endParaRPr>
          </a:p>
        </p:txBody>
      </p:sp>
      <p:sp>
        <p:nvSpPr>
          <p:cNvPr id="112" name="Google Shape;112;p21"/>
          <p:cNvSpPr txBox="1"/>
          <p:nvPr/>
        </p:nvSpPr>
        <p:spPr>
          <a:xfrm>
            <a:off x="97400" y="1040250"/>
            <a:ext cx="6675000" cy="16470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GB" sz="1900">
                <a:latin typeface="Comic Sans MS"/>
                <a:ea typeface="Comic Sans MS"/>
                <a:cs typeface="Comic Sans MS"/>
                <a:sym typeface="Comic Sans MS"/>
              </a:rPr>
              <a:t>The princess agreed to marry him in one year’s time and she instantly became as smart as he was. She returned to the palace and became very popular. Now everyone wanted to be friends with her. The princess soon forgot what she’d said and done when she was dumb.</a:t>
            </a:r>
            <a:endParaRPr sz="1900">
              <a:latin typeface="Comic Sans MS"/>
              <a:ea typeface="Comic Sans MS"/>
              <a:cs typeface="Comic Sans MS"/>
              <a:sym typeface="Comic Sans MS"/>
            </a:endParaRPr>
          </a:p>
        </p:txBody>
      </p:sp>
      <p:pic>
        <p:nvPicPr>
          <p:cNvPr id="113" name="Google Shape;113;p21"/>
          <p:cNvPicPr preferRelativeResize="0"/>
          <p:nvPr/>
        </p:nvPicPr>
        <p:blipFill>
          <a:blip r:embed="rId3">
            <a:alphaModFix/>
          </a:blip>
          <a:stretch>
            <a:fillRect/>
          </a:stretch>
        </p:blipFill>
        <p:spPr>
          <a:xfrm>
            <a:off x="4467550" y="2781875"/>
            <a:ext cx="4260950" cy="2151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