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3" r:id="rId8"/>
    <p:sldId id="262" r:id="rId9"/>
    <p:sldId id="264" r:id="rId1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 roundtripDataSignature="AMtx7mjsggRSf7HVTMMdqPUXs6boCHz6U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4852e5389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g24852e5389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494d7edbe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g2494d7edbe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494d7edbe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g2494d7edbe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7298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48997e855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g248997e855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494d7edbe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g2494d7edbe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3146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5"/>
          <p:cNvSpPr>
            <a:spLocks noGrp="1"/>
          </p:cNvSpPr>
          <p:nvPr>
            <p:ph type="pic" idx="2"/>
          </p:nvPr>
        </p:nvSpPr>
        <p:spPr>
          <a:xfrm>
            <a:off x="5183188" y="987425"/>
            <a:ext cx="6172200" cy="4873625"/>
          </a:xfrm>
          <a:prstGeom prst="rect">
            <a:avLst/>
          </a:prstGeom>
          <a:noFill/>
          <a:ln>
            <a:noFill/>
          </a:ln>
        </p:spPr>
      </p:sp>
      <p:sp>
        <p:nvSpPr>
          <p:cNvPr id="64" name="Google Shape;64;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a:t>SEND Coffee Afternoon Summer 2023 </a:t>
            </a:r>
            <a:endParaRPr/>
          </a:p>
        </p:txBody>
      </p:sp>
      <p:sp>
        <p:nvSpPr>
          <p:cNvPr id="85" name="Google Shape;85;p1"/>
          <p:cNvSpPr txBox="1">
            <a:spLocks noGrp="1"/>
          </p:cNvSpPr>
          <p:nvPr>
            <p:ph type="subTitle" idx="1"/>
          </p:nvPr>
        </p:nvSpPr>
        <p:spPr>
          <a:xfrm>
            <a:off x="1524000" y="4363350"/>
            <a:ext cx="9144000" cy="8943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sz="3100"/>
              <a:t>Supporting Learning at Home </a:t>
            </a:r>
            <a:endParaRPr sz="3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6F9FC"/>
            </a:gs>
            <a:gs pos="74000">
              <a:srgbClr val="B3D1EC"/>
            </a:gs>
            <a:gs pos="83000">
              <a:srgbClr val="B3D1EC"/>
            </a:gs>
            <a:gs pos="100000">
              <a:srgbClr val="CCE0F2"/>
            </a:gs>
          </a:gsLst>
          <a:lin ang="5400000" scaled="0"/>
        </a:gradFill>
        <a:effectLst/>
      </p:bgPr>
    </p:bg>
    <p:spTree>
      <p:nvGrpSpPr>
        <p:cNvPr id="1" name="Shape 89"/>
        <p:cNvGrpSpPr/>
        <p:nvPr/>
      </p:nvGrpSpPr>
      <p:grpSpPr>
        <a:xfrm>
          <a:off x="0" y="0"/>
          <a:ext cx="0" cy="0"/>
          <a:chOff x="0" y="0"/>
          <a:chExt cx="0" cy="0"/>
        </a:xfrm>
      </p:grpSpPr>
      <p:pic>
        <p:nvPicPr>
          <p:cNvPr id="90" name="Google Shape;90;p3" descr="Image Du Blog Zezete2 - Creative Learning Clip Art - 566x800 PNG Download -  PNGkit"/>
          <p:cNvPicPr preferRelativeResize="0">
            <a:picLocks noGrp="1"/>
          </p:cNvPicPr>
          <p:nvPr>
            <p:ph type="body" idx="1"/>
          </p:nvPr>
        </p:nvPicPr>
        <p:blipFill rotWithShape="1">
          <a:blip r:embed="rId3">
            <a:clrChange>
              <a:clrFrom>
                <a:srgbClr val="F6F6F6"/>
              </a:clrFrom>
              <a:clrTo>
                <a:srgbClr val="F6F6F6">
                  <a:alpha val="0"/>
                </a:srgbClr>
              </a:clrTo>
            </a:clrChange>
            <a:alphaModFix/>
          </a:blip>
          <a:srcRect/>
          <a:stretch/>
        </p:blipFill>
        <p:spPr>
          <a:xfrm>
            <a:off x="544076" y="2308865"/>
            <a:ext cx="3538983" cy="3797935"/>
          </a:xfrm>
          <a:prstGeom prst="rect">
            <a:avLst/>
          </a:prstGeom>
          <a:noFill/>
          <a:ln>
            <a:noFill/>
          </a:ln>
        </p:spPr>
      </p:pic>
      <p:sp>
        <p:nvSpPr>
          <p:cNvPr id="91" name="Google Shape;91;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omic Sans MS"/>
              <a:buNone/>
            </a:pPr>
            <a:r>
              <a:rPr lang="en-US">
                <a:latin typeface="Comic Sans MS"/>
                <a:ea typeface="Comic Sans MS"/>
                <a:cs typeface="Comic Sans MS"/>
                <a:sym typeface="Comic Sans MS"/>
              </a:rPr>
              <a:t>Make your own clock…</a:t>
            </a:r>
            <a:endParaRPr>
              <a:latin typeface="Comic Sans MS"/>
              <a:ea typeface="Comic Sans MS"/>
              <a:cs typeface="Comic Sans MS"/>
              <a:sym typeface="Comic Sans MS"/>
            </a:endParaRPr>
          </a:p>
        </p:txBody>
      </p:sp>
      <p:pic>
        <p:nvPicPr>
          <p:cNvPr id="92" name="Google Shape;92;p3" descr="Image Du Blog Zezete2 - Creative Learning Clip Art - 566x800 PNG Download -  PNGkit"/>
          <p:cNvPicPr preferRelativeResize="0"/>
          <p:nvPr/>
        </p:nvPicPr>
        <p:blipFill rotWithShape="1">
          <a:blip r:embed="rId3">
            <a:alphaModFix/>
          </a:blip>
          <a:srcRect/>
          <a:stretch/>
        </p:blipFill>
        <p:spPr>
          <a:xfrm>
            <a:off x="429895" y="-5494078"/>
            <a:ext cx="3825908" cy="4105853"/>
          </a:xfrm>
          <a:prstGeom prst="rect">
            <a:avLst/>
          </a:prstGeom>
          <a:noFill/>
          <a:ln>
            <a:noFill/>
          </a:ln>
        </p:spPr>
      </p:pic>
      <p:pic>
        <p:nvPicPr>
          <p:cNvPr id="93" name="Google Shape;93;p3"/>
          <p:cNvPicPr preferRelativeResize="0"/>
          <p:nvPr/>
        </p:nvPicPr>
        <p:blipFill>
          <a:blip r:embed="rId4">
            <a:alphaModFix/>
          </a:blip>
          <a:stretch>
            <a:fillRect/>
          </a:stretch>
        </p:blipFill>
        <p:spPr>
          <a:xfrm>
            <a:off x="5702134" y="1408513"/>
            <a:ext cx="4558605" cy="486251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6F9FC"/>
            </a:gs>
            <a:gs pos="74000">
              <a:srgbClr val="B3D1EC"/>
            </a:gs>
            <a:gs pos="83000">
              <a:srgbClr val="B3D1EC"/>
            </a:gs>
            <a:gs pos="100000">
              <a:srgbClr val="CCE0F2"/>
            </a:gs>
          </a:gsLst>
          <a:lin ang="5400000" scaled="0"/>
        </a:gradFill>
        <a:effectLst/>
      </p:bgPr>
    </p:bg>
    <p:spTree>
      <p:nvGrpSpPr>
        <p:cNvPr id="1" name="Shape 97"/>
        <p:cNvGrpSpPr/>
        <p:nvPr/>
      </p:nvGrpSpPr>
      <p:grpSpPr>
        <a:xfrm>
          <a:off x="0" y="0"/>
          <a:ext cx="0" cy="0"/>
          <a:chOff x="0" y="0"/>
          <a:chExt cx="0" cy="0"/>
        </a:xfrm>
      </p:grpSpPr>
      <p:sp>
        <p:nvSpPr>
          <p:cNvPr id="99" name="Google Shape;99;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omic Sans MS"/>
              <a:buNone/>
            </a:pPr>
            <a:r>
              <a:rPr lang="en-US">
                <a:latin typeface="Comic Sans MS"/>
                <a:ea typeface="Comic Sans MS"/>
                <a:cs typeface="Comic Sans MS"/>
                <a:sym typeface="Comic Sans MS"/>
              </a:rPr>
              <a:t>Make your own pairs game…</a:t>
            </a:r>
            <a:endParaRPr>
              <a:latin typeface="Comic Sans MS"/>
              <a:ea typeface="Comic Sans MS"/>
              <a:cs typeface="Comic Sans MS"/>
              <a:sym typeface="Comic Sans MS"/>
            </a:endParaRPr>
          </a:p>
        </p:txBody>
      </p:sp>
      <p:pic>
        <p:nvPicPr>
          <p:cNvPr id="100" name="Google Shape;100;p4" descr="Image Du Blog Zezete2 - Creative Learning Clip Art - 566x800 PNG Download -  PNGkit"/>
          <p:cNvPicPr preferRelativeResize="0"/>
          <p:nvPr/>
        </p:nvPicPr>
        <p:blipFill rotWithShape="1">
          <a:blip r:embed="rId3">
            <a:alphaModFix/>
          </a:blip>
          <a:srcRect/>
          <a:stretch/>
        </p:blipFill>
        <p:spPr>
          <a:xfrm>
            <a:off x="429895" y="-5494078"/>
            <a:ext cx="3825908" cy="4105853"/>
          </a:xfrm>
          <a:prstGeom prst="rect">
            <a:avLst/>
          </a:prstGeom>
          <a:noFill/>
          <a:ln>
            <a:noFill/>
          </a:ln>
        </p:spPr>
      </p:pic>
      <p:sp>
        <p:nvSpPr>
          <p:cNvPr id="101" name="Google Shape;101;p4"/>
          <p:cNvSpPr txBox="1"/>
          <p:nvPr/>
        </p:nvSpPr>
        <p:spPr>
          <a:xfrm>
            <a:off x="4596000" y="1466650"/>
            <a:ext cx="6569700" cy="4570452"/>
          </a:xfrm>
          <a:prstGeom prst="rect">
            <a:avLst/>
          </a:prstGeom>
          <a:noFill/>
          <a:ln>
            <a:noFill/>
          </a:ln>
        </p:spPr>
        <p:txBody>
          <a:bodyPr spcFirstLastPara="1" wrap="square" lIns="91425" tIns="91425" rIns="91425" bIns="91425" anchor="t" anchorCtr="0">
            <a:spAutoFit/>
          </a:bodyPr>
          <a:lstStyle/>
          <a:p>
            <a:pPr marL="457200" lvl="0" indent="-349250" algn="l" rtl="0">
              <a:spcBef>
                <a:spcPts val="0"/>
              </a:spcBef>
              <a:spcAft>
                <a:spcPts val="0"/>
              </a:spcAft>
              <a:buClr>
                <a:schemeClr val="dk1"/>
              </a:buClr>
              <a:buSzPts val="1900"/>
              <a:buFont typeface="Comic Sans MS"/>
              <a:buAutoNum type="arabicPeriod"/>
            </a:pPr>
            <a:r>
              <a:rPr lang="en-US" sz="1900" dirty="0">
                <a:solidFill>
                  <a:schemeClr val="dk1"/>
                </a:solidFill>
                <a:latin typeface="Comic Sans MS"/>
                <a:ea typeface="Comic Sans MS"/>
                <a:cs typeface="Comic Sans MS"/>
                <a:sym typeface="Comic Sans MS"/>
              </a:rPr>
              <a:t>Choose the focus of your card game (letters, words, </a:t>
            </a:r>
            <a:r>
              <a:rPr lang="en-US" sz="1900" dirty="0" smtClean="0">
                <a:solidFill>
                  <a:schemeClr val="dk1"/>
                </a:solidFill>
                <a:latin typeface="Comic Sans MS"/>
                <a:ea typeface="Comic Sans MS"/>
                <a:cs typeface="Comic Sans MS"/>
                <a:sym typeface="Comic Sans MS"/>
              </a:rPr>
              <a:t>numbers)</a:t>
            </a:r>
          </a:p>
          <a:p>
            <a:pPr marL="457200" lvl="0" indent="-349250" algn="l" rtl="0">
              <a:spcBef>
                <a:spcPts val="0"/>
              </a:spcBef>
              <a:spcAft>
                <a:spcPts val="0"/>
              </a:spcAft>
              <a:buClr>
                <a:schemeClr val="dk1"/>
              </a:buClr>
              <a:buSzPts val="1900"/>
              <a:buFont typeface="Comic Sans MS"/>
              <a:buAutoNum type="arabicPeriod"/>
            </a:pPr>
            <a:endParaRPr lang="en-US" sz="1900" dirty="0">
              <a:solidFill>
                <a:schemeClr val="dk1"/>
              </a:solidFill>
              <a:latin typeface="Comic Sans MS"/>
              <a:ea typeface="Comic Sans MS"/>
              <a:cs typeface="Comic Sans MS"/>
              <a:sym typeface="Comic Sans MS"/>
            </a:endParaRPr>
          </a:p>
          <a:p>
            <a:pPr marL="457200" lvl="0" indent="-349250" algn="l" rtl="0">
              <a:spcBef>
                <a:spcPts val="0"/>
              </a:spcBef>
              <a:spcAft>
                <a:spcPts val="0"/>
              </a:spcAft>
              <a:buClr>
                <a:schemeClr val="dk1"/>
              </a:buClr>
              <a:buSzPts val="1900"/>
              <a:buFont typeface="Comic Sans MS"/>
              <a:buAutoNum type="arabicPeriod"/>
            </a:pPr>
            <a:r>
              <a:rPr lang="en-US" sz="1900" dirty="0" smtClean="0">
                <a:solidFill>
                  <a:schemeClr val="dk1"/>
                </a:solidFill>
                <a:latin typeface="Comic Sans MS"/>
                <a:ea typeface="Comic Sans MS"/>
                <a:cs typeface="Comic Sans MS"/>
                <a:sym typeface="Comic Sans MS"/>
              </a:rPr>
              <a:t>Write </a:t>
            </a:r>
            <a:r>
              <a:rPr lang="en-US" sz="1900" dirty="0">
                <a:solidFill>
                  <a:schemeClr val="dk1"/>
                </a:solidFill>
                <a:latin typeface="Comic Sans MS"/>
                <a:ea typeface="Comic Sans MS"/>
                <a:cs typeface="Comic Sans MS"/>
                <a:sym typeface="Comic Sans MS"/>
              </a:rPr>
              <a:t>each number/word on 2 separate cards </a:t>
            </a:r>
            <a:endParaRPr lang="en-US" sz="1900" dirty="0" smtClean="0">
              <a:solidFill>
                <a:schemeClr val="dk1"/>
              </a:solidFill>
              <a:latin typeface="Comic Sans MS"/>
              <a:ea typeface="Comic Sans MS"/>
              <a:cs typeface="Comic Sans MS"/>
              <a:sym typeface="Comic Sans MS"/>
            </a:endParaRPr>
          </a:p>
          <a:p>
            <a:pPr marL="457200" lvl="0" indent="-349250" algn="l" rtl="0">
              <a:spcBef>
                <a:spcPts val="0"/>
              </a:spcBef>
              <a:spcAft>
                <a:spcPts val="0"/>
              </a:spcAft>
              <a:buClr>
                <a:schemeClr val="dk1"/>
              </a:buClr>
              <a:buSzPts val="1900"/>
              <a:buFont typeface="Comic Sans MS"/>
              <a:buAutoNum type="arabicPeriod"/>
            </a:pPr>
            <a:endParaRPr lang="en-US" sz="1900" dirty="0" smtClean="0">
              <a:solidFill>
                <a:schemeClr val="dk1"/>
              </a:solidFill>
              <a:latin typeface="Comic Sans MS"/>
              <a:ea typeface="Comic Sans MS"/>
              <a:cs typeface="Comic Sans MS"/>
              <a:sym typeface="Comic Sans MS"/>
            </a:endParaRPr>
          </a:p>
          <a:p>
            <a:pPr marL="457200" lvl="0" indent="-349250" algn="l" rtl="0">
              <a:spcBef>
                <a:spcPts val="0"/>
              </a:spcBef>
              <a:spcAft>
                <a:spcPts val="0"/>
              </a:spcAft>
              <a:buClr>
                <a:schemeClr val="dk1"/>
              </a:buClr>
              <a:buSzPts val="1900"/>
              <a:buFont typeface="Comic Sans MS"/>
              <a:buAutoNum type="arabicPeriod"/>
            </a:pPr>
            <a:r>
              <a:rPr lang="en-US" sz="1900" dirty="0" smtClean="0">
                <a:solidFill>
                  <a:schemeClr val="dk1"/>
                </a:solidFill>
                <a:latin typeface="Comic Sans MS"/>
                <a:ea typeface="Comic Sans MS"/>
                <a:cs typeface="Comic Sans MS"/>
                <a:sym typeface="Comic Sans MS"/>
              </a:rPr>
              <a:t> </a:t>
            </a:r>
            <a:r>
              <a:rPr lang="en-US" sz="1900" dirty="0">
                <a:solidFill>
                  <a:schemeClr val="dk1"/>
                </a:solidFill>
                <a:latin typeface="Comic Sans MS"/>
                <a:ea typeface="Comic Sans MS"/>
                <a:cs typeface="Comic Sans MS"/>
                <a:sym typeface="Comic Sans MS"/>
              </a:rPr>
              <a:t>Turn the cards over and children can work to find pairs</a:t>
            </a:r>
            <a:endParaRPr sz="1900" dirty="0">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sz="1900" dirty="0">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US" sz="1900" dirty="0">
                <a:solidFill>
                  <a:schemeClr val="dk1"/>
                </a:solidFill>
                <a:latin typeface="Comic Sans MS"/>
                <a:ea typeface="Comic Sans MS"/>
                <a:cs typeface="Comic Sans MS"/>
                <a:sym typeface="Comic Sans MS"/>
              </a:rPr>
              <a:t>This game could be changed to SNAP. </a:t>
            </a:r>
            <a:endParaRPr sz="1900" dirty="0">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sz="1900" dirty="0">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US" sz="1900" dirty="0">
                <a:solidFill>
                  <a:schemeClr val="dk1"/>
                </a:solidFill>
                <a:latin typeface="Comic Sans MS"/>
                <a:ea typeface="Comic Sans MS"/>
                <a:cs typeface="Comic Sans MS"/>
                <a:sym typeface="Comic Sans MS"/>
              </a:rPr>
              <a:t>This came can be adapted for sounds, words, numbers or calculations. </a:t>
            </a:r>
            <a:endParaRPr lang="en-US" sz="1900" dirty="0" smtClean="0">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lang="en-US" sz="1900" dirty="0">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US" sz="1900" dirty="0" smtClean="0">
                <a:solidFill>
                  <a:schemeClr val="dk1"/>
                </a:solidFill>
                <a:latin typeface="Comic Sans MS"/>
                <a:ea typeface="Comic Sans MS"/>
                <a:cs typeface="Comic Sans MS"/>
                <a:sym typeface="Comic Sans MS"/>
              </a:rPr>
              <a:t>There could be a question card that needs to be matched to an answer. </a:t>
            </a:r>
            <a:endParaRPr sz="1900" dirty="0">
              <a:solidFill>
                <a:schemeClr val="dk1"/>
              </a:solidFill>
              <a:latin typeface="Comic Sans MS"/>
              <a:ea typeface="Comic Sans MS"/>
              <a:cs typeface="Comic Sans MS"/>
              <a:sym typeface="Comic Sans MS"/>
            </a:endParaRPr>
          </a:p>
        </p:txBody>
      </p:sp>
      <p:pic>
        <p:nvPicPr>
          <p:cNvPr id="3" name="Picture 2"/>
          <p:cNvPicPr>
            <a:picLocks noChangeAspect="1"/>
          </p:cNvPicPr>
          <p:nvPr/>
        </p:nvPicPr>
        <p:blipFill>
          <a:blip r:embed="rId4"/>
          <a:stretch>
            <a:fillRect/>
          </a:stretch>
        </p:blipFill>
        <p:spPr>
          <a:xfrm rot="10800000">
            <a:off x="1055608" y="1690688"/>
            <a:ext cx="2750184" cy="2188585"/>
          </a:xfrm>
          <a:prstGeom prst="rect">
            <a:avLst/>
          </a:prstGeom>
        </p:spPr>
      </p:pic>
      <p:pic>
        <p:nvPicPr>
          <p:cNvPr id="4" name="Picture 3"/>
          <p:cNvPicPr>
            <a:picLocks noChangeAspect="1"/>
          </p:cNvPicPr>
          <p:nvPr/>
        </p:nvPicPr>
        <p:blipFill>
          <a:blip r:embed="rId5"/>
          <a:stretch>
            <a:fillRect/>
          </a:stretch>
        </p:blipFill>
        <p:spPr>
          <a:xfrm rot="16200000">
            <a:off x="1275287" y="3933259"/>
            <a:ext cx="2321756" cy="276111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6F9FC"/>
            </a:gs>
            <a:gs pos="74000">
              <a:srgbClr val="B3D1EC"/>
            </a:gs>
            <a:gs pos="83000">
              <a:srgbClr val="B3D1EC"/>
            </a:gs>
            <a:gs pos="100000">
              <a:srgbClr val="CCE0F2"/>
            </a:gs>
          </a:gsLst>
          <a:lin ang="5400000" scaled="0"/>
        </a:gradFill>
        <a:effectLst/>
      </p:bgPr>
    </p:bg>
    <p:spTree>
      <p:nvGrpSpPr>
        <p:cNvPr id="1" name="Shape 105"/>
        <p:cNvGrpSpPr/>
        <p:nvPr/>
      </p:nvGrpSpPr>
      <p:grpSpPr>
        <a:xfrm>
          <a:off x="0" y="0"/>
          <a:ext cx="0" cy="0"/>
          <a:chOff x="0" y="0"/>
          <a:chExt cx="0" cy="0"/>
        </a:xfrm>
      </p:grpSpPr>
      <p:sp>
        <p:nvSpPr>
          <p:cNvPr id="107" name="Google Shape;107;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omic Sans MS"/>
              <a:buNone/>
            </a:pPr>
            <a:r>
              <a:rPr lang="en-US">
                <a:latin typeface="Comic Sans MS"/>
                <a:ea typeface="Comic Sans MS"/>
                <a:cs typeface="Comic Sans MS"/>
                <a:sym typeface="Comic Sans MS"/>
              </a:rPr>
              <a:t>Make your own word search…</a:t>
            </a:r>
            <a:endParaRPr>
              <a:latin typeface="Comic Sans MS"/>
              <a:ea typeface="Comic Sans MS"/>
              <a:cs typeface="Comic Sans MS"/>
              <a:sym typeface="Comic Sans MS"/>
            </a:endParaRPr>
          </a:p>
        </p:txBody>
      </p:sp>
      <p:pic>
        <p:nvPicPr>
          <p:cNvPr id="108" name="Google Shape;108;p5" descr="Image Du Blog Zezete2 - Creative Learning Clip Art - 566x800 PNG Download -  PNGkit"/>
          <p:cNvPicPr preferRelativeResize="0"/>
          <p:nvPr/>
        </p:nvPicPr>
        <p:blipFill rotWithShape="1">
          <a:blip r:embed="rId3">
            <a:alphaModFix/>
          </a:blip>
          <a:srcRect/>
          <a:stretch/>
        </p:blipFill>
        <p:spPr>
          <a:xfrm>
            <a:off x="429895" y="-5494078"/>
            <a:ext cx="3825908" cy="4105853"/>
          </a:xfrm>
          <a:prstGeom prst="rect">
            <a:avLst/>
          </a:prstGeom>
          <a:noFill/>
          <a:ln>
            <a:noFill/>
          </a:ln>
        </p:spPr>
      </p:pic>
      <p:sp>
        <p:nvSpPr>
          <p:cNvPr id="109" name="Google Shape;109;p5"/>
          <p:cNvSpPr txBox="1"/>
          <p:nvPr/>
        </p:nvSpPr>
        <p:spPr>
          <a:xfrm>
            <a:off x="4083050" y="1534575"/>
            <a:ext cx="7761600" cy="3985676"/>
          </a:xfrm>
          <a:prstGeom prst="rect">
            <a:avLst/>
          </a:prstGeom>
          <a:noFill/>
          <a:ln>
            <a:noFill/>
          </a:ln>
        </p:spPr>
        <p:txBody>
          <a:bodyPr spcFirstLastPara="1" wrap="square" lIns="91425" tIns="91425" rIns="91425" bIns="91425" anchor="t" anchorCtr="0">
            <a:spAutoFit/>
          </a:bodyPr>
          <a:lstStyle/>
          <a:p>
            <a:pPr marL="457200" lvl="0" indent="-349250" algn="l" rtl="0">
              <a:spcBef>
                <a:spcPts val="0"/>
              </a:spcBef>
              <a:spcAft>
                <a:spcPts val="0"/>
              </a:spcAft>
              <a:buClr>
                <a:schemeClr val="dk1"/>
              </a:buClr>
              <a:buSzPts val="1900"/>
              <a:buFont typeface="Comic Sans MS"/>
              <a:buAutoNum type="arabicPeriod"/>
            </a:pPr>
            <a:r>
              <a:rPr lang="en-US" sz="1900" dirty="0">
                <a:solidFill>
                  <a:schemeClr val="dk1"/>
                </a:solidFill>
                <a:latin typeface="Comic Sans MS"/>
                <a:ea typeface="Comic Sans MS"/>
                <a:cs typeface="Comic Sans MS"/>
                <a:sym typeface="Comic Sans MS"/>
              </a:rPr>
              <a:t>Choose the theme for your </a:t>
            </a:r>
            <a:r>
              <a:rPr lang="en-US" sz="1900" dirty="0" smtClean="0">
                <a:solidFill>
                  <a:schemeClr val="dk1"/>
                </a:solidFill>
                <a:latin typeface="Comic Sans MS"/>
                <a:ea typeface="Comic Sans MS"/>
                <a:cs typeface="Comic Sans MS"/>
                <a:sym typeface="Comic Sans MS"/>
              </a:rPr>
              <a:t>word search</a:t>
            </a:r>
            <a:r>
              <a:rPr lang="en-US" sz="1900" dirty="0">
                <a:solidFill>
                  <a:schemeClr val="dk1"/>
                </a:solidFill>
                <a:latin typeface="Comic Sans MS"/>
                <a:ea typeface="Comic Sans MS"/>
                <a:cs typeface="Comic Sans MS"/>
                <a:sym typeface="Comic Sans MS"/>
              </a:rPr>
              <a:t>.  This could be key spellings, topic words </a:t>
            </a:r>
            <a:endParaRPr lang="en-US" sz="1900" dirty="0" smtClean="0">
              <a:solidFill>
                <a:schemeClr val="dk1"/>
              </a:solidFill>
              <a:latin typeface="Comic Sans MS"/>
              <a:ea typeface="Comic Sans MS"/>
              <a:cs typeface="Comic Sans MS"/>
              <a:sym typeface="Comic Sans MS"/>
            </a:endParaRPr>
          </a:p>
          <a:p>
            <a:pPr marL="457200" lvl="0" indent="-349250" algn="l" rtl="0">
              <a:spcBef>
                <a:spcPts val="0"/>
              </a:spcBef>
              <a:spcAft>
                <a:spcPts val="0"/>
              </a:spcAft>
              <a:buClr>
                <a:schemeClr val="dk1"/>
              </a:buClr>
              <a:buSzPts val="1900"/>
              <a:buFont typeface="Comic Sans MS"/>
              <a:buAutoNum type="arabicPeriod"/>
            </a:pPr>
            <a:endParaRPr lang="en-US" sz="1900" dirty="0">
              <a:solidFill>
                <a:schemeClr val="dk1"/>
              </a:solidFill>
              <a:latin typeface="Comic Sans MS"/>
              <a:ea typeface="Comic Sans MS"/>
              <a:cs typeface="Comic Sans MS"/>
              <a:sym typeface="Comic Sans MS"/>
            </a:endParaRPr>
          </a:p>
          <a:p>
            <a:pPr marL="457200" lvl="0" indent="-349250" algn="l" rtl="0">
              <a:spcBef>
                <a:spcPts val="0"/>
              </a:spcBef>
              <a:spcAft>
                <a:spcPts val="0"/>
              </a:spcAft>
              <a:buClr>
                <a:schemeClr val="dk1"/>
              </a:buClr>
              <a:buSzPts val="1900"/>
              <a:buFont typeface="Comic Sans MS"/>
              <a:buAutoNum type="arabicPeriod"/>
            </a:pPr>
            <a:r>
              <a:rPr lang="en-US" sz="1900" dirty="0" smtClean="0">
                <a:solidFill>
                  <a:schemeClr val="dk1"/>
                </a:solidFill>
                <a:latin typeface="Comic Sans MS"/>
                <a:ea typeface="Comic Sans MS"/>
                <a:cs typeface="Comic Sans MS"/>
                <a:sym typeface="Comic Sans MS"/>
              </a:rPr>
              <a:t>Make </a:t>
            </a:r>
            <a:r>
              <a:rPr lang="en-US" sz="1900" dirty="0">
                <a:solidFill>
                  <a:schemeClr val="dk1"/>
                </a:solidFill>
                <a:latin typeface="Comic Sans MS"/>
                <a:ea typeface="Comic Sans MS"/>
                <a:cs typeface="Comic Sans MS"/>
                <a:sym typeface="Comic Sans MS"/>
              </a:rPr>
              <a:t>a list of words your child will need </a:t>
            </a:r>
            <a:r>
              <a:rPr lang="en-US" sz="1900" dirty="0" smtClean="0">
                <a:solidFill>
                  <a:schemeClr val="dk1"/>
                </a:solidFill>
                <a:latin typeface="Comic Sans MS"/>
                <a:ea typeface="Comic Sans MS"/>
                <a:cs typeface="Comic Sans MS"/>
                <a:sym typeface="Comic Sans MS"/>
              </a:rPr>
              <a:t>find.</a:t>
            </a:r>
          </a:p>
          <a:p>
            <a:pPr marL="457200" lvl="0" indent="-349250" algn="l" rtl="0">
              <a:spcBef>
                <a:spcPts val="0"/>
              </a:spcBef>
              <a:spcAft>
                <a:spcPts val="0"/>
              </a:spcAft>
              <a:buClr>
                <a:schemeClr val="dk1"/>
              </a:buClr>
              <a:buSzPts val="1900"/>
              <a:buFont typeface="Comic Sans MS"/>
              <a:buAutoNum type="arabicPeriod"/>
            </a:pPr>
            <a:endParaRPr lang="en-US" sz="1900" dirty="0">
              <a:solidFill>
                <a:schemeClr val="dk1"/>
              </a:solidFill>
              <a:latin typeface="Comic Sans MS"/>
              <a:ea typeface="Comic Sans MS"/>
              <a:cs typeface="Comic Sans MS"/>
              <a:sym typeface="Comic Sans MS"/>
            </a:endParaRPr>
          </a:p>
          <a:p>
            <a:pPr marL="457200" lvl="0" indent="-349250" algn="l" rtl="0">
              <a:spcBef>
                <a:spcPts val="0"/>
              </a:spcBef>
              <a:spcAft>
                <a:spcPts val="0"/>
              </a:spcAft>
              <a:buClr>
                <a:schemeClr val="dk1"/>
              </a:buClr>
              <a:buSzPts val="1900"/>
              <a:buFont typeface="Comic Sans MS"/>
              <a:buAutoNum type="arabicPeriod"/>
            </a:pPr>
            <a:r>
              <a:rPr lang="en-US" sz="1900" dirty="0" smtClean="0">
                <a:solidFill>
                  <a:schemeClr val="dk1"/>
                </a:solidFill>
                <a:latin typeface="Comic Sans MS"/>
                <a:ea typeface="Comic Sans MS"/>
                <a:cs typeface="Comic Sans MS"/>
                <a:sym typeface="Comic Sans MS"/>
              </a:rPr>
              <a:t>Write </a:t>
            </a:r>
            <a:r>
              <a:rPr lang="en-US" sz="1900" dirty="0">
                <a:solidFill>
                  <a:schemeClr val="dk1"/>
                </a:solidFill>
                <a:latin typeface="Comic Sans MS"/>
                <a:ea typeface="Comic Sans MS"/>
                <a:cs typeface="Comic Sans MS"/>
                <a:sym typeface="Comic Sans MS"/>
              </a:rPr>
              <a:t>your words in the blank </a:t>
            </a:r>
            <a:r>
              <a:rPr lang="en-US" sz="1900" dirty="0" smtClean="0">
                <a:solidFill>
                  <a:schemeClr val="dk1"/>
                </a:solidFill>
                <a:latin typeface="Comic Sans MS"/>
                <a:ea typeface="Comic Sans MS"/>
                <a:cs typeface="Comic Sans MS"/>
                <a:sym typeface="Comic Sans MS"/>
              </a:rPr>
              <a:t>grid</a:t>
            </a:r>
          </a:p>
          <a:p>
            <a:pPr marL="457200" lvl="0" indent="-349250" algn="l" rtl="0">
              <a:spcBef>
                <a:spcPts val="0"/>
              </a:spcBef>
              <a:spcAft>
                <a:spcPts val="0"/>
              </a:spcAft>
              <a:buClr>
                <a:schemeClr val="dk1"/>
              </a:buClr>
              <a:buSzPts val="1900"/>
              <a:buFont typeface="Comic Sans MS"/>
              <a:buAutoNum type="arabicPeriod"/>
            </a:pPr>
            <a:endParaRPr lang="en-US" sz="1900" dirty="0">
              <a:solidFill>
                <a:schemeClr val="dk1"/>
              </a:solidFill>
              <a:latin typeface="Comic Sans MS"/>
              <a:ea typeface="Comic Sans MS"/>
              <a:cs typeface="Comic Sans MS"/>
              <a:sym typeface="Comic Sans MS"/>
            </a:endParaRPr>
          </a:p>
          <a:p>
            <a:pPr marL="457200" lvl="0" indent="-349250" algn="l" rtl="0">
              <a:spcBef>
                <a:spcPts val="0"/>
              </a:spcBef>
              <a:spcAft>
                <a:spcPts val="0"/>
              </a:spcAft>
              <a:buClr>
                <a:schemeClr val="dk1"/>
              </a:buClr>
              <a:buSzPts val="1900"/>
              <a:buFont typeface="Comic Sans MS"/>
              <a:buAutoNum type="arabicPeriod"/>
            </a:pPr>
            <a:r>
              <a:rPr lang="en-US" sz="1900" dirty="0" smtClean="0">
                <a:solidFill>
                  <a:schemeClr val="dk1"/>
                </a:solidFill>
                <a:latin typeface="Comic Sans MS"/>
                <a:ea typeface="Comic Sans MS"/>
                <a:cs typeface="Comic Sans MS"/>
                <a:sym typeface="Comic Sans MS"/>
              </a:rPr>
              <a:t> </a:t>
            </a:r>
            <a:r>
              <a:rPr lang="en-US" sz="1900" dirty="0">
                <a:solidFill>
                  <a:schemeClr val="dk1"/>
                </a:solidFill>
                <a:latin typeface="Comic Sans MS"/>
                <a:ea typeface="Comic Sans MS"/>
                <a:cs typeface="Comic Sans MS"/>
                <a:sym typeface="Comic Sans MS"/>
              </a:rPr>
              <a:t>Add other letters to fill the gaps </a:t>
            </a:r>
            <a:endParaRPr sz="1900" dirty="0">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sz="1900" dirty="0">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sz="1900" dirty="0">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sz="1900" dirty="0">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US" sz="1900" dirty="0">
                <a:solidFill>
                  <a:schemeClr val="dk1"/>
                </a:solidFill>
                <a:latin typeface="Comic Sans MS"/>
                <a:ea typeface="Comic Sans MS"/>
                <a:cs typeface="Comic Sans MS"/>
                <a:sym typeface="Comic Sans MS"/>
              </a:rPr>
              <a:t>This can be adapted for all  types of words linked to spellings, topics or personal targets. </a:t>
            </a:r>
            <a:endParaRPr dirty="0"/>
          </a:p>
        </p:txBody>
      </p:sp>
      <p:pic>
        <p:nvPicPr>
          <p:cNvPr id="7" name="Google Shape;90;p3" descr="Image Du Blog Zezete2 - Creative Learning Clip Art - 566x800 PNG Download -  PNGkit"/>
          <p:cNvPicPr preferRelativeResize="0">
            <a:picLocks/>
          </p:cNvPicPr>
          <p:nvPr/>
        </p:nvPicPr>
        <p:blipFill rotWithShape="1">
          <a:blip r:embed="rId3">
            <a:clrChange>
              <a:clrFrom>
                <a:srgbClr val="F6F6F6"/>
              </a:clrFrom>
              <a:clrTo>
                <a:srgbClr val="F6F6F6">
                  <a:alpha val="0"/>
                </a:srgbClr>
              </a:clrTo>
            </a:clrChange>
            <a:alphaModFix/>
          </a:blip>
          <a:srcRect/>
          <a:stretch/>
        </p:blipFill>
        <p:spPr>
          <a:xfrm>
            <a:off x="544076" y="2308865"/>
            <a:ext cx="3538983" cy="3797935"/>
          </a:xfrm>
          <a:prstGeom prst="rect">
            <a:avLst/>
          </a:prstGeom>
          <a:noFill/>
          <a:ln>
            <a:noFill/>
          </a:ln>
        </p:spPr>
      </p:pic>
      <p:pic>
        <p:nvPicPr>
          <p:cNvPr id="4" name="Picture 3"/>
          <p:cNvPicPr>
            <a:picLocks noChangeAspect="1"/>
          </p:cNvPicPr>
          <p:nvPr/>
        </p:nvPicPr>
        <p:blipFill>
          <a:blip r:embed="rId4"/>
          <a:stretch>
            <a:fillRect/>
          </a:stretch>
        </p:blipFill>
        <p:spPr>
          <a:xfrm>
            <a:off x="9121486" y="2885093"/>
            <a:ext cx="1943677" cy="187523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6F9FC"/>
            </a:gs>
            <a:gs pos="74000">
              <a:srgbClr val="B3D1EC"/>
            </a:gs>
            <a:gs pos="83000">
              <a:srgbClr val="B3D1EC"/>
            </a:gs>
            <a:gs pos="100000">
              <a:srgbClr val="CCE0F2"/>
            </a:gs>
          </a:gsLst>
          <a:lin ang="5400012" scaled="0"/>
        </a:gradFill>
        <a:effectLst/>
      </p:bgPr>
    </p:bg>
    <p:spTree>
      <p:nvGrpSpPr>
        <p:cNvPr id="1" name="Shape 113"/>
        <p:cNvGrpSpPr/>
        <p:nvPr/>
      </p:nvGrpSpPr>
      <p:grpSpPr>
        <a:xfrm>
          <a:off x="0" y="0"/>
          <a:ext cx="0" cy="0"/>
          <a:chOff x="0" y="0"/>
          <a:chExt cx="0" cy="0"/>
        </a:xfrm>
      </p:grpSpPr>
      <p:sp>
        <p:nvSpPr>
          <p:cNvPr id="115" name="Google Shape;115;g24852e5389b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omic Sans MS"/>
              <a:buNone/>
            </a:pPr>
            <a:r>
              <a:rPr lang="en-US">
                <a:latin typeface="Comic Sans MS"/>
                <a:ea typeface="Comic Sans MS"/>
                <a:cs typeface="Comic Sans MS"/>
                <a:sym typeface="Comic Sans MS"/>
              </a:rPr>
              <a:t>Make your own colour by…</a:t>
            </a:r>
            <a:endParaRPr>
              <a:latin typeface="Comic Sans MS"/>
              <a:ea typeface="Comic Sans MS"/>
              <a:cs typeface="Comic Sans MS"/>
              <a:sym typeface="Comic Sans MS"/>
            </a:endParaRPr>
          </a:p>
        </p:txBody>
      </p:sp>
      <p:pic>
        <p:nvPicPr>
          <p:cNvPr id="116" name="Google Shape;116;g24852e5389b_0_0" descr="Image Du Blog Zezete2 - Creative Learning Clip Art - 566x800 PNG Download -  PNGkit"/>
          <p:cNvPicPr preferRelativeResize="0"/>
          <p:nvPr/>
        </p:nvPicPr>
        <p:blipFill rotWithShape="1">
          <a:blip r:embed="rId3">
            <a:alphaModFix/>
          </a:blip>
          <a:srcRect/>
          <a:stretch/>
        </p:blipFill>
        <p:spPr>
          <a:xfrm>
            <a:off x="429895" y="-5494078"/>
            <a:ext cx="3825909" cy="4105853"/>
          </a:xfrm>
          <a:prstGeom prst="rect">
            <a:avLst/>
          </a:prstGeom>
          <a:noFill/>
          <a:ln>
            <a:noFill/>
          </a:ln>
        </p:spPr>
      </p:pic>
      <p:sp>
        <p:nvSpPr>
          <p:cNvPr id="117" name="Google Shape;117;g24852e5389b_0_0"/>
          <p:cNvSpPr txBox="1"/>
          <p:nvPr/>
        </p:nvSpPr>
        <p:spPr>
          <a:xfrm>
            <a:off x="4321225" y="1893075"/>
            <a:ext cx="7116000" cy="4570452"/>
          </a:xfrm>
          <a:prstGeom prst="rect">
            <a:avLst/>
          </a:prstGeom>
          <a:noFill/>
          <a:ln>
            <a:noFill/>
          </a:ln>
        </p:spPr>
        <p:txBody>
          <a:bodyPr spcFirstLastPara="1" wrap="square" lIns="91425" tIns="91425" rIns="91425" bIns="91425" anchor="t" anchorCtr="0">
            <a:spAutoFit/>
          </a:bodyPr>
          <a:lstStyle/>
          <a:p>
            <a:pPr marL="457200" lvl="0" indent="-349250" algn="l" rtl="0">
              <a:spcBef>
                <a:spcPts val="0"/>
              </a:spcBef>
              <a:spcAft>
                <a:spcPts val="0"/>
              </a:spcAft>
              <a:buSzPts val="1900"/>
              <a:buFont typeface="Comic Sans MS"/>
              <a:buAutoNum type="arabicPeriod"/>
            </a:pPr>
            <a:r>
              <a:rPr lang="en-US" sz="1900" dirty="0">
                <a:latin typeface="Comic Sans MS"/>
                <a:ea typeface="Comic Sans MS"/>
                <a:cs typeface="Comic Sans MS"/>
                <a:sym typeface="Comic Sans MS"/>
              </a:rPr>
              <a:t>Choose the focus of your </a:t>
            </a:r>
            <a:r>
              <a:rPr lang="en-US" sz="1900" dirty="0" err="1">
                <a:latin typeface="Comic Sans MS"/>
                <a:ea typeface="Comic Sans MS"/>
                <a:cs typeface="Comic Sans MS"/>
                <a:sym typeface="Comic Sans MS"/>
              </a:rPr>
              <a:t>colour</a:t>
            </a:r>
            <a:r>
              <a:rPr lang="en-US" sz="1900" dirty="0">
                <a:latin typeface="Comic Sans MS"/>
                <a:ea typeface="Comic Sans MS"/>
                <a:cs typeface="Comic Sans MS"/>
                <a:sym typeface="Comic Sans MS"/>
              </a:rPr>
              <a:t> by… </a:t>
            </a:r>
            <a:endParaRPr sz="1900" dirty="0">
              <a:latin typeface="Comic Sans MS"/>
              <a:ea typeface="Comic Sans MS"/>
              <a:cs typeface="Comic Sans MS"/>
              <a:sym typeface="Comic Sans MS"/>
            </a:endParaRPr>
          </a:p>
          <a:p>
            <a:pPr marL="457200" lvl="0" indent="0" algn="l" rtl="0">
              <a:spcBef>
                <a:spcPts val="0"/>
              </a:spcBef>
              <a:spcAft>
                <a:spcPts val="0"/>
              </a:spcAft>
              <a:buNone/>
            </a:pPr>
            <a:r>
              <a:rPr lang="en-US" sz="1900" dirty="0">
                <a:latin typeface="Comic Sans MS"/>
                <a:ea typeface="Comic Sans MS"/>
                <a:cs typeface="Comic Sans MS"/>
                <a:sym typeface="Comic Sans MS"/>
              </a:rPr>
              <a:t>this could be + - x </a:t>
            </a:r>
            <a:r>
              <a:rPr lang="en-US" sz="1900" dirty="0" smtClean="0">
                <a:solidFill>
                  <a:schemeClr val="dk1"/>
                </a:solidFill>
                <a:latin typeface="Comic Sans MS"/>
                <a:ea typeface="Comic Sans MS"/>
                <a:cs typeface="Comic Sans MS"/>
                <a:sym typeface="Comic Sans MS"/>
              </a:rPr>
              <a:t>÷</a:t>
            </a:r>
          </a:p>
          <a:p>
            <a:pPr marL="457200" lvl="0" indent="0" algn="l" rtl="0">
              <a:spcBef>
                <a:spcPts val="0"/>
              </a:spcBef>
              <a:spcAft>
                <a:spcPts val="0"/>
              </a:spcAft>
              <a:buNone/>
            </a:pPr>
            <a:endParaRPr lang="en-US" sz="1900" dirty="0" smtClean="0">
              <a:solidFill>
                <a:schemeClr val="dk1"/>
              </a:solidFill>
              <a:latin typeface="Comic Sans MS"/>
              <a:ea typeface="Comic Sans MS"/>
              <a:cs typeface="Comic Sans MS"/>
              <a:sym typeface="Comic Sans MS"/>
            </a:endParaRPr>
          </a:p>
          <a:p>
            <a:pPr marL="457200" lvl="0" indent="0" algn="l" rtl="0">
              <a:spcBef>
                <a:spcPts val="0"/>
              </a:spcBef>
              <a:spcAft>
                <a:spcPts val="0"/>
              </a:spcAft>
              <a:buNone/>
            </a:pPr>
            <a:r>
              <a:rPr lang="en-US" sz="1900" dirty="0" smtClean="0">
                <a:solidFill>
                  <a:schemeClr val="dk1"/>
                </a:solidFill>
                <a:latin typeface="Comic Sans MS"/>
                <a:ea typeface="Comic Sans MS"/>
                <a:cs typeface="Comic Sans MS"/>
                <a:sym typeface="Comic Sans MS"/>
              </a:rPr>
              <a:t>2. Decide what </a:t>
            </a:r>
            <a:r>
              <a:rPr lang="en-US" sz="1900" dirty="0" err="1" smtClean="0">
                <a:solidFill>
                  <a:schemeClr val="dk1"/>
                </a:solidFill>
                <a:latin typeface="Comic Sans MS"/>
                <a:ea typeface="Comic Sans MS"/>
                <a:cs typeface="Comic Sans MS"/>
                <a:sym typeface="Comic Sans MS"/>
              </a:rPr>
              <a:t>colour</a:t>
            </a:r>
            <a:r>
              <a:rPr lang="en-US" sz="1900" dirty="0" smtClean="0">
                <a:solidFill>
                  <a:schemeClr val="dk1"/>
                </a:solidFill>
                <a:latin typeface="Comic Sans MS"/>
                <a:ea typeface="Comic Sans MS"/>
                <a:cs typeface="Comic Sans MS"/>
                <a:sym typeface="Comic Sans MS"/>
              </a:rPr>
              <a:t> each part will be and give it a number. </a:t>
            </a:r>
            <a:endParaRPr lang="en-US" sz="1900" dirty="0">
              <a:solidFill>
                <a:schemeClr val="dk1"/>
              </a:solidFill>
              <a:latin typeface="Comic Sans MS"/>
              <a:ea typeface="Comic Sans MS"/>
              <a:cs typeface="Comic Sans MS"/>
              <a:sym typeface="Comic Sans MS"/>
            </a:endParaRPr>
          </a:p>
          <a:p>
            <a:pPr marL="457200" lvl="0" indent="0" algn="l" rtl="0">
              <a:spcBef>
                <a:spcPts val="0"/>
              </a:spcBef>
              <a:spcAft>
                <a:spcPts val="0"/>
              </a:spcAft>
              <a:buNone/>
            </a:pPr>
            <a:endParaRPr lang="en-US" sz="1900" dirty="0" smtClean="0">
              <a:solidFill>
                <a:schemeClr val="dk1"/>
              </a:solidFill>
              <a:latin typeface="Comic Sans MS"/>
              <a:ea typeface="Comic Sans MS"/>
              <a:cs typeface="Comic Sans MS"/>
              <a:sym typeface="Comic Sans MS"/>
            </a:endParaRPr>
          </a:p>
          <a:p>
            <a:pPr marL="457200" lvl="0" indent="0" algn="l" rtl="0">
              <a:spcBef>
                <a:spcPts val="0"/>
              </a:spcBef>
              <a:spcAft>
                <a:spcPts val="0"/>
              </a:spcAft>
              <a:buNone/>
            </a:pPr>
            <a:r>
              <a:rPr lang="en-US" sz="1900" dirty="0" smtClean="0">
                <a:solidFill>
                  <a:schemeClr val="dk1"/>
                </a:solidFill>
                <a:latin typeface="Comic Sans MS"/>
                <a:ea typeface="Comic Sans MS"/>
                <a:cs typeface="Comic Sans MS"/>
                <a:sym typeface="Comic Sans MS"/>
              </a:rPr>
              <a:t>3. </a:t>
            </a:r>
            <a:r>
              <a:rPr lang="en-US" sz="1900" dirty="0" smtClean="0">
                <a:solidFill>
                  <a:schemeClr val="dk1"/>
                </a:solidFill>
                <a:latin typeface="Comic Sans MS"/>
                <a:ea typeface="Comic Sans MS"/>
                <a:cs typeface="Comic Sans MS"/>
                <a:sym typeface="Comic Sans MS"/>
              </a:rPr>
              <a:t>Write </a:t>
            </a:r>
            <a:r>
              <a:rPr lang="en-US" sz="1900" dirty="0">
                <a:solidFill>
                  <a:schemeClr val="dk1"/>
                </a:solidFill>
                <a:latin typeface="Comic Sans MS"/>
                <a:ea typeface="Comic Sans MS"/>
                <a:cs typeface="Comic Sans MS"/>
                <a:sym typeface="Comic Sans MS"/>
              </a:rPr>
              <a:t>a number or calculation in each part of the </a:t>
            </a:r>
            <a:r>
              <a:rPr lang="en-US" sz="1900" dirty="0" smtClean="0">
                <a:solidFill>
                  <a:schemeClr val="dk1"/>
                </a:solidFill>
                <a:latin typeface="Comic Sans MS"/>
                <a:ea typeface="Comic Sans MS"/>
                <a:cs typeface="Comic Sans MS"/>
                <a:sym typeface="Comic Sans MS"/>
              </a:rPr>
              <a:t>picture</a:t>
            </a:r>
            <a:endParaRPr lang="en-US" sz="1900" dirty="0">
              <a:solidFill>
                <a:schemeClr val="dk1"/>
              </a:solidFill>
              <a:latin typeface="Comic Sans MS"/>
              <a:ea typeface="Comic Sans MS"/>
              <a:cs typeface="Comic Sans MS"/>
              <a:sym typeface="Comic Sans MS"/>
            </a:endParaRPr>
          </a:p>
          <a:p>
            <a:pPr marL="457200" lvl="0" indent="0" algn="l" rtl="0">
              <a:spcBef>
                <a:spcPts val="0"/>
              </a:spcBef>
              <a:spcAft>
                <a:spcPts val="0"/>
              </a:spcAft>
              <a:buNone/>
            </a:pPr>
            <a:endParaRPr lang="en-US" sz="1900" dirty="0">
              <a:solidFill>
                <a:schemeClr val="dk1"/>
              </a:solidFill>
              <a:latin typeface="Comic Sans MS"/>
              <a:ea typeface="Comic Sans MS"/>
              <a:cs typeface="Comic Sans MS"/>
              <a:sym typeface="Comic Sans MS"/>
            </a:endParaRPr>
          </a:p>
          <a:p>
            <a:pPr marL="457200" lvl="0" indent="0" algn="l" rtl="0">
              <a:spcBef>
                <a:spcPts val="0"/>
              </a:spcBef>
              <a:spcAft>
                <a:spcPts val="0"/>
              </a:spcAft>
              <a:buNone/>
            </a:pPr>
            <a:r>
              <a:rPr lang="en-US" sz="1900" dirty="0" smtClean="0">
                <a:solidFill>
                  <a:schemeClr val="dk1"/>
                </a:solidFill>
                <a:latin typeface="Comic Sans MS"/>
                <a:ea typeface="Comic Sans MS"/>
                <a:cs typeface="Comic Sans MS"/>
                <a:sym typeface="Comic Sans MS"/>
              </a:rPr>
              <a:t>4. </a:t>
            </a:r>
            <a:r>
              <a:rPr lang="en-US" sz="1900" dirty="0" smtClean="0">
                <a:solidFill>
                  <a:schemeClr val="dk1"/>
                </a:solidFill>
                <a:latin typeface="Comic Sans MS"/>
                <a:ea typeface="Comic Sans MS"/>
                <a:cs typeface="Comic Sans MS"/>
                <a:sym typeface="Comic Sans MS"/>
              </a:rPr>
              <a:t>You </a:t>
            </a:r>
            <a:r>
              <a:rPr lang="en-US" sz="1900" dirty="0">
                <a:solidFill>
                  <a:schemeClr val="dk1"/>
                </a:solidFill>
                <a:latin typeface="Comic Sans MS"/>
                <a:ea typeface="Comic Sans MS"/>
                <a:cs typeface="Comic Sans MS"/>
                <a:sym typeface="Comic Sans MS"/>
              </a:rPr>
              <a:t>child can solve each part and </a:t>
            </a:r>
            <a:r>
              <a:rPr lang="en-US" sz="1900" dirty="0" err="1">
                <a:solidFill>
                  <a:schemeClr val="dk1"/>
                </a:solidFill>
                <a:latin typeface="Comic Sans MS"/>
                <a:ea typeface="Comic Sans MS"/>
                <a:cs typeface="Comic Sans MS"/>
                <a:sym typeface="Comic Sans MS"/>
              </a:rPr>
              <a:t>colour</a:t>
            </a:r>
            <a:r>
              <a:rPr lang="en-US" sz="1900" dirty="0">
                <a:solidFill>
                  <a:schemeClr val="dk1"/>
                </a:solidFill>
                <a:latin typeface="Comic Sans MS"/>
                <a:ea typeface="Comic Sans MS"/>
                <a:cs typeface="Comic Sans MS"/>
                <a:sym typeface="Comic Sans MS"/>
              </a:rPr>
              <a:t> the picture </a:t>
            </a:r>
            <a:endParaRPr sz="1900" dirty="0">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sz="1900" dirty="0">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sz="1900" dirty="0">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sz="1900" dirty="0">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US" sz="1900" dirty="0">
                <a:solidFill>
                  <a:schemeClr val="dk1"/>
                </a:solidFill>
                <a:latin typeface="Comic Sans MS"/>
                <a:ea typeface="Comic Sans MS"/>
                <a:cs typeface="Comic Sans MS"/>
                <a:sym typeface="Comic Sans MS"/>
              </a:rPr>
              <a:t>This can be adapted for all </a:t>
            </a:r>
            <a:r>
              <a:rPr lang="en-US" sz="1900" dirty="0" err="1">
                <a:solidFill>
                  <a:schemeClr val="dk1"/>
                </a:solidFill>
                <a:latin typeface="Comic Sans MS"/>
                <a:ea typeface="Comic Sans MS"/>
                <a:cs typeface="Comic Sans MS"/>
                <a:sym typeface="Comic Sans MS"/>
              </a:rPr>
              <a:t>maths</a:t>
            </a:r>
            <a:r>
              <a:rPr lang="en-US" sz="1900" dirty="0">
                <a:solidFill>
                  <a:schemeClr val="dk1"/>
                </a:solidFill>
                <a:latin typeface="Comic Sans MS"/>
                <a:ea typeface="Comic Sans MS"/>
                <a:cs typeface="Comic Sans MS"/>
                <a:sym typeface="Comic Sans MS"/>
              </a:rPr>
              <a:t> calculations.  You can even let you child make one for you to complete. </a:t>
            </a:r>
            <a:endParaRPr sz="1900" dirty="0">
              <a:solidFill>
                <a:schemeClr val="dk1"/>
              </a:solidFill>
              <a:latin typeface="Comic Sans MS"/>
              <a:ea typeface="Comic Sans MS"/>
              <a:cs typeface="Comic Sans MS"/>
              <a:sym typeface="Comic Sans MS"/>
            </a:endParaRPr>
          </a:p>
        </p:txBody>
      </p:sp>
      <p:pic>
        <p:nvPicPr>
          <p:cNvPr id="7" name="Google Shape;90;p3" descr="Image Du Blog Zezete2 - Creative Learning Clip Art - 566x800 PNG Download -  PNGkit"/>
          <p:cNvPicPr preferRelativeResize="0">
            <a:picLocks/>
          </p:cNvPicPr>
          <p:nvPr/>
        </p:nvPicPr>
        <p:blipFill rotWithShape="1">
          <a:blip r:embed="rId3">
            <a:clrChange>
              <a:clrFrom>
                <a:srgbClr val="F6F6F6"/>
              </a:clrFrom>
              <a:clrTo>
                <a:srgbClr val="F6F6F6">
                  <a:alpha val="0"/>
                </a:srgbClr>
              </a:clrTo>
            </a:clrChange>
            <a:alphaModFix/>
          </a:blip>
          <a:srcRect/>
          <a:stretch/>
        </p:blipFill>
        <p:spPr>
          <a:xfrm>
            <a:off x="544076" y="2308865"/>
            <a:ext cx="3538983" cy="3797935"/>
          </a:xfrm>
          <a:prstGeom prst="rect">
            <a:avLst/>
          </a:prstGeom>
          <a:noFill/>
          <a:ln>
            <a:noFill/>
          </a:ln>
        </p:spPr>
      </p:pic>
      <p:pic>
        <p:nvPicPr>
          <p:cNvPr id="3" name="Picture 2"/>
          <p:cNvPicPr>
            <a:picLocks noChangeAspect="1"/>
          </p:cNvPicPr>
          <p:nvPr/>
        </p:nvPicPr>
        <p:blipFill>
          <a:blip r:embed="rId4"/>
          <a:stretch>
            <a:fillRect/>
          </a:stretch>
        </p:blipFill>
        <p:spPr>
          <a:xfrm>
            <a:off x="8703684" y="88463"/>
            <a:ext cx="3275763" cy="187902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6F9FC"/>
            </a:gs>
            <a:gs pos="74000">
              <a:srgbClr val="B3D1EC"/>
            </a:gs>
            <a:gs pos="83000">
              <a:srgbClr val="B3D1EC"/>
            </a:gs>
            <a:gs pos="100000">
              <a:srgbClr val="CCE0F2"/>
            </a:gs>
          </a:gsLst>
          <a:lin ang="5400012" scaled="0"/>
        </a:gradFill>
        <a:effectLst/>
      </p:bgPr>
    </p:bg>
    <p:spTree>
      <p:nvGrpSpPr>
        <p:cNvPr id="1" name="Shape 121"/>
        <p:cNvGrpSpPr/>
        <p:nvPr/>
      </p:nvGrpSpPr>
      <p:grpSpPr>
        <a:xfrm>
          <a:off x="0" y="0"/>
          <a:ext cx="0" cy="0"/>
          <a:chOff x="0" y="0"/>
          <a:chExt cx="0" cy="0"/>
        </a:xfrm>
      </p:grpSpPr>
      <p:sp>
        <p:nvSpPr>
          <p:cNvPr id="123" name="Google Shape;123;g2494d7edbe2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omic Sans MS"/>
              <a:buNone/>
            </a:pPr>
            <a:r>
              <a:rPr lang="en-US">
                <a:latin typeface="Comic Sans MS"/>
                <a:ea typeface="Comic Sans MS"/>
                <a:cs typeface="Comic Sans MS"/>
                <a:sym typeface="Comic Sans MS"/>
              </a:rPr>
              <a:t>Make your own vocabulary game </a:t>
            </a:r>
            <a:endParaRPr>
              <a:latin typeface="Comic Sans MS"/>
              <a:ea typeface="Comic Sans MS"/>
              <a:cs typeface="Comic Sans MS"/>
              <a:sym typeface="Comic Sans MS"/>
            </a:endParaRPr>
          </a:p>
        </p:txBody>
      </p:sp>
      <p:pic>
        <p:nvPicPr>
          <p:cNvPr id="124" name="Google Shape;124;g2494d7edbe2_0_0" descr="Image Du Blog Zezete2 - Creative Learning Clip Art - 566x800 PNG Download -  PNGkit"/>
          <p:cNvPicPr preferRelativeResize="0"/>
          <p:nvPr/>
        </p:nvPicPr>
        <p:blipFill rotWithShape="1">
          <a:blip r:embed="rId3">
            <a:alphaModFix/>
          </a:blip>
          <a:srcRect/>
          <a:stretch/>
        </p:blipFill>
        <p:spPr>
          <a:xfrm>
            <a:off x="429895" y="-5494078"/>
            <a:ext cx="3825909" cy="4105853"/>
          </a:xfrm>
          <a:prstGeom prst="rect">
            <a:avLst/>
          </a:prstGeom>
          <a:noFill/>
          <a:ln>
            <a:noFill/>
          </a:ln>
        </p:spPr>
      </p:pic>
      <p:sp>
        <p:nvSpPr>
          <p:cNvPr id="125" name="Google Shape;125;g2494d7edbe2_0_0"/>
          <p:cNvSpPr txBox="1"/>
          <p:nvPr/>
        </p:nvSpPr>
        <p:spPr>
          <a:xfrm>
            <a:off x="4321225" y="1893075"/>
            <a:ext cx="7116000" cy="4570452"/>
          </a:xfrm>
          <a:prstGeom prst="rect">
            <a:avLst/>
          </a:prstGeom>
          <a:noFill/>
          <a:ln>
            <a:noFill/>
          </a:ln>
        </p:spPr>
        <p:txBody>
          <a:bodyPr spcFirstLastPara="1" wrap="square" lIns="91425" tIns="91425" rIns="91425" bIns="91425" anchor="t" anchorCtr="0">
            <a:spAutoFit/>
          </a:bodyPr>
          <a:lstStyle/>
          <a:p>
            <a:pPr marL="457200" lvl="0" indent="-349250" algn="l" rtl="0">
              <a:spcBef>
                <a:spcPts val="0"/>
              </a:spcBef>
              <a:spcAft>
                <a:spcPts val="0"/>
              </a:spcAft>
              <a:buSzPts val="1900"/>
              <a:buFont typeface="Comic Sans MS"/>
              <a:buAutoNum type="arabicPeriod"/>
            </a:pPr>
            <a:r>
              <a:rPr lang="en-US" sz="1900" dirty="0">
                <a:latin typeface="Comic Sans MS"/>
                <a:ea typeface="Comic Sans MS"/>
                <a:cs typeface="Comic Sans MS"/>
                <a:sym typeface="Comic Sans MS"/>
              </a:rPr>
              <a:t>Choose the focus of your vocabulary game  e.g. </a:t>
            </a:r>
            <a:r>
              <a:rPr lang="en-US" sz="1900" dirty="0" err="1">
                <a:latin typeface="Comic Sans MS"/>
                <a:ea typeface="Comic Sans MS"/>
                <a:cs typeface="Comic Sans MS"/>
                <a:sym typeface="Comic Sans MS"/>
              </a:rPr>
              <a:t>vikings</a:t>
            </a:r>
            <a:r>
              <a:rPr lang="en-US" sz="1900" dirty="0">
                <a:latin typeface="Comic Sans MS"/>
                <a:ea typeface="Comic Sans MS"/>
                <a:cs typeface="Comic Sans MS"/>
                <a:sym typeface="Comic Sans MS"/>
              </a:rPr>
              <a:t> </a:t>
            </a:r>
            <a:r>
              <a:rPr lang="en-US" sz="1900" dirty="0" smtClean="0">
                <a:latin typeface="Comic Sans MS"/>
                <a:ea typeface="Comic Sans MS"/>
                <a:cs typeface="Comic Sans MS"/>
                <a:sym typeface="Comic Sans MS"/>
              </a:rPr>
              <a:t>topic</a:t>
            </a:r>
          </a:p>
          <a:p>
            <a:pPr marL="457200" lvl="0" indent="-349250" algn="l" rtl="0">
              <a:spcBef>
                <a:spcPts val="0"/>
              </a:spcBef>
              <a:spcAft>
                <a:spcPts val="0"/>
              </a:spcAft>
              <a:buSzPts val="1900"/>
              <a:buFont typeface="Comic Sans MS"/>
              <a:buAutoNum type="arabicPeriod"/>
            </a:pPr>
            <a:endParaRPr lang="en-US" sz="1900" dirty="0">
              <a:solidFill>
                <a:schemeClr val="dk1"/>
              </a:solidFill>
              <a:latin typeface="Comic Sans MS"/>
              <a:ea typeface="Comic Sans MS"/>
              <a:cs typeface="Comic Sans MS"/>
              <a:sym typeface="Comic Sans MS"/>
            </a:endParaRPr>
          </a:p>
          <a:p>
            <a:pPr marL="457200" lvl="0" indent="-349250" algn="l" rtl="0">
              <a:spcBef>
                <a:spcPts val="0"/>
              </a:spcBef>
              <a:spcAft>
                <a:spcPts val="0"/>
              </a:spcAft>
              <a:buSzPts val="1900"/>
              <a:buFont typeface="Comic Sans MS"/>
              <a:buAutoNum type="arabicPeriod"/>
            </a:pPr>
            <a:r>
              <a:rPr lang="en-US" sz="1900" dirty="0" smtClean="0">
                <a:solidFill>
                  <a:schemeClr val="dk1"/>
                </a:solidFill>
                <a:latin typeface="Comic Sans MS"/>
                <a:ea typeface="Comic Sans MS"/>
                <a:cs typeface="Comic Sans MS"/>
                <a:sym typeface="Comic Sans MS"/>
              </a:rPr>
              <a:t>Write </a:t>
            </a:r>
            <a:r>
              <a:rPr lang="en-US" sz="1900" dirty="0">
                <a:solidFill>
                  <a:schemeClr val="dk1"/>
                </a:solidFill>
                <a:latin typeface="Comic Sans MS"/>
                <a:ea typeface="Comic Sans MS"/>
                <a:cs typeface="Comic Sans MS"/>
                <a:sym typeface="Comic Sans MS"/>
              </a:rPr>
              <a:t>your key words on the </a:t>
            </a:r>
            <a:r>
              <a:rPr lang="en-US" sz="1900" dirty="0" smtClean="0">
                <a:solidFill>
                  <a:schemeClr val="dk1"/>
                </a:solidFill>
                <a:latin typeface="Comic Sans MS"/>
                <a:ea typeface="Comic Sans MS"/>
                <a:cs typeface="Comic Sans MS"/>
                <a:sym typeface="Comic Sans MS"/>
              </a:rPr>
              <a:t>cards</a:t>
            </a:r>
          </a:p>
          <a:p>
            <a:pPr marL="457200" lvl="0" indent="-349250" algn="l" rtl="0">
              <a:spcBef>
                <a:spcPts val="0"/>
              </a:spcBef>
              <a:spcAft>
                <a:spcPts val="0"/>
              </a:spcAft>
              <a:buSzPts val="1900"/>
              <a:buFont typeface="Comic Sans MS"/>
              <a:buAutoNum type="arabicPeriod"/>
            </a:pPr>
            <a:endParaRPr lang="en-US" sz="1900" dirty="0">
              <a:solidFill>
                <a:schemeClr val="dk1"/>
              </a:solidFill>
              <a:latin typeface="Comic Sans MS"/>
              <a:ea typeface="Comic Sans MS"/>
              <a:cs typeface="Comic Sans MS"/>
              <a:sym typeface="Comic Sans MS"/>
            </a:endParaRPr>
          </a:p>
          <a:p>
            <a:pPr marL="457200" lvl="0" indent="-349250" algn="l" rtl="0">
              <a:spcBef>
                <a:spcPts val="0"/>
              </a:spcBef>
              <a:spcAft>
                <a:spcPts val="0"/>
              </a:spcAft>
              <a:buSzPts val="1900"/>
              <a:buFont typeface="Comic Sans MS"/>
              <a:buAutoNum type="arabicPeriod"/>
            </a:pPr>
            <a:r>
              <a:rPr lang="en-US" sz="1900" dirty="0" smtClean="0">
                <a:solidFill>
                  <a:schemeClr val="dk1"/>
                </a:solidFill>
                <a:latin typeface="Comic Sans MS"/>
                <a:ea typeface="Comic Sans MS"/>
                <a:cs typeface="Comic Sans MS"/>
                <a:sym typeface="Comic Sans MS"/>
              </a:rPr>
              <a:t>Decorate </a:t>
            </a:r>
            <a:r>
              <a:rPr lang="en-US" sz="1900" dirty="0">
                <a:solidFill>
                  <a:schemeClr val="dk1"/>
                </a:solidFill>
                <a:latin typeface="Comic Sans MS"/>
                <a:ea typeface="Comic Sans MS"/>
                <a:cs typeface="Comic Sans MS"/>
                <a:sym typeface="Comic Sans MS"/>
              </a:rPr>
              <a:t>with pictures or symbols to help the child remember the meaning or relevance </a:t>
            </a:r>
            <a:endParaRPr sz="1900" dirty="0">
              <a:solidFill>
                <a:schemeClr val="dk1"/>
              </a:solidFill>
              <a:latin typeface="Comic Sans MS"/>
              <a:ea typeface="Comic Sans MS"/>
              <a:cs typeface="Comic Sans MS"/>
              <a:sym typeface="Comic Sans MS"/>
            </a:endParaRPr>
          </a:p>
          <a:p>
            <a:pPr marL="457200" lvl="0" indent="0" algn="l" rtl="0">
              <a:spcBef>
                <a:spcPts val="0"/>
              </a:spcBef>
              <a:spcAft>
                <a:spcPts val="0"/>
              </a:spcAft>
              <a:buNone/>
            </a:pPr>
            <a:endParaRPr sz="1900" dirty="0">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US" sz="1900" dirty="0">
                <a:solidFill>
                  <a:schemeClr val="dk1"/>
                </a:solidFill>
                <a:latin typeface="Comic Sans MS"/>
                <a:ea typeface="Comic Sans MS"/>
                <a:cs typeface="Comic Sans MS"/>
                <a:sym typeface="Comic Sans MS"/>
              </a:rPr>
              <a:t>Playing options: </a:t>
            </a:r>
            <a:endParaRPr sz="1900" dirty="0">
              <a:solidFill>
                <a:schemeClr val="dk1"/>
              </a:solidFill>
              <a:latin typeface="Comic Sans MS"/>
              <a:ea typeface="Comic Sans MS"/>
              <a:cs typeface="Comic Sans MS"/>
              <a:sym typeface="Comic Sans MS"/>
            </a:endParaRPr>
          </a:p>
          <a:p>
            <a:pPr marL="457200" lvl="0" indent="-349250" algn="l" rtl="0">
              <a:spcBef>
                <a:spcPts val="0"/>
              </a:spcBef>
              <a:spcAft>
                <a:spcPts val="0"/>
              </a:spcAft>
              <a:buClr>
                <a:schemeClr val="dk1"/>
              </a:buClr>
              <a:buSzPts val="1900"/>
              <a:buFont typeface="Comic Sans MS"/>
              <a:buChar char="●"/>
            </a:pPr>
            <a:r>
              <a:rPr lang="en-US" sz="1900" dirty="0">
                <a:solidFill>
                  <a:schemeClr val="dk1"/>
                </a:solidFill>
                <a:latin typeface="Comic Sans MS"/>
                <a:ea typeface="Comic Sans MS"/>
                <a:cs typeface="Comic Sans MS"/>
                <a:sym typeface="Comic Sans MS"/>
              </a:rPr>
              <a:t>Turn over a card and explain the meaning. </a:t>
            </a:r>
            <a:endParaRPr sz="1900" dirty="0">
              <a:solidFill>
                <a:schemeClr val="dk1"/>
              </a:solidFill>
              <a:latin typeface="Comic Sans MS"/>
              <a:ea typeface="Comic Sans MS"/>
              <a:cs typeface="Comic Sans MS"/>
              <a:sym typeface="Comic Sans MS"/>
            </a:endParaRPr>
          </a:p>
          <a:p>
            <a:pPr marL="457200" lvl="0" indent="-349250" algn="l" rtl="0">
              <a:spcBef>
                <a:spcPts val="0"/>
              </a:spcBef>
              <a:spcAft>
                <a:spcPts val="0"/>
              </a:spcAft>
              <a:buClr>
                <a:schemeClr val="dk1"/>
              </a:buClr>
              <a:buSzPts val="1900"/>
              <a:buFont typeface="Comic Sans MS"/>
              <a:buChar char="●"/>
            </a:pPr>
            <a:r>
              <a:rPr lang="en-US" sz="1900" dirty="0">
                <a:solidFill>
                  <a:schemeClr val="dk1"/>
                </a:solidFill>
                <a:latin typeface="Comic Sans MS"/>
                <a:ea typeface="Comic Sans MS"/>
                <a:cs typeface="Comic Sans MS"/>
                <a:sym typeface="Comic Sans MS"/>
              </a:rPr>
              <a:t>Turn over two cards and say how they could be linked. </a:t>
            </a:r>
            <a:endParaRPr sz="1900" dirty="0">
              <a:solidFill>
                <a:schemeClr val="dk1"/>
              </a:solidFill>
              <a:latin typeface="Comic Sans MS"/>
              <a:ea typeface="Comic Sans MS"/>
              <a:cs typeface="Comic Sans MS"/>
              <a:sym typeface="Comic Sans MS"/>
            </a:endParaRPr>
          </a:p>
          <a:p>
            <a:pPr marL="457200" lvl="0" indent="-349250" algn="l" rtl="0">
              <a:spcBef>
                <a:spcPts val="0"/>
              </a:spcBef>
              <a:spcAft>
                <a:spcPts val="0"/>
              </a:spcAft>
              <a:buClr>
                <a:schemeClr val="dk1"/>
              </a:buClr>
              <a:buSzPts val="1900"/>
              <a:buFont typeface="Comic Sans MS"/>
              <a:buChar char="●"/>
            </a:pPr>
            <a:r>
              <a:rPr lang="en-US" sz="1900" dirty="0">
                <a:solidFill>
                  <a:schemeClr val="dk1"/>
                </a:solidFill>
                <a:latin typeface="Comic Sans MS"/>
                <a:ea typeface="Comic Sans MS"/>
                <a:cs typeface="Comic Sans MS"/>
                <a:sym typeface="Comic Sans MS"/>
              </a:rPr>
              <a:t>arrange the cards in a flow chart for the child to explain how each one links to the next</a:t>
            </a:r>
            <a:endParaRPr sz="1900" dirty="0">
              <a:solidFill>
                <a:schemeClr val="dk1"/>
              </a:solidFill>
              <a:latin typeface="Comic Sans MS"/>
              <a:ea typeface="Comic Sans MS"/>
              <a:cs typeface="Comic Sans MS"/>
              <a:sym typeface="Comic Sans MS"/>
            </a:endParaRPr>
          </a:p>
          <a:p>
            <a:pPr marL="457200" lvl="0" indent="-349250" algn="l" rtl="0">
              <a:spcBef>
                <a:spcPts val="0"/>
              </a:spcBef>
              <a:spcAft>
                <a:spcPts val="0"/>
              </a:spcAft>
              <a:buClr>
                <a:schemeClr val="dk1"/>
              </a:buClr>
              <a:buSzPts val="1900"/>
              <a:buFont typeface="Comic Sans MS"/>
              <a:buChar char="●"/>
            </a:pPr>
            <a:r>
              <a:rPr lang="en-US" sz="1900" dirty="0">
                <a:solidFill>
                  <a:schemeClr val="dk1"/>
                </a:solidFill>
                <a:latin typeface="Comic Sans MS"/>
                <a:ea typeface="Comic Sans MS"/>
                <a:cs typeface="Comic Sans MS"/>
                <a:sym typeface="Comic Sans MS"/>
              </a:rPr>
              <a:t>Sort the cards into given </a:t>
            </a:r>
            <a:r>
              <a:rPr lang="en-US" sz="1900" dirty="0" smtClean="0">
                <a:solidFill>
                  <a:schemeClr val="dk1"/>
                </a:solidFill>
                <a:latin typeface="Comic Sans MS"/>
                <a:ea typeface="Comic Sans MS"/>
                <a:cs typeface="Comic Sans MS"/>
                <a:sym typeface="Comic Sans MS"/>
              </a:rPr>
              <a:t>categories</a:t>
            </a:r>
            <a:endParaRPr sz="1900" dirty="0">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sz="1900" dirty="0">
              <a:solidFill>
                <a:schemeClr val="dk1"/>
              </a:solidFill>
              <a:latin typeface="Comic Sans MS"/>
              <a:ea typeface="Comic Sans MS"/>
              <a:cs typeface="Comic Sans MS"/>
              <a:sym typeface="Comic Sans MS"/>
            </a:endParaRPr>
          </a:p>
        </p:txBody>
      </p:sp>
      <p:pic>
        <p:nvPicPr>
          <p:cNvPr id="7" name="Google Shape;90;p3" descr="Image Du Blog Zezete2 - Creative Learning Clip Art - 566x800 PNG Download -  PNGkit"/>
          <p:cNvPicPr preferRelativeResize="0">
            <a:picLocks/>
          </p:cNvPicPr>
          <p:nvPr/>
        </p:nvPicPr>
        <p:blipFill rotWithShape="1">
          <a:blip r:embed="rId3">
            <a:clrChange>
              <a:clrFrom>
                <a:srgbClr val="F6F6F6"/>
              </a:clrFrom>
              <a:clrTo>
                <a:srgbClr val="F6F6F6">
                  <a:alpha val="0"/>
                </a:srgbClr>
              </a:clrTo>
            </a:clrChange>
            <a:alphaModFix/>
          </a:blip>
          <a:srcRect/>
          <a:stretch/>
        </p:blipFill>
        <p:spPr>
          <a:xfrm>
            <a:off x="544076" y="2308865"/>
            <a:ext cx="3538983" cy="379793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6F9FC"/>
            </a:gs>
            <a:gs pos="74000">
              <a:srgbClr val="B3D1EC"/>
            </a:gs>
            <a:gs pos="83000">
              <a:srgbClr val="B3D1EC"/>
            </a:gs>
            <a:gs pos="100000">
              <a:srgbClr val="CCE0F2"/>
            </a:gs>
          </a:gsLst>
          <a:lin ang="5400012" scaled="0"/>
        </a:gradFill>
        <a:effectLst/>
      </p:bgPr>
    </p:bg>
    <p:spTree>
      <p:nvGrpSpPr>
        <p:cNvPr id="1" name="Shape 121"/>
        <p:cNvGrpSpPr/>
        <p:nvPr/>
      </p:nvGrpSpPr>
      <p:grpSpPr>
        <a:xfrm>
          <a:off x="0" y="0"/>
          <a:ext cx="0" cy="0"/>
          <a:chOff x="0" y="0"/>
          <a:chExt cx="0" cy="0"/>
        </a:xfrm>
      </p:grpSpPr>
      <p:sp>
        <p:nvSpPr>
          <p:cNvPr id="123" name="Google Shape;123;g2494d7edbe2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omic Sans MS"/>
              <a:buNone/>
            </a:pPr>
            <a:r>
              <a:rPr lang="en-US" sz="3600" dirty="0">
                <a:latin typeface="Comic Sans MS"/>
                <a:ea typeface="Comic Sans MS"/>
                <a:cs typeface="Comic Sans MS"/>
                <a:sym typeface="Comic Sans MS"/>
              </a:rPr>
              <a:t>Make your own </a:t>
            </a:r>
            <a:r>
              <a:rPr lang="en-US" sz="3600" dirty="0" smtClean="0">
                <a:latin typeface="Comic Sans MS"/>
                <a:ea typeface="Comic Sans MS"/>
                <a:cs typeface="Comic Sans MS"/>
                <a:sym typeface="Comic Sans MS"/>
              </a:rPr>
              <a:t>board game…</a:t>
            </a:r>
            <a:endParaRPr sz="3600" dirty="0">
              <a:latin typeface="Comic Sans MS"/>
              <a:ea typeface="Comic Sans MS"/>
              <a:cs typeface="Comic Sans MS"/>
              <a:sym typeface="Comic Sans MS"/>
            </a:endParaRPr>
          </a:p>
        </p:txBody>
      </p:sp>
      <p:pic>
        <p:nvPicPr>
          <p:cNvPr id="124" name="Google Shape;124;g2494d7edbe2_0_0" descr="Image Du Blog Zezete2 - Creative Learning Clip Art - 566x800 PNG Download -  PNGkit"/>
          <p:cNvPicPr preferRelativeResize="0"/>
          <p:nvPr/>
        </p:nvPicPr>
        <p:blipFill rotWithShape="1">
          <a:blip r:embed="rId3">
            <a:alphaModFix/>
          </a:blip>
          <a:srcRect/>
          <a:stretch/>
        </p:blipFill>
        <p:spPr>
          <a:xfrm>
            <a:off x="429895" y="-5494078"/>
            <a:ext cx="3825909" cy="4105853"/>
          </a:xfrm>
          <a:prstGeom prst="rect">
            <a:avLst/>
          </a:prstGeom>
          <a:noFill/>
          <a:ln>
            <a:noFill/>
          </a:ln>
        </p:spPr>
      </p:pic>
      <p:sp>
        <p:nvSpPr>
          <p:cNvPr id="125" name="Google Shape;125;g2494d7edbe2_0_0"/>
          <p:cNvSpPr txBox="1"/>
          <p:nvPr/>
        </p:nvSpPr>
        <p:spPr>
          <a:xfrm>
            <a:off x="4321225" y="1893075"/>
            <a:ext cx="7116000" cy="4570452"/>
          </a:xfrm>
          <a:prstGeom prst="rect">
            <a:avLst/>
          </a:prstGeom>
          <a:noFill/>
          <a:ln>
            <a:noFill/>
          </a:ln>
        </p:spPr>
        <p:txBody>
          <a:bodyPr spcFirstLastPara="1" wrap="square" lIns="91425" tIns="91425" rIns="91425" bIns="91425" anchor="t" anchorCtr="0">
            <a:spAutoFit/>
          </a:bodyPr>
          <a:lstStyle/>
          <a:p>
            <a:pPr marL="457200" lvl="0" indent="-349250" algn="l" rtl="0">
              <a:spcBef>
                <a:spcPts val="0"/>
              </a:spcBef>
              <a:spcAft>
                <a:spcPts val="0"/>
              </a:spcAft>
              <a:buSzPts val="1900"/>
              <a:buFont typeface="Comic Sans MS"/>
              <a:buAutoNum type="arabicPeriod"/>
            </a:pPr>
            <a:r>
              <a:rPr lang="en-US" sz="1900" dirty="0">
                <a:latin typeface="Comic Sans MS"/>
                <a:ea typeface="Comic Sans MS"/>
                <a:cs typeface="Comic Sans MS"/>
                <a:sym typeface="Comic Sans MS"/>
              </a:rPr>
              <a:t>Choose the </a:t>
            </a:r>
            <a:r>
              <a:rPr lang="en-US" sz="1900" dirty="0" smtClean="0">
                <a:latin typeface="Comic Sans MS"/>
                <a:ea typeface="Comic Sans MS"/>
                <a:cs typeface="Comic Sans MS"/>
                <a:sym typeface="Comic Sans MS"/>
              </a:rPr>
              <a:t>style of game you would like (maybe in the style of snakes and ladders)</a:t>
            </a:r>
            <a:endParaRPr lang="en-US" sz="1900" dirty="0" smtClean="0">
              <a:latin typeface="Comic Sans MS"/>
              <a:ea typeface="Comic Sans MS"/>
              <a:cs typeface="Comic Sans MS"/>
              <a:sym typeface="Comic Sans MS"/>
            </a:endParaRPr>
          </a:p>
          <a:p>
            <a:pPr marL="457200" lvl="0" indent="-349250" algn="l" rtl="0">
              <a:spcBef>
                <a:spcPts val="0"/>
              </a:spcBef>
              <a:spcAft>
                <a:spcPts val="0"/>
              </a:spcAft>
              <a:buSzPts val="1900"/>
              <a:buFont typeface="Comic Sans MS"/>
              <a:buAutoNum type="arabicPeriod"/>
            </a:pPr>
            <a:endParaRPr lang="en-US" sz="1900" dirty="0">
              <a:solidFill>
                <a:schemeClr val="dk1"/>
              </a:solidFill>
              <a:latin typeface="Comic Sans MS"/>
              <a:ea typeface="Comic Sans MS"/>
              <a:cs typeface="Comic Sans MS"/>
              <a:sym typeface="Comic Sans MS"/>
            </a:endParaRPr>
          </a:p>
          <a:p>
            <a:pPr marL="457200" lvl="0" indent="-349250" algn="l" rtl="0">
              <a:spcBef>
                <a:spcPts val="0"/>
              </a:spcBef>
              <a:spcAft>
                <a:spcPts val="0"/>
              </a:spcAft>
              <a:buSzPts val="1900"/>
              <a:buFont typeface="Comic Sans MS"/>
              <a:buAutoNum type="arabicPeriod"/>
            </a:pPr>
            <a:r>
              <a:rPr lang="en-US" sz="1900" dirty="0" smtClean="0">
                <a:solidFill>
                  <a:schemeClr val="dk1"/>
                </a:solidFill>
                <a:latin typeface="Comic Sans MS"/>
                <a:ea typeface="Comic Sans MS"/>
                <a:cs typeface="Comic Sans MS"/>
                <a:sym typeface="Comic Sans MS"/>
              </a:rPr>
              <a:t>Choose a theme for your game – this could match your child’s interests: creatures, animals, weather, unicorns, magic</a:t>
            </a:r>
          </a:p>
          <a:p>
            <a:pPr marL="457200" lvl="0" indent="-349250" algn="l" rtl="0">
              <a:spcBef>
                <a:spcPts val="0"/>
              </a:spcBef>
              <a:spcAft>
                <a:spcPts val="0"/>
              </a:spcAft>
              <a:buSzPts val="1900"/>
              <a:buFont typeface="Comic Sans MS"/>
              <a:buAutoNum type="arabicPeriod"/>
            </a:pPr>
            <a:endParaRPr lang="en-US" sz="1900" dirty="0">
              <a:solidFill>
                <a:schemeClr val="dk1"/>
              </a:solidFill>
              <a:latin typeface="Comic Sans MS"/>
              <a:ea typeface="Comic Sans MS"/>
              <a:cs typeface="Comic Sans MS"/>
              <a:sym typeface="Comic Sans MS"/>
            </a:endParaRPr>
          </a:p>
          <a:p>
            <a:pPr marL="457200" lvl="0" indent="-349250" algn="l" rtl="0">
              <a:spcBef>
                <a:spcPts val="0"/>
              </a:spcBef>
              <a:spcAft>
                <a:spcPts val="0"/>
              </a:spcAft>
              <a:buSzPts val="1900"/>
              <a:buFont typeface="Comic Sans MS"/>
              <a:buAutoNum type="arabicPeriod"/>
            </a:pPr>
            <a:r>
              <a:rPr lang="en-US" sz="1900" dirty="0" smtClean="0">
                <a:solidFill>
                  <a:schemeClr val="dk1"/>
                </a:solidFill>
                <a:latin typeface="Comic Sans MS"/>
                <a:ea typeface="Comic Sans MS"/>
                <a:cs typeface="Comic Sans MS"/>
                <a:sym typeface="Comic Sans MS"/>
              </a:rPr>
              <a:t>Decide the rules for your game: </a:t>
            </a:r>
            <a:endParaRPr sz="1900" dirty="0">
              <a:solidFill>
                <a:schemeClr val="dk1"/>
              </a:solidFill>
              <a:latin typeface="Comic Sans MS"/>
              <a:ea typeface="Comic Sans MS"/>
              <a:cs typeface="Comic Sans MS"/>
              <a:sym typeface="Comic Sans MS"/>
            </a:endParaRPr>
          </a:p>
          <a:p>
            <a:pPr marL="342900" lvl="0" indent="-342900" algn="l" rtl="0">
              <a:spcBef>
                <a:spcPts val="0"/>
              </a:spcBef>
              <a:spcAft>
                <a:spcPts val="0"/>
              </a:spcAft>
              <a:buFontTx/>
              <a:buChar char="-"/>
            </a:pPr>
            <a:r>
              <a:rPr lang="en-US" sz="1900" dirty="0" smtClean="0">
                <a:solidFill>
                  <a:schemeClr val="dk1"/>
                </a:solidFill>
                <a:latin typeface="Comic Sans MS"/>
                <a:ea typeface="Comic Sans MS"/>
                <a:cs typeface="Comic Sans MS"/>
                <a:sym typeface="Comic Sans MS"/>
              </a:rPr>
              <a:t>Land on a spider = go down the web</a:t>
            </a:r>
          </a:p>
          <a:p>
            <a:pPr marL="342900" lvl="0" indent="-342900" algn="l" rtl="0">
              <a:spcBef>
                <a:spcPts val="0"/>
              </a:spcBef>
              <a:spcAft>
                <a:spcPts val="0"/>
              </a:spcAft>
              <a:buFontTx/>
              <a:buChar char="-"/>
            </a:pPr>
            <a:r>
              <a:rPr lang="en-US" sz="1900" dirty="0" smtClean="0">
                <a:solidFill>
                  <a:schemeClr val="dk1"/>
                </a:solidFill>
                <a:latin typeface="Comic Sans MS"/>
                <a:ea typeface="Comic Sans MS"/>
                <a:cs typeface="Comic Sans MS"/>
                <a:sym typeface="Comic Sans MS"/>
              </a:rPr>
              <a:t>Land on a butterfly = fly to the next spot </a:t>
            </a:r>
          </a:p>
          <a:p>
            <a:pPr marL="342900" lvl="0" indent="-342900" algn="l" rtl="0">
              <a:spcBef>
                <a:spcPts val="0"/>
              </a:spcBef>
              <a:spcAft>
                <a:spcPts val="0"/>
              </a:spcAft>
              <a:buFontTx/>
              <a:buChar char="-"/>
            </a:pPr>
            <a:r>
              <a:rPr lang="en-US" sz="1900" dirty="0" smtClean="0">
                <a:solidFill>
                  <a:schemeClr val="dk1"/>
                </a:solidFill>
                <a:latin typeface="Comic Sans MS"/>
                <a:ea typeface="Comic Sans MS"/>
                <a:cs typeface="Comic Sans MS"/>
                <a:sym typeface="Comic Sans MS"/>
              </a:rPr>
              <a:t>Land on a bee = another roll </a:t>
            </a:r>
          </a:p>
          <a:p>
            <a:pPr marL="342900" lvl="0" indent="-342900" algn="l" rtl="0">
              <a:spcBef>
                <a:spcPts val="0"/>
              </a:spcBef>
              <a:spcAft>
                <a:spcPts val="0"/>
              </a:spcAft>
              <a:buFontTx/>
              <a:buChar char="-"/>
            </a:pPr>
            <a:r>
              <a:rPr lang="en-US" sz="1900" dirty="0" smtClean="0">
                <a:solidFill>
                  <a:schemeClr val="dk1"/>
                </a:solidFill>
                <a:latin typeface="Comic Sans MS"/>
                <a:ea typeface="Comic Sans MS"/>
                <a:cs typeface="Comic Sans MS"/>
                <a:sym typeface="Comic Sans MS"/>
              </a:rPr>
              <a:t>Land on a puddle = miss a turn</a:t>
            </a:r>
          </a:p>
          <a:p>
            <a:pPr marL="342900" lvl="0" indent="-342900" algn="l" rtl="0">
              <a:spcBef>
                <a:spcPts val="0"/>
              </a:spcBef>
              <a:spcAft>
                <a:spcPts val="0"/>
              </a:spcAft>
              <a:buFontTx/>
              <a:buChar char="-"/>
            </a:pPr>
            <a:endParaRPr lang="en-US" sz="1900" dirty="0">
              <a:solidFill>
                <a:schemeClr val="dk1"/>
              </a:solidFill>
              <a:latin typeface="Comic Sans MS"/>
              <a:ea typeface="Comic Sans MS"/>
              <a:cs typeface="Comic Sans MS"/>
              <a:sym typeface="Comic Sans MS"/>
            </a:endParaRPr>
          </a:p>
          <a:p>
            <a:pPr lvl="0" algn="l" rtl="0">
              <a:spcBef>
                <a:spcPts val="0"/>
              </a:spcBef>
              <a:spcAft>
                <a:spcPts val="0"/>
              </a:spcAft>
            </a:pPr>
            <a:r>
              <a:rPr lang="en-US" sz="1900" dirty="0" smtClean="0">
                <a:solidFill>
                  <a:schemeClr val="dk1"/>
                </a:solidFill>
                <a:latin typeface="Comic Sans MS"/>
                <a:ea typeface="Comic Sans MS"/>
                <a:cs typeface="Comic Sans MS"/>
                <a:sym typeface="Comic Sans MS"/>
              </a:rPr>
              <a:t>4. Design and make you board game this can be brightly </a:t>
            </a:r>
            <a:r>
              <a:rPr lang="en-US" sz="1900" dirty="0" err="1" smtClean="0">
                <a:solidFill>
                  <a:schemeClr val="dk1"/>
                </a:solidFill>
                <a:latin typeface="Comic Sans MS"/>
                <a:ea typeface="Comic Sans MS"/>
                <a:cs typeface="Comic Sans MS"/>
                <a:sym typeface="Comic Sans MS"/>
              </a:rPr>
              <a:t>coloured</a:t>
            </a:r>
            <a:r>
              <a:rPr lang="en-US" sz="1900" dirty="0" smtClean="0">
                <a:solidFill>
                  <a:schemeClr val="dk1"/>
                </a:solidFill>
                <a:latin typeface="Comic Sans MS"/>
                <a:ea typeface="Comic Sans MS"/>
                <a:cs typeface="Comic Sans MS"/>
                <a:sym typeface="Comic Sans MS"/>
              </a:rPr>
              <a:t> and could be co-created with your child.</a:t>
            </a:r>
          </a:p>
        </p:txBody>
      </p:sp>
      <p:pic>
        <p:nvPicPr>
          <p:cNvPr id="7" name="Google Shape;90;p3" descr="Image Du Blog Zezete2 - Creative Learning Clip Art - 566x800 PNG Download -  PNGkit"/>
          <p:cNvPicPr preferRelativeResize="0">
            <a:picLocks/>
          </p:cNvPicPr>
          <p:nvPr/>
        </p:nvPicPr>
        <p:blipFill rotWithShape="1">
          <a:blip r:embed="rId3">
            <a:clrChange>
              <a:clrFrom>
                <a:srgbClr val="F6F6F6"/>
              </a:clrFrom>
              <a:clrTo>
                <a:srgbClr val="F6F6F6">
                  <a:alpha val="0"/>
                </a:srgbClr>
              </a:clrTo>
            </a:clrChange>
            <a:alphaModFix/>
          </a:blip>
          <a:srcRect/>
          <a:stretch/>
        </p:blipFill>
        <p:spPr>
          <a:xfrm>
            <a:off x="544076" y="2308865"/>
            <a:ext cx="3538983" cy="3797935"/>
          </a:xfrm>
          <a:prstGeom prst="rect">
            <a:avLst/>
          </a:prstGeom>
          <a:noFill/>
          <a:ln>
            <a:noFill/>
          </a:ln>
        </p:spPr>
      </p:pic>
      <p:pic>
        <p:nvPicPr>
          <p:cNvPr id="2" name="Picture 1"/>
          <p:cNvPicPr>
            <a:picLocks noChangeAspect="1"/>
          </p:cNvPicPr>
          <p:nvPr/>
        </p:nvPicPr>
        <p:blipFill>
          <a:blip r:embed="rId4"/>
          <a:stretch>
            <a:fillRect/>
          </a:stretch>
        </p:blipFill>
        <p:spPr>
          <a:xfrm>
            <a:off x="7082126" y="212276"/>
            <a:ext cx="4777365" cy="1579674"/>
          </a:xfrm>
          <a:prstGeom prst="rect">
            <a:avLst/>
          </a:prstGeom>
        </p:spPr>
      </p:pic>
    </p:spTree>
    <p:extLst>
      <p:ext uri="{BB962C8B-B14F-4D97-AF65-F5344CB8AC3E}">
        <p14:creationId xmlns:p14="http://schemas.microsoft.com/office/powerpoint/2010/main" val="2991451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6F9FC"/>
            </a:gs>
            <a:gs pos="74000">
              <a:srgbClr val="B3D1EC"/>
            </a:gs>
            <a:gs pos="83000">
              <a:srgbClr val="B3D1EC"/>
            </a:gs>
            <a:gs pos="100000">
              <a:srgbClr val="CCE0F2"/>
            </a:gs>
          </a:gsLst>
          <a:lin ang="5400012" scaled="0"/>
        </a:gradFill>
        <a:effectLst/>
      </p:bgPr>
    </p:bg>
    <p:spTree>
      <p:nvGrpSpPr>
        <p:cNvPr id="1" name="Shape 129"/>
        <p:cNvGrpSpPr/>
        <p:nvPr/>
      </p:nvGrpSpPr>
      <p:grpSpPr>
        <a:xfrm>
          <a:off x="0" y="0"/>
          <a:ext cx="0" cy="0"/>
          <a:chOff x="0" y="0"/>
          <a:chExt cx="0" cy="0"/>
        </a:xfrm>
      </p:grpSpPr>
      <p:sp>
        <p:nvSpPr>
          <p:cNvPr id="131" name="Google Shape;131;g248997e855a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omic Sans MS"/>
              <a:buNone/>
            </a:pPr>
            <a:r>
              <a:rPr lang="en-US">
                <a:latin typeface="Comic Sans MS"/>
                <a:ea typeface="Comic Sans MS"/>
                <a:cs typeface="Comic Sans MS"/>
                <a:sym typeface="Comic Sans MS"/>
              </a:rPr>
              <a:t>Make your own “fortune teller”…</a:t>
            </a:r>
            <a:endParaRPr>
              <a:latin typeface="Comic Sans MS"/>
              <a:ea typeface="Comic Sans MS"/>
              <a:cs typeface="Comic Sans MS"/>
              <a:sym typeface="Comic Sans MS"/>
            </a:endParaRPr>
          </a:p>
        </p:txBody>
      </p:sp>
      <p:pic>
        <p:nvPicPr>
          <p:cNvPr id="132" name="Google Shape;132;g248997e855a_0_0" descr="Image Du Blog Zezete2 - Creative Learning Clip Art - 566x800 PNG Download -  PNGkit"/>
          <p:cNvPicPr preferRelativeResize="0"/>
          <p:nvPr/>
        </p:nvPicPr>
        <p:blipFill rotWithShape="1">
          <a:blip r:embed="rId3">
            <a:alphaModFix/>
          </a:blip>
          <a:srcRect/>
          <a:stretch/>
        </p:blipFill>
        <p:spPr>
          <a:xfrm>
            <a:off x="429895" y="-5494078"/>
            <a:ext cx="3825909" cy="4105853"/>
          </a:xfrm>
          <a:prstGeom prst="rect">
            <a:avLst/>
          </a:prstGeom>
          <a:noFill/>
          <a:ln>
            <a:noFill/>
          </a:ln>
        </p:spPr>
      </p:pic>
      <p:pic>
        <p:nvPicPr>
          <p:cNvPr id="133" name="Google Shape;133;g248997e855a_0_0"/>
          <p:cNvPicPr preferRelativeResize="0"/>
          <p:nvPr/>
        </p:nvPicPr>
        <p:blipFill>
          <a:blip r:embed="rId4">
            <a:alphaModFix/>
          </a:blip>
          <a:stretch>
            <a:fillRect/>
          </a:stretch>
        </p:blipFill>
        <p:spPr>
          <a:xfrm>
            <a:off x="5832813" y="1598463"/>
            <a:ext cx="3911551" cy="2751866"/>
          </a:xfrm>
          <a:prstGeom prst="rect">
            <a:avLst/>
          </a:prstGeom>
          <a:noFill/>
          <a:ln>
            <a:noFill/>
          </a:ln>
        </p:spPr>
      </p:pic>
      <p:pic>
        <p:nvPicPr>
          <p:cNvPr id="7" name="Google Shape;90;p3" descr="Image Du Blog Zezete2 - Creative Learning Clip Art - 566x800 PNG Download -  PNGkit"/>
          <p:cNvPicPr preferRelativeResize="0">
            <a:picLocks/>
          </p:cNvPicPr>
          <p:nvPr/>
        </p:nvPicPr>
        <p:blipFill rotWithShape="1">
          <a:blip r:embed="rId3">
            <a:clrChange>
              <a:clrFrom>
                <a:srgbClr val="F6F6F6"/>
              </a:clrFrom>
              <a:clrTo>
                <a:srgbClr val="F6F6F6">
                  <a:alpha val="0"/>
                </a:srgbClr>
              </a:clrTo>
            </a:clrChange>
            <a:alphaModFix/>
          </a:blip>
          <a:srcRect/>
          <a:stretch/>
        </p:blipFill>
        <p:spPr>
          <a:xfrm>
            <a:off x="544076" y="2308865"/>
            <a:ext cx="3538983" cy="3797935"/>
          </a:xfrm>
          <a:prstGeom prst="rect">
            <a:avLst/>
          </a:prstGeom>
          <a:noFill/>
          <a:ln>
            <a:noFill/>
          </a:ln>
        </p:spPr>
      </p:pic>
      <p:sp>
        <p:nvSpPr>
          <p:cNvPr id="8" name="Google Shape;109;p5"/>
          <p:cNvSpPr txBox="1"/>
          <p:nvPr/>
        </p:nvSpPr>
        <p:spPr>
          <a:xfrm>
            <a:off x="4255804" y="4828501"/>
            <a:ext cx="5430404" cy="1692741"/>
          </a:xfrm>
          <a:prstGeom prst="rect">
            <a:avLst/>
          </a:prstGeom>
          <a:noFill/>
          <a:ln>
            <a:noFill/>
          </a:ln>
        </p:spPr>
        <p:txBody>
          <a:bodyPr spcFirstLastPara="1" wrap="square" lIns="91425" tIns="91425" rIns="91425" bIns="91425" anchor="t" anchorCtr="0">
            <a:spAutoFit/>
          </a:bodyPr>
          <a:lstStyle/>
          <a:p>
            <a:pPr marL="457200" lvl="0" indent="-349250" algn="l" rtl="0">
              <a:spcBef>
                <a:spcPts val="0"/>
              </a:spcBef>
              <a:spcAft>
                <a:spcPts val="0"/>
              </a:spcAft>
              <a:buClr>
                <a:schemeClr val="dk1"/>
              </a:buClr>
              <a:buSzPts val="1900"/>
              <a:buFont typeface="Comic Sans MS"/>
              <a:buAutoNum type="arabicPeriod"/>
            </a:pPr>
            <a:r>
              <a:rPr lang="en-US" dirty="0" smtClean="0">
                <a:latin typeface="Comic Sans MS" panose="030F0702030302020204" pitchFamily="66" charset="0"/>
              </a:rPr>
              <a:t>This coul</a:t>
            </a:r>
            <a:r>
              <a:rPr lang="en-US" dirty="0" smtClean="0">
                <a:latin typeface="Comic Sans MS" panose="030F0702030302020204" pitchFamily="66" charset="0"/>
              </a:rPr>
              <a:t>d be adapted to include sounds, words or key spellings</a:t>
            </a:r>
          </a:p>
          <a:p>
            <a:pPr marL="457200" indent="-349250">
              <a:buClr>
                <a:schemeClr val="dk1"/>
              </a:buClr>
              <a:buSzPts val="1900"/>
              <a:buFont typeface="Comic Sans MS"/>
              <a:buAutoNum type="arabicPeriod"/>
            </a:pPr>
            <a:r>
              <a:rPr lang="en-US" dirty="0" smtClean="0">
                <a:latin typeface="Comic Sans MS" panose="030F0702030302020204" pitchFamily="66" charset="0"/>
              </a:rPr>
              <a:t>For </a:t>
            </a:r>
            <a:r>
              <a:rPr lang="en-US" dirty="0" err="1" smtClean="0">
                <a:latin typeface="Comic Sans MS" panose="030F0702030302020204" pitchFamily="66" charset="0"/>
              </a:rPr>
              <a:t>maths</a:t>
            </a:r>
            <a:r>
              <a:rPr lang="en-US" dirty="0" smtClean="0">
                <a:latin typeface="Comic Sans MS" panose="030F0702030302020204" pitchFamily="66" charset="0"/>
              </a:rPr>
              <a:t> you coul</a:t>
            </a:r>
            <a:r>
              <a:rPr lang="en-US" dirty="0" smtClean="0">
                <a:latin typeface="Comic Sans MS" panose="030F0702030302020204" pitchFamily="66" charset="0"/>
              </a:rPr>
              <a:t>d include </a:t>
            </a:r>
            <a:r>
              <a:rPr lang="en-US" dirty="0">
                <a:latin typeface="Comic Sans MS" panose="030F0702030302020204" pitchFamily="66" charset="0"/>
                <a:ea typeface="Comic Sans MS"/>
                <a:cs typeface="Comic Sans MS"/>
                <a:sym typeface="Comic Sans MS"/>
              </a:rPr>
              <a:t>+ - x </a:t>
            </a:r>
            <a:r>
              <a:rPr lang="en-US" dirty="0" smtClean="0">
                <a:solidFill>
                  <a:schemeClr val="dk1"/>
                </a:solidFill>
                <a:latin typeface="Comic Sans MS" panose="030F0702030302020204" pitchFamily="66" charset="0"/>
                <a:ea typeface="Comic Sans MS"/>
                <a:cs typeface="Comic Sans MS"/>
                <a:sym typeface="Comic Sans MS"/>
              </a:rPr>
              <a:t>÷ calculations to be solved </a:t>
            </a:r>
          </a:p>
          <a:p>
            <a:pPr marL="457200" indent="-349250">
              <a:buClr>
                <a:schemeClr val="dk1"/>
              </a:buClr>
              <a:buSzPts val="1900"/>
              <a:buFont typeface="Comic Sans MS"/>
              <a:buAutoNum type="arabicPeriod"/>
            </a:pPr>
            <a:r>
              <a:rPr lang="en-US" dirty="0" smtClean="0">
                <a:solidFill>
                  <a:schemeClr val="dk1"/>
                </a:solidFill>
                <a:latin typeface="Comic Sans MS" panose="030F0702030302020204" pitchFamily="66" charset="0"/>
                <a:ea typeface="Comic Sans MS"/>
                <a:cs typeface="Comic Sans MS"/>
                <a:sym typeface="Comic Sans MS"/>
              </a:rPr>
              <a:t>The inner layer could be praise words or mini treats: wow, super star, high five! </a:t>
            </a:r>
            <a:endParaRPr lang="en-US" dirty="0">
              <a:solidFill>
                <a:schemeClr val="dk1"/>
              </a:solidFill>
              <a:latin typeface="Comic Sans MS" panose="030F0702030302020204" pitchFamily="66" charset="0"/>
              <a:ea typeface="Comic Sans MS"/>
              <a:cs typeface="Comic Sans MS"/>
              <a:sym typeface="Comic Sans MS"/>
            </a:endParaRPr>
          </a:p>
          <a:p>
            <a:pPr marL="457200" lvl="0" indent="-349250" algn="l" rtl="0">
              <a:spcBef>
                <a:spcPts val="0"/>
              </a:spcBef>
              <a:spcAft>
                <a:spcPts val="0"/>
              </a:spcAft>
              <a:buClr>
                <a:schemeClr val="dk1"/>
              </a:buClr>
              <a:buSzPts val="1900"/>
              <a:buFont typeface="Comic Sans MS"/>
              <a:buAutoNum type="arabicPeriod"/>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6F9FC"/>
            </a:gs>
            <a:gs pos="74000">
              <a:srgbClr val="B3D1EC"/>
            </a:gs>
            <a:gs pos="83000">
              <a:srgbClr val="B3D1EC"/>
            </a:gs>
            <a:gs pos="100000">
              <a:srgbClr val="CCE0F2"/>
            </a:gs>
          </a:gsLst>
          <a:lin ang="5400012" scaled="0"/>
        </a:gradFill>
        <a:effectLst/>
      </p:bgPr>
    </p:bg>
    <p:spTree>
      <p:nvGrpSpPr>
        <p:cNvPr id="1" name="Shape 121"/>
        <p:cNvGrpSpPr/>
        <p:nvPr/>
      </p:nvGrpSpPr>
      <p:grpSpPr>
        <a:xfrm>
          <a:off x="0" y="0"/>
          <a:ext cx="0" cy="0"/>
          <a:chOff x="0" y="0"/>
          <a:chExt cx="0" cy="0"/>
        </a:xfrm>
      </p:grpSpPr>
      <p:sp>
        <p:nvSpPr>
          <p:cNvPr id="123" name="Google Shape;123;g2494d7edbe2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omic Sans MS"/>
              <a:buNone/>
            </a:pPr>
            <a:r>
              <a:rPr lang="en-US" dirty="0" smtClean="0">
                <a:latin typeface="Comic Sans MS"/>
                <a:ea typeface="Comic Sans MS"/>
                <a:cs typeface="Comic Sans MS"/>
                <a:sym typeface="Comic Sans MS"/>
              </a:rPr>
              <a:t>Other fun things to learn at home…</a:t>
            </a:r>
            <a:endParaRPr dirty="0">
              <a:latin typeface="Comic Sans MS"/>
              <a:ea typeface="Comic Sans MS"/>
              <a:cs typeface="Comic Sans MS"/>
              <a:sym typeface="Comic Sans MS"/>
            </a:endParaRPr>
          </a:p>
        </p:txBody>
      </p:sp>
      <p:pic>
        <p:nvPicPr>
          <p:cNvPr id="124" name="Google Shape;124;g2494d7edbe2_0_0" descr="Image Du Blog Zezete2 - Creative Learning Clip Art - 566x800 PNG Download -  PNGkit"/>
          <p:cNvPicPr preferRelativeResize="0"/>
          <p:nvPr/>
        </p:nvPicPr>
        <p:blipFill rotWithShape="1">
          <a:blip r:embed="rId3">
            <a:alphaModFix/>
          </a:blip>
          <a:srcRect/>
          <a:stretch/>
        </p:blipFill>
        <p:spPr>
          <a:xfrm>
            <a:off x="429895" y="-5494078"/>
            <a:ext cx="3825909" cy="4105853"/>
          </a:xfrm>
          <a:prstGeom prst="rect">
            <a:avLst/>
          </a:prstGeom>
          <a:noFill/>
          <a:ln>
            <a:noFill/>
          </a:ln>
        </p:spPr>
      </p:pic>
      <p:sp>
        <p:nvSpPr>
          <p:cNvPr id="125" name="Google Shape;125;g2494d7edbe2_0_0"/>
          <p:cNvSpPr txBox="1"/>
          <p:nvPr/>
        </p:nvSpPr>
        <p:spPr>
          <a:xfrm>
            <a:off x="4321225" y="1893075"/>
            <a:ext cx="7116000" cy="4278064"/>
          </a:xfrm>
          <a:prstGeom prst="rect">
            <a:avLst/>
          </a:prstGeom>
          <a:noFill/>
          <a:ln>
            <a:noFill/>
          </a:ln>
        </p:spPr>
        <p:txBody>
          <a:bodyPr spcFirstLastPara="1" wrap="square" lIns="91425" tIns="91425" rIns="91425" bIns="91425" anchor="t" anchorCtr="0">
            <a:spAutoFit/>
          </a:bodyPr>
          <a:lstStyle/>
          <a:p>
            <a:pPr marL="457200" lvl="0" indent="-349250" algn="l" rtl="0">
              <a:spcBef>
                <a:spcPts val="0"/>
              </a:spcBef>
              <a:spcAft>
                <a:spcPts val="0"/>
              </a:spcAft>
              <a:buSzPts val="1900"/>
              <a:buFont typeface="Comic Sans MS"/>
              <a:buAutoNum type="arabicPeriod"/>
            </a:pPr>
            <a:r>
              <a:rPr lang="en-US" sz="1900" dirty="0" smtClean="0">
                <a:solidFill>
                  <a:schemeClr val="dk1"/>
                </a:solidFill>
                <a:latin typeface="Comic Sans MS"/>
                <a:ea typeface="Comic Sans MS"/>
                <a:cs typeface="Comic Sans MS"/>
                <a:sym typeface="Comic Sans MS"/>
              </a:rPr>
              <a:t>Pairs </a:t>
            </a:r>
          </a:p>
          <a:p>
            <a:pPr marL="457200" lvl="0" indent="-349250" algn="l" rtl="0">
              <a:spcBef>
                <a:spcPts val="0"/>
              </a:spcBef>
              <a:spcAft>
                <a:spcPts val="0"/>
              </a:spcAft>
              <a:buSzPts val="1900"/>
              <a:buFont typeface="Comic Sans MS"/>
              <a:buAutoNum type="arabicPeriod"/>
            </a:pPr>
            <a:endParaRPr lang="en-US" sz="1900" dirty="0" smtClean="0">
              <a:solidFill>
                <a:schemeClr val="dk1"/>
              </a:solidFill>
              <a:latin typeface="Comic Sans MS"/>
              <a:ea typeface="Comic Sans MS"/>
              <a:cs typeface="Comic Sans MS"/>
              <a:sym typeface="Comic Sans MS"/>
            </a:endParaRPr>
          </a:p>
          <a:p>
            <a:pPr marL="457200" lvl="0" indent="-349250" algn="l" rtl="0">
              <a:spcBef>
                <a:spcPts val="0"/>
              </a:spcBef>
              <a:spcAft>
                <a:spcPts val="0"/>
              </a:spcAft>
              <a:buSzPts val="1900"/>
              <a:buFont typeface="Comic Sans MS"/>
              <a:buAutoNum type="arabicPeriod"/>
            </a:pPr>
            <a:r>
              <a:rPr lang="en-US" sz="1900" dirty="0" smtClean="0">
                <a:solidFill>
                  <a:schemeClr val="dk1"/>
                </a:solidFill>
                <a:latin typeface="Comic Sans MS"/>
                <a:ea typeface="Comic Sans MS"/>
                <a:cs typeface="Comic Sans MS"/>
                <a:sym typeface="Comic Sans MS"/>
              </a:rPr>
              <a:t>Memory games – I went to the shop and I bought (say an item for each letter of the alphabet – the list gets longer every time </a:t>
            </a:r>
          </a:p>
          <a:p>
            <a:pPr marL="457200" lvl="0" indent="-349250" algn="l" rtl="0">
              <a:spcBef>
                <a:spcPts val="0"/>
              </a:spcBef>
              <a:spcAft>
                <a:spcPts val="0"/>
              </a:spcAft>
              <a:buSzPts val="1900"/>
              <a:buFont typeface="Comic Sans MS"/>
              <a:buAutoNum type="arabicPeriod"/>
            </a:pPr>
            <a:endParaRPr lang="en-US" sz="1900" dirty="0">
              <a:solidFill>
                <a:schemeClr val="dk1"/>
              </a:solidFill>
              <a:latin typeface="Comic Sans MS"/>
              <a:ea typeface="Comic Sans MS"/>
              <a:cs typeface="Comic Sans MS"/>
              <a:sym typeface="Comic Sans MS"/>
            </a:endParaRPr>
          </a:p>
          <a:p>
            <a:pPr marL="457200" lvl="0" indent="-349250" algn="l" rtl="0">
              <a:spcBef>
                <a:spcPts val="0"/>
              </a:spcBef>
              <a:spcAft>
                <a:spcPts val="0"/>
              </a:spcAft>
              <a:buSzPts val="1900"/>
              <a:buFont typeface="Comic Sans MS"/>
              <a:buAutoNum type="arabicPeriod"/>
            </a:pPr>
            <a:r>
              <a:rPr lang="en-US" sz="1900" dirty="0" smtClean="0">
                <a:solidFill>
                  <a:schemeClr val="dk1"/>
                </a:solidFill>
                <a:latin typeface="Comic Sans MS"/>
                <a:ea typeface="Comic Sans MS"/>
                <a:cs typeface="Comic Sans MS"/>
                <a:sym typeface="Comic Sans MS"/>
              </a:rPr>
              <a:t>Cooking or baking </a:t>
            </a:r>
          </a:p>
          <a:p>
            <a:pPr marL="457200" lvl="0" indent="-349250" algn="l" rtl="0">
              <a:spcBef>
                <a:spcPts val="0"/>
              </a:spcBef>
              <a:spcAft>
                <a:spcPts val="0"/>
              </a:spcAft>
              <a:buSzPts val="1900"/>
              <a:buFont typeface="Comic Sans MS"/>
              <a:buAutoNum type="arabicPeriod"/>
            </a:pPr>
            <a:endParaRPr lang="en-US" sz="1900" dirty="0" smtClean="0">
              <a:solidFill>
                <a:schemeClr val="dk1"/>
              </a:solidFill>
              <a:latin typeface="Comic Sans MS"/>
              <a:ea typeface="Comic Sans MS"/>
              <a:cs typeface="Comic Sans MS"/>
              <a:sym typeface="Comic Sans MS"/>
            </a:endParaRPr>
          </a:p>
          <a:p>
            <a:pPr marL="457200" lvl="0" indent="-349250" algn="l" rtl="0">
              <a:spcBef>
                <a:spcPts val="0"/>
              </a:spcBef>
              <a:spcAft>
                <a:spcPts val="0"/>
              </a:spcAft>
              <a:buSzPts val="1900"/>
              <a:buFont typeface="Comic Sans MS"/>
              <a:buAutoNum type="arabicPeriod"/>
            </a:pPr>
            <a:r>
              <a:rPr lang="en-US" sz="1900" dirty="0" smtClean="0">
                <a:solidFill>
                  <a:schemeClr val="dk1"/>
                </a:solidFill>
                <a:latin typeface="Comic Sans MS"/>
                <a:ea typeface="Comic Sans MS"/>
                <a:cs typeface="Comic Sans MS"/>
                <a:sym typeface="Comic Sans MS"/>
              </a:rPr>
              <a:t>I spy with my little eye </a:t>
            </a:r>
          </a:p>
          <a:p>
            <a:pPr marL="457200" lvl="0" indent="-349250" algn="l" rtl="0">
              <a:spcBef>
                <a:spcPts val="0"/>
              </a:spcBef>
              <a:spcAft>
                <a:spcPts val="0"/>
              </a:spcAft>
              <a:buSzPts val="1900"/>
              <a:buFont typeface="Comic Sans MS"/>
              <a:buAutoNum type="arabicPeriod"/>
            </a:pPr>
            <a:endParaRPr lang="en-US" sz="1900" dirty="0" smtClean="0">
              <a:solidFill>
                <a:schemeClr val="dk1"/>
              </a:solidFill>
              <a:latin typeface="Comic Sans MS"/>
              <a:ea typeface="Comic Sans MS"/>
              <a:cs typeface="Comic Sans MS"/>
              <a:sym typeface="Comic Sans MS"/>
            </a:endParaRPr>
          </a:p>
          <a:p>
            <a:pPr marL="457200" lvl="0" indent="-349250" algn="l" rtl="0">
              <a:spcBef>
                <a:spcPts val="0"/>
              </a:spcBef>
              <a:spcAft>
                <a:spcPts val="0"/>
              </a:spcAft>
              <a:buSzPts val="1900"/>
              <a:buFont typeface="Comic Sans MS"/>
              <a:buAutoNum type="arabicPeriod"/>
            </a:pPr>
            <a:r>
              <a:rPr lang="en-US" sz="1900" dirty="0" smtClean="0">
                <a:solidFill>
                  <a:schemeClr val="dk1"/>
                </a:solidFill>
                <a:latin typeface="Comic Sans MS"/>
                <a:ea typeface="Comic Sans MS"/>
                <a:cs typeface="Comic Sans MS"/>
                <a:sym typeface="Comic Sans MS"/>
              </a:rPr>
              <a:t>Scavenger hunt: how many cooking items can you find? How many clothes items can you find?  Can you find any objects starting with (any letter)?  Can you bring (any number) of (any object)? </a:t>
            </a:r>
          </a:p>
        </p:txBody>
      </p:sp>
      <p:pic>
        <p:nvPicPr>
          <p:cNvPr id="7" name="Google Shape;90;p3" descr="Image Du Blog Zezete2 - Creative Learning Clip Art - 566x800 PNG Download -  PNGkit"/>
          <p:cNvPicPr preferRelativeResize="0">
            <a:picLocks/>
          </p:cNvPicPr>
          <p:nvPr/>
        </p:nvPicPr>
        <p:blipFill rotWithShape="1">
          <a:blip r:embed="rId3">
            <a:clrChange>
              <a:clrFrom>
                <a:srgbClr val="F6F6F6"/>
              </a:clrFrom>
              <a:clrTo>
                <a:srgbClr val="F6F6F6">
                  <a:alpha val="0"/>
                </a:srgbClr>
              </a:clrTo>
            </a:clrChange>
            <a:alphaModFix/>
          </a:blip>
          <a:srcRect/>
          <a:stretch/>
        </p:blipFill>
        <p:spPr>
          <a:xfrm>
            <a:off x="544076" y="2308865"/>
            <a:ext cx="3538983" cy="3797935"/>
          </a:xfrm>
          <a:prstGeom prst="rect">
            <a:avLst/>
          </a:prstGeom>
          <a:noFill/>
          <a:ln>
            <a:noFill/>
          </a:ln>
        </p:spPr>
      </p:pic>
    </p:spTree>
    <p:extLst>
      <p:ext uri="{BB962C8B-B14F-4D97-AF65-F5344CB8AC3E}">
        <p14:creationId xmlns:p14="http://schemas.microsoft.com/office/powerpoint/2010/main" val="259086957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573</Words>
  <Application>Microsoft Office PowerPoint</Application>
  <PresentationFormat>Widescreen</PresentationFormat>
  <Paragraphs>78</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Comic Sans MS</vt:lpstr>
      <vt:lpstr>Office Theme</vt:lpstr>
      <vt:lpstr>SEND Coffee Afternoon Summer 2023 </vt:lpstr>
      <vt:lpstr>Make your own clock…</vt:lpstr>
      <vt:lpstr>Make your own pairs game…</vt:lpstr>
      <vt:lpstr>Make your own word search…</vt:lpstr>
      <vt:lpstr>Make your own colour by…</vt:lpstr>
      <vt:lpstr>Make your own vocabulary game </vt:lpstr>
      <vt:lpstr>Make your own board game…</vt:lpstr>
      <vt:lpstr>Make your own “fortune teller”…</vt:lpstr>
      <vt:lpstr>Other fun things to learn at home…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SEND Coffee Afternoon Summer 2023</dc:title>
  <dc:creator>H Cummings</dc:creator>
  <cp:lastModifiedBy>Staff</cp:lastModifiedBy>
  <cp:revision>3</cp:revision>
  <dcterms:created xsi:type="dcterms:W3CDTF">2023-05-22T07:51:53Z</dcterms:created>
  <dcterms:modified xsi:type="dcterms:W3CDTF">2023-05-24T19:20:20Z</dcterms:modified>
</cp:coreProperties>
</file>