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61" r:id="rId4"/>
    <p:sldId id="283" r:id="rId5"/>
    <p:sldId id="280" r:id="rId6"/>
    <p:sldId id="276" r:id="rId7"/>
    <p:sldId id="271" r:id="rId8"/>
    <p:sldId id="270" r:id="rId9"/>
    <p:sldId id="267" r:id="rId10"/>
    <p:sldId id="275" r:id="rId11"/>
    <p:sldId id="281" r:id="rId12"/>
    <p:sldId id="285" r:id="rId13"/>
    <p:sldId id="279" r:id="rId14"/>
    <p:sldId id="282" r:id="rId15"/>
    <p:sldId id="284" r:id="rId16"/>
    <p:sldId id="268"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FCCC9B3B-FFD9-4CFD-B559-CA257334C3ED}" type="datetimeFigureOut">
              <a:rPr lang="en-GB" smtClean="0"/>
              <a:t>08/07/2025</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7DAB169D-8594-4A0B-9686-0693B826E962}" type="slidenum">
              <a:rPr lang="en-GB" smtClean="0"/>
              <a:t>‹#›</a:t>
            </a:fld>
            <a:endParaRPr lang="en-GB"/>
          </a:p>
        </p:txBody>
      </p:sp>
    </p:spTree>
    <p:extLst>
      <p:ext uri="{BB962C8B-B14F-4D97-AF65-F5344CB8AC3E}">
        <p14:creationId xmlns:p14="http://schemas.microsoft.com/office/powerpoint/2010/main" val="119069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a:t>
            </a:fld>
            <a:endParaRPr lang="en-GB"/>
          </a:p>
        </p:txBody>
      </p:sp>
    </p:spTree>
    <p:extLst>
      <p:ext uri="{BB962C8B-B14F-4D97-AF65-F5344CB8AC3E}">
        <p14:creationId xmlns:p14="http://schemas.microsoft.com/office/powerpoint/2010/main" val="56751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10</a:t>
            </a:fld>
            <a:endParaRPr lang="en-GB"/>
          </a:p>
        </p:txBody>
      </p:sp>
    </p:spTree>
    <p:extLst>
      <p:ext uri="{BB962C8B-B14F-4D97-AF65-F5344CB8AC3E}">
        <p14:creationId xmlns:p14="http://schemas.microsoft.com/office/powerpoint/2010/main" val="182004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11</a:t>
            </a:fld>
            <a:endParaRPr lang="en-GB"/>
          </a:p>
        </p:txBody>
      </p:sp>
    </p:spTree>
    <p:extLst>
      <p:ext uri="{BB962C8B-B14F-4D97-AF65-F5344CB8AC3E}">
        <p14:creationId xmlns:p14="http://schemas.microsoft.com/office/powerpoint/2010/main" val="262510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12</a:t>
            </a:fld>
            <a:endParaRPr lang="en-GB"/>
          </a:p>
        </p:txBody>
      </p:sp>
    </p:spTree>
    <p:extLst>
      <p:ext uri="{BB962C8B-B14F-4D97-AF65-F5344CB8AC3E}">
        <p14:creationId xmlns:p14="http://schemas.microsoft.com/office/powerpoint/2010/main" val="276497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13</a:t>
            </a:fld>
            <a:endParaRPr lang="en-GB"/>
          </a:p>
        </p:txBody>
      </p:sp>
    </p:spTree>
    <p:extLst>
      <p:ext uri="{BB962C8B-B14F-4D97-AF65-F5344CB8AC3E}">
        <p14:creationId xmlns:p14="http://schemas.microsoft.com/office/powerpoint/2010/main" val="103834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14</a:t>
            </a:fld>
            <a:endParaRPr lang="en-GB"/>
          </a:p>
        </p:txBody>
      </p:sp>
    </p:spTree>
    <p:extLst>
      <p:ext uri="{BB962C8B-B14F-4D97-AF65-F5344CB8AC3E}">
        <p14:creationId xmlns:p14="http://schemas.microsoft.com/office/powerpoint/2010/main" val="310335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15</a:t>
            </a:fld>
            <a:endParaRPr lang="en-GB"/>
          </a:p>
        </p:txBody>
      </p:sp>
    </p:spTree>
    <p:extLst>
      <p:ext uri="{BB962C8B-B14F-4D97-AF65-F5344CB8AC3E}">
        <p14:creationId xmlns:p14="http://schemas.microsoft.com/office/powerpoint/2010/main" val="265850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16</a:t>
            </a:fld>
            <a:endParaRPr lang="en-GB"/>
          </a:p>
        </p:txBody>
      </p:sp>
    </p:spTree>
    <p:extLst>
      <p:ext uri="{BB962C8B-B14F-4D97-AF65-F5344CB8AC3E}">
        <p14:creationId xmlns:p14="http://schemas.microsoft.com/office/powerpoint/2010/main" val="42681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2</a:t>
            </a:fld>
            <a:endParaRPr lang="en-GB"/>
          </a:p>
        </p:txBody>
      </p:sp>
    </p:spTree>
    <p:extLst>
      <p:ext uri="{BB962C8B-B14F-4D97-AF65-F5344CB8AC3E}">
        <p14:creationId xmlns:p14="http://schemas.microsoft.com/office/powerpoint/2010/main" val="427678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3</a:t>
            </a:fld>
            <a:endParaRPr lang="en-GB"/>
          </a:p>
        </p:txBody>
      </p:sp>
    </p:spTree>
    <p:extLst>
      <p:ext uri="{BB962C8B-B14F-4D97-AF65-F5344CB8AC3E}">
        <p14:creationId xmlns:p14="http://schemas.microsoft.com/office/powerpoint/2010/main" val="136413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4</a:t>
            </a:fld>
            <a:endParaRPr lang="en-GB"/>
          </a:p>
        </p:txBody>
      </p:sp>
    </p:spTree>
    <p:extLst>
      <p:ext uri="{BB962C8B-B14F-4D97-AF65-F5344CB8AC3E}">
        <p14:creationId xmlns:p14="http://schemas.microsoft.com/office/powerpoint/2010/main" val="367545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5</a:t>
            </a:fld>
            <a:endParaRPr lang="en-GB"/>
          </a:p>
        </p:txBody>
      </p:sp>
    </p:spTree>
    <p:extLst>
      <p:ext uri="{BB962C8B-B14F-4D97-AF65-F5344CB8AC3E}">
        <p14:creationId xmlns:p14="http://schemas.microsoft.com/office/powerpoint/2010/main" val="141931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6</a:t>
            </a:fld>
            <a:endParaRPr lang="en-GB"/>
          </a:p>
        </p:txBody>
      </p:sp>
    </p:spTree>
    <p:extLst>
      <p:ext uri="{BB962C8B-B14F-4D97-AF65-F5344CB8AC3E}">
        <p14:creationId xmlns:p14="http://schemas.microsoft.com/office/powerpoint/2010/main" val="141397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7</a:t>
            </a:fld>
            <a:endParaRPr lang="en-GB"/>
          </a:p>
        </p:txBody>
      </p:sp>
    </p:spTree>
    <p:extLst>
      <p:ext uri="{BB962C8B-B14F-4D97-AF65-F5344CB8AC3E}">
        <p14:creationId xmlns:p14="http://schemas.microsoft.com/office/powerpoint/2010/main" val="221569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B169D-8594-4A0B-9686-0693B826E962}" type="slidenum">
              <a:rPr lang="en-GB" smtClean="0"/>
              <a:t>8</a:t>
            </a:fld>
            <a:endParaRPr lang="en-GB"/>
          </a:p>
        </p:txBody>
      </p:sp>
    </p:spTree>
    <p:extLst>
      <p:ext uri="{BB962C8B-B14F-4D97-AF65-F5344CB8AC3E}">
        <p14:creationId xmlns:p14="http://schemas.microsoft.com/office/powerpoint/2010/main" val="213955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AB169D-8594-4A0B-9686-0693B826E962}" type="slidenum">
              <a:rPr lang="en-GB" smtClean="0"/>
              <a:t>9</a:t>
            </a:fld>
            <a:endParaRPr lang="en-GB"/>
          </a:p>
        </p:txBody>
      </p:sp>
    </p:spTree>
    <p:extLst>
      <p:ext uri="{BB962C8B-B14F-4D97-AF65-F5344CB8AC3E}">
        <p14:creationId xmlns:p14="http://schemas.microsoft.com/office/powerpoint/2010/main" val="271691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228217-A51D-4A95-BB45-ABE4299AEA1E}"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72445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28217-A51D-4A95-BB45-ABE4299AEA1E}"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363752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28217-A51D-4A95-BB45-ABE4299AEA1E}"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158314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28217-A51D-4A95-BB45-ABE4299AEA1E}"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68702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228217-A51D-4A95-BB45-ABE4299AEA1E}"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192988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228217-A51D-4A95-BB45-ABE4299AEA1E}"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09450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228217-A51D-4A95-BB45-ABE4299AEA1E}" type="datetimeFigureOut">
              <a:rPr lang="en-GB" smtClean="0"/>
              <a:t>08/07/2025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49726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28217-A51D-4A95-BB45-ABE4299AEA1E}" type="datetimeFigureOut">
              <a:rPr lang="en-GB" smtClean="0"/>
              <a:t>08/07/2025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44125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28217-A51D-4A95-BB45-ABE4299AEA1E}" type="datetimeFigureOut">
              <a:rPr lang="en-GB" smtClean="0"/>
              <a:t>08/07/2025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12037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228217-A51D-4A95-BB45-ABE4299AEA1E}"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105908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228217-A51D-4A95-BB45-ABE4299AEA1E}"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A7A9E-DE08-4862-B157-2180809B594A}" type="slidenum">
              <a:rPr lang="en-GB" smtClean="0"/>
              <a:t>‹#›</a:t>
            </a:fld>
            <a:endParaRPr lang="en-GB"/>
          </a:p>
        </p:txBody>
      </p:sp>
    </p:spTree>
    <p:extLst>
      <p:ext uri="{BB962C8B-B14F-4D97-AF65-F5344CB8AC3E}">
        <p14:creationId xmlns:p14="http://schemas.microsoft.com/office/powerpoint/2010/main" val="267932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28217-A51D-4A95-BB45-ABE4299AEA1E}" type="datetimeFigureOut">
              <a:rPr lang="en-GB" smtClean="0"/>
              <a:t>08/07/2025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A7A9E-DE08-4862-B157-2180809B594A}" type="slidenum">
              <a:rPr lang="en-GB" smtClean="0"/>
              <a:t>‹#›</a:t>
            </a:fld>
            <a:endParaRPr lang="en-GB"/>
          </a:p>
        </p:txBody>
      </p:sp>
    </p:spTree>
    <p:extLst>
      <p:ext uri="{BB962C8B-B14F-4D97-AF65-F5344CB8AC3E}">
        <p14:creationId xmlns:p14="http://schemas.microsoft.com/office/powerpoint/2010/main" val="37288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office@biddickhallinfants.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Reception 2025</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672" y="3798277"/>
            <a:ext cx="2664655" cy="2664655"/>
          </a:xfrm>
          <a:prstGeom prst="rect">
            <a:avLst/>
          </a:prstGeom>
        </p:spPr>
      </p:pic>
    </p:spTree>
    <p:extLst>
      <p:ext uri="{BB962C8B-B14F-4D97-AF65-F5344CB8AC3E}">
        <p14:creationId xmlns:p14="http://schemas.microsoft.com/office/powerpoint/2010/main" val="150356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700" dirty="0" smtClean="0">
                <a:latin typeface="+mn-lt"/>
              </a:rPr>
              <a:t>Please can you provide: </a:t>
            </a:r>
            <a:endParaRPr lang="en-GB" sz="5300" dirty="0">
              <a:latin typeface="+mn-lt"/>
            </a:endParaRPr>
          </a:p>
        </p:txBody>
      </p:sp>
      <p:sp>
        <p:nvSpPr>
          <p:cNvPr id="6" name="Content Placeholder 5"/>
          <p:cNvSpPr>
            <a:spLocks noGrp="1"/>
          </p:cNvSpPr>
          <p:nvPr>
            <p:ph idx="1"/>
          </p:nvPr>
        </p:nvSpPr>
        <p:spPr/>
        <p:txBody>
          <a:bodyPr>
            <a:normAutofit/>
          </a:bodyPr>
          <a:lstStyle/>
          <a:p>
            <a:r>
              <a:rPr lang="en-GB" sz="4000" dirty="0" smtClean="0">
                <a:latin typeface="+mj-lt"/>
              </a:rPr>
              <a:t>Spare clothes –there are occasional accidents and we do get messy</a:t>
            </a:r>
            <a:r>
              <a:rPr lang="en-GB" sz="4000" dirty="0" smtClean="0">
                <a:latin typeface="+mj-lt"/>
              </a:rPr>
              <a:t>! Children get the opportunity to be out in all weathers, they do play with mud and paints. </a:t>
            </a:r>
            <a:endParaRPr lang="en-GB" sz="4000" dirty="0">
              <a:latin typeface="+mj-lt"/>
            </a:endParaRPr>
          </a:p>
          <a:p>
            <a:r>
              <a:rPr lang="en-GB" sz="4000" dirty="0" smtClean="0">
                <a:latin typeface="+mj-lt"/>
              </a:rPr>
              <a:t>Wellies (labelled) </a:t>
            </a:r>
          </a:p>
          <a:p>
            <a:r>
              <a:rPr lang="en-GB" sz="4000" dirty="0" smtClean="0">
                <a:latin typeface="+mj-lt"/>
              </a:rPr>
              <a:t>PE Kit once informed</a:t>
            </a:r>
            <a:endParaRPr lang="en-GB" sz="40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spTree>
    <p:extLst>
      <p:ext uri="{BB962C8B-B14F-4D97-AF65-F5344CB8AC3E}">
        <p14:creationId xmlns:p14="http://schemas.microsoft.com/office/powerpoint/2010/main" val="111508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Mrs Burdon</a:t>
            </a:r>
            <a:endParaRPr lang="en-GB" u="sng" dirty="0"/>
          </a:p>
        </p:txBody>
      </p:sp>
      <p:sp>
        <p:nvSpPr>
          <p:cNvPr id="3" name="Content Placeholder 2"/>
          <p:cNvSpPr>
            <a:spLocks noGrp="1"/>
          </p:cNvSpPr>
          <p:nvPr>
            <p:ph idx="1"/>
          </p:nvPr>
        </p:nvSpPr>
        <p:spPr/>
        <p:txBody>
          <a:bodyPr>
            <a:normAutofit fontScale="92500" lnSpcReduction="20000"/>
          </a:bodyPr>
          <a:lstStyle/>
          <a:p>
            <a:r>
              <a:rPr lang="en-GB" sz="4400" dirty="0" smtClean="0">
                <a:latin typeface="+mj-lt"/>
              </a:rPr>
              <a:t>Is our Deputy </a:t>
            </a:r>
            <a:r>
              <a:rPr lang="en-GB" sz="4400" dirty="0" smtClean="0">
                <a:latin typeface="+mj-lt"/>
              </a:rPr>
              <a:t>Head teacher and SEND co</a:t>
            </a:r>
            <a:r>
              <a:rPr lang="en-GB" sz="4400" dirty="0" smtClean="0">
                <a:latin typeface="+mj-lt"/>
              </a:rPr>
              <a:t>.</a:t>
            </a:r>
          </a:p>
          <a:p>
            <a:r>
              <a:rPr lang="en-GB" sz="4400" dirty="0" smtClean="0">
                <a:latin typeface="+mj-lt"/>
              </a:rPr>
              <a:t>If your child has any additional needs or difficulties you may already have met Mrs Burdon.</a:t>
            </a:r>
          </a:p>
          <a:p>
            <a:r>
              <a:rPr lang="en-GB" sz="4400" dirty="0" smtClean="0">
                <a:latin typeface="+mj-lt"/>
              </a:rPr>
              <a:t>If your child’s class teacher identifies difficulties or additional needs they will liaise with you and may seek support and advice from other professionals. Mrs Burdon will work closely with you and your child’s class teacher. </a:t>
            </a:r>
            <a:endParaRPr lang="en-GB" sz="4400" dirty="0">
              <a:latin typeface="+mj-lt"/>
            </a:endParaRPr>
          </a:p>
        </p:txBody>
      </p:sp>
    </p:spTree>
    <p:extLst>
      <p:ext uri="{BB962C8B-B14F-4D97-AF65-F5344CB8AC3E}">
        <p14:creationId xmlns:p14="http://schemas.microsoft.com/office/powerpoint/2010/main" val="138541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Drop off/collection procedures</a:t>
            </a:r>
            <a:endParaRPr lang="en-GB" u="sng" dirty="0"/>
          </a:p>
        </p:txBody>
      </p:sp>
      <p:sp>
        <p:nvSpPr>
          <p:cNvPr id="3" name="Content Placeholder 2"/>
          <p:cNvSpPr>
            <a:spLocks noGrp="1"/>
          </p:cNvSpPr>
          <p:nvPr>
            <p:ph idx="1"/>
          </p:nvPr>
        </p:nvSpPr>
        <p:spPr/>
        <p:txBody>
          <a:bodyPr>
            <a:normAutofit fontScale="47500" lnSpcReduction="20000"/>
          </a:bodyPr>
          <a:lstStyle/>
          <a:p>
            <a:r>
              <a:rPr lang="en-GB" sz="4400" dirty="0" smtClean="0">
                <a:latin typeface="+mj-lt"/>
              </a:rPr>
              <a:t>The school gate opens at 8:45am and closes at 8:55am. </a:t>
            </a:r>
          </a:p>
          <a:p>
            <a:r>
              <a:rPr lang="en-GB" sz="4400" dirty="0" smtClean="0">
                <a:latin typeface="+mj-lt"/>
              </a:rPr>
              <a:t>If your child is late you must go to the school office, pick up a late slip and then return to the late gate. Lateness and attendance is rigorously monitored and challenged. It is vital children are on time and present when they are well. </a:t>
            </a:r>
          </a:p>
          <a:p>
            <a:r>
              <a:rPr lang="en-GB" sz="4400" dirty="0" smtClean="0">
                <a:latin typeface="+mj-lt"/>
              </a:rPr>
              <a:t>The reception yard gate is accessed at the back of the school (next gate up from nursery)</a:t>
            </a:r>
          </a:p>
          <a:p>
            <a:r>
              <a:rPr lang="en-GB" sz="4400" dirty="0" smtClean="0">
                <a:latin typeface="+mj-lt"/>
              </a:rPr>
              <a:t>Collection time is 3:15pm from the same gate. </a:t>
            </a:r>
          </a:p>
          <a:p>
            <a:r>
              <a:rPr lang="en-GB" sz="4400" dirty="0" smtClean="0">
                <a:latin typeface="+mj-lt"/>
              </a:rPr>
              <a:t>Please enter the yard but stand behind the ‘line’ staff will dismiss children form their class door. </a:t>
            </a:r>
          </a:p>
          <a:p>
            <a:r>
              <a:rPr lang="en-GB" sz="4400" dirty="0" smtClean="0">
                <a:latin typeface="+mj-lt"/>
              </a:rPr>
              <a:t>Please be patent especially at first while we get to know names and faces. –They leave one at a time.</a:t>
            </a:r>
          </a:p>
          <a:p>
            <a:r>
              <a:rPr lang="en-GB" sz="4400" dirty="0" smtClean="0">
                <a:latin typeface="+mj-lt"/>
              </a:rPr>
              <a:t>Ensure collection records are up to date and that you let the office know any changes. </a:t>
            </a:r>
          </a:p>
          <a:p>
            <a:r>
              <a:rPr lang="en-GB" sz="4400" dirty="0" smtClean="0">
                <a:latin typeface="+mj-lt"/>
              </a:rPr>
              <a:t>For safety reasons please ensure your child does not </a:t>
            </a:r>
          </a:p>
        </p:txBody>
      </p:sp>
    </p:spTree>
    <p:extLst>
      <p:ext uri="{BB962C8B-B14F-4D97-AF65-F5344CB8AC3E}">
        <p14:creationId xmlns:p14="http://schemas.microsoft.com/office/powerpoint/2010/main" val="2294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17" y="335902"/>
            <a:ext cx="11290041" cy="3247053"/>
          </a:xfrm>
        </p:spPr>
        <p:txBody>
          <a:bodyPr>
            <a:normAutofit fontScale="90000"/>
          </a:bodyPr>
          <a:lstStyle/>
          <a:p>
            <a:pPr marL="857250" indent="-857250" algn="ctr">
              <a:buFont typeface="Arial" panose="020B0604020202020204" pitchFamily="34" charset="0"/>
              <a:buChar char="•"/>
            </a:pPr>
            <a:r>
              <a:rPr lang="en-GB" sz="6700" dirty="0" smtClean="0">
                <a:latin typeface="Kinetic Letters" panose="00000500000000000000" pitchFamily="50" charset="0"/>
              </a:rPr>
              <a:t> </a:t>
            </a:r>
            <a:br>
              <a:rPr lang="en-GB" sz="6700" dirty="0" smtClean="0">
                <a:latin typeface="Kinetic Letters" panose="00000500000000000000" pitchFamily="50" charset="0"/>
              </a:rPr>
            </a:br>
            <a:r>
              <a:rPr lang="en-GB" sz="6700" dirty="0" smtClean="0">
                <a:latin typeface="Kinetic Letters" panose="00000500000000000000" pitchFamily="50" charset="0"/>
              </a:rPr>
              <a:t/>
            </a:r>
            <a:br>
              <a:rPr lang="en-GB" sz="6700" dirty="0" smtClean="0">
                <a:latin typeface="Kinetic Letters" panose="00000500000000000000" pitchFamily="50" charset="0"/>
              </a:rPr>
            </a:br>
            <a:r>
              <a:rPr lang="en-GB" sz="6700" dirty="0" smtClean="0">
                <a:latin typeface="Kinetic Letters" panose="00000500000000000000" pitchFamily="50" charset="0"/>
              </a:rPr>
              <a:t/>
            </a:r>
            <a:br>
              <a:rPr lang="en-GB" sz="6700" dirty="0" smtClean="0">
                <a:latin typeface="Kinetic Letters" panose="00000500000000000000" pitchFamily="50" charset="0"/>
              </a:rPr>
            </a:br>
            <a:r>
              <a:rPr lang="en-GB" sz="6700" dirty="0" smtClean="0">
                <a:latin typeface="Kinetic Letters" panose="00000500000000000000" pitchFamily="50" charset="0"/>
              </a:rPr>
              <a:t/>
            </a:r>
            <a:br>
              <a:rPr lang="en-GB" sz="6700" dirty="0" smtClean="0">
                <a:latin typeface="Kinetic Letters" panose="00000500000000000000" pitchFamily="50" charset="0"/>
              </a:rPr>
            </a:br>
            <a:r>
              <a:rPr lang="en-GB" sz="5300" u="sng" dirty="0" smtClean="0">
                <a:latin typeface="Kinetic Letters" panose="00000500000000000000" pitchFamily="50" charset="0"/>
              </a:rPr>
              <a:t>Keeping in touch:</a:t>
            </a:r>
            <a:br>
              <a:rPr lang="en-GB" sz="5300" u="sng" dirty="0" smtClean="0">
                <a:latin typeface="Kinetic Letters" panose="00000500000000000000" pitchFamily="50" charset="0"/>
              </a:rPr>
            </a:br>
            <a:r>
              <a:rPr lang="en-GB" dirty="0">
                <a:latin typeface="Kinetic Letters" panose="00000500000000000000" pitchFamily="50" charset="0"/>
              </a:rPr>
              <a:t>O</a:t>
            </a:r>
            <a:r>
              <a:rPr lang="en-GB" dirty="0" smtClean="0">
                <a:latin typeface="Kinetic Letters" panose="00000500000000000000" pitchFamily="50" charset="0"/>
              </a:rPr>
              <a:t>n </a:t>
            </a:r>
            <a:r>
              <a:rPr lang="en-GB" dirty="0" smtClean="0">
                <a:latin typeface="Kinetic Letters" panose="00000500000000000000" pitchFamily="50" charset="0"/>
              </a:rPr>
              <a:t>the </a:t>
            </a:r>
            <a:r>
              <a:rPr lang="en-GB" dirty="0" smtClean="0">
                <a:latin typeface="Kinetic Letters" panose="00000500000000000000" pitchFamily="50" charset="0"/>
              </a:rPr>
              <a:t>gate (please keep messages brief at drop off and collection as this can be a very busy time)</a:t>
            </a:r>
            <a:r>
              <a:rPr lang="en-GB" dirty="0" smtClean="0">
                <a:latin typeface="Kinetic Letters" panose="00000500000000000000" pitchFamily="50" charset="0"/>
              </a:rPr>
              <a:t/>
            </a:r>
            <a:br>
              <a:rPr lang="en-GB" dirty="0" smtClean="0">
                <a:latin typeface="Kinetic Letters" panose="00000500000000000000" pitchFamily="50" charset="0"/>
              </a:rPr>
            </a:br>
            <a:r>
              <a:rPr lang="en-GB" dirty="0" smtClean="0">
                <a:latin typeface="Kinetic Letters" panose="00000500000000000000" pitchFamily="50" charset="0"/>
              </a:rPr>
              <a:t>phone the office any time to arrange an appointment to speak with a teacher.  </a:t>
            </a:r>
            <a:r>
              <a:rPr lang="en-GB" dirty="0" smtClean="0">
                <a:latin typeface="Kinetic Letters" panose="00000500000000000000" pitchFamily="50" charset="0"/>
              </a:rPr>
              <a:t/>
            </a:r>
            <a:br>
              <a:rPr lang="en-GB" dirty="0" smtClean="0">
                <a:latin typeface="Kinetic Letters" panose="00000500000000000000" pitchFamily="50" charset="0"/>
              </a:rPr>
            </a:br>
            <a:r>
              <a:rPr lang="en-GB" dirty="0" smtClean="0">
                <a:latin typeface="Kinetic Letters" panose="00000500000000000000" pitchFamily="50" charset="0"/>
              </a:rPr>
              <a:t>Office e-mail</a:t>
            </a:r>
            <a:r>
              <a:rPr lang="en-GB" dirty="0" smtClean="0">
                <a:latin typeface="Kinetic Letters" panose="00000500000000000000" pitchFamily="50" charset="0"/>
              </a:rPr>
              <a:t>: </a:t>
            </a:r>
            <a:r>
              <a:rPr lang="en-GB" dirty="0" smtClean="0">
                <a:latin typeface="Kinetic Letters" panose="00000500000000000000" pitchFamily="50" charset="0"/>
                <a:hlinkClick r:id="rId3"/>
              </a:rPr>
              <a:t>office@biddickhallinfants.co.uk</a:t>
            </a:r>
            <a:r>
              <a:rPr lang="en-GB" dirty="0" smtClean="0">
                <a:latin typeface="Kinetic Letters" panose="00000500000000000000" pitchFamily="50" charset="0"/>
              </a:rPr>
              <a:t> </a:t>
            </a:r>
            <a:br>
              <a:rPr lang="en-GB" dirty="0" smtClean="0">
                <a:latin typeface="Kinetic Letters" panose="00000500000000000000" pitchFamily="50" charset="0"/>
              </a:rPr>
            </a:br>
            <a:r>
              <a:rPr lang="en-GB" dirty="0" err="1" smtClean="0">
                <a:latin typeface="Kinetic Letters" panose="00000500000000000000" pitchFamily="50" charset="0"/>
              </a:rPr>
              <a:t>facebook</a:t>
            </a:r>
            <a:r>
              <a:rPr lang="en-GB" dirty="0" smtClean="0">
                <a:latin typeface="Kinetic Letters" panose="00000500000000000000" pitchFamily="50" charset="0"/>
              </a:rPr>
              <a:t/>
            </a:r>
            <a:br>
              <a:rPr lang="en-GB" dirty="0" smtClean="0">
                <a:latin typeface="Kinetic Letters" panose="00000500000000000000" pitchFamily="50" charset="0"/>
              </a:rPr>
            </a:br>
            <a:r>
              <a:rPr lang="en-GB" dirty="0" smtClean="0">
                <a:latin typeface="Kinetic Letters" panose="00000500000000000000" pitchFamily="50" charset="0"/>
              </a:rPr>
              <a:t>tapestry</a:t>
            </a:r>
            <a:br>
              <a:rPr lang="en-GB" dirty="0" smtClean="0">
                <a:latin typeface="Kinetic Letters" panose="00000500000000000000" pitchFamily="50" charset="0"/>
              </a:rPr>
            </a:br>
            <a:r>
              <a:rPr lang="en-GB" dirty="0" smtClean="0">
                <a:latin typeface="Kinetic Letters" panose="00000500000000000000" pitchFamily="50" charset="0"/>
              </a:rPr>
              <a:t>Reach more parents app</a:t>
            </a:r>
            <a:r>
              <a:rPr lang="en-GB" dirty="0" smtClean="0">
                <a:latin typeface="Kinetic Letters" panose="00000500000000000000" pitchFamily="50" charset="0"/>
              </a:rPr>
              <a:t> (please download this app as </a:t>
            </a:r>
            <a:r>
              <a:rPr lang="en-GB" dirty="0" smtClean="0">
                <a:latin typeface="Kinetic Letters" panose="00000500000000000000" pitchFamily="50" charset="0"/>
              </a:rPr>
              <a:t>we are now ‘paperless’) all communication and consent is via this app. </a:t>
            </a:r>
            <a:r>
              <a:rPr lang="en-GB" sz="6700" dirty="0" smtClean="0">
                <a:latin typeface="Kinetic Letters" panose="00000500000000000000" pitchFamily="50" charset="0"/>
              </a:rPr>
              <a:t/>
            </a:r>
            <a:br>
              <a:rPr lang="en-GB" sz="6700" dirty="0" smtClean="0">
                <a:latin typeface="Kinetic Letters" panose="00000500000000000000" pitchFamily="50" charset="0"/>
              </a:rPr>
            </a:br>
            <a:endParaRPr lang="en-GB" sz="8800" b="1" dirty="0">
              <a:latin typeface="Kinetic Letters" panose="00000500000000000000" pitchFamily="50"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5" name="Picture 4"/>
          <p:cNvPicPr>
            <a:picLocks noChangeAspect="1"/>
          </p:cNvPicPr>
          <p:nvPr/>
        </p:nvPicPr>
        <p:blipFill>
          <a:blip r:embed="rId5"/>
          <a:stretch>
            <a:fillRect/>
          </a:stretch>
        </p:blipFill>
        <p:spPr>
          <a:xfrm>
            <a:off x="10664056" y="5252927"/>
            <a:ext cx="1295512" cy="1204064"/>
          </a:xfrm>
          <a:prstGeom prst="rect">
            <a:avLst/>
          </a:prstGeom>
        </p:spPr>
      </p:pic>
    </p:spTree>
    <p:extLst>
      <p:ext uri="{BB962C8B-B14F-4D97-AF65-F5344CB8AC3E}">
        <p14:creationId xmlns:p14="http://schemas.microsoft.com/office/powerpoint/2010/main" val="7038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473" y="295243"/>
            <a:ext cx="10452817" cy="5170646"/>
          </a:xfrm>
          <a:prstGeom prst="rect">
            <a:avLst/>
          </a:prstGeom>
        </p:spPr>
        <p:txBody>
          <a:bodyPr wrap="square">
            <a:spAutoFit/>
          </a:bodyPr>
          <a:lstStyle/>
          <a:p>
            <a:r>
              <a:rPr lang="en-GB" sz="6600" b="1" dirty="0">
                <a:latin typeface="+mj-lt"/>
              </a:rPr>
              <a:t>Please ensure that if you have not returned your information packs (emergency contact and collection information) that you do so </a:t>
            </a:r>
            <a:r>
              <a:rPr lang="en-GB" sz="6600" b="1" dirty="0" smtClean="0">
                <a:latin typeface="+mj-lt"/>
              </a:rPr>
              <a:t>asap.</a:t>
            </a:r>
            <a:endParaRPr lang="en-GB" sz="6600" dirty="0">
              <a:latin typeface="+mj-lt"/>
            </a:endParaRPr>
          </a:p>
        </p:txBody>
      </p:sp>
    </p:spTree>
    <p:extLst>
      <p:ext uri="{BB962C8B-B14F-4D97-AF65-F5344CB8AC3E}">
        <p14:creationId xmlns:p14="http://schemas.microsoft.com/office/powerpoint/2010/main" val="19342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465" y="285913"/>
            <a:ext cx="10452817" cy="4524315"/>
          </a:xfrm>
          <a:prstGeom prst="rect">
            <a:avLst/>
          </a:prstGeom>
        </p:spPr>
        <p:txBody>
          <a:bodyPr wrap="square">
            <a:spAutoFit/>
          </a:bodyPr>
          <a:lstStyle/>
          <a:p>
            <a:pPr algn="ctr"/>
            <a:r>
              <a:rPr lang="en-GB" sz="4800" b="1" dirty="0" smtClean="0">
                <a:latin typeface="+mj-lt"/>
              </a:rPr>
              <a:t>Anyone who receives free school meals/benefit entitlement can get a supermarket voucher to help with the cost of uniform. Please get in touch with the office if you think you are eligible and have not yet received one. </a:t>
            </a:r>
            <a:endParaRPr lang="en-GB" sz="4800" dirty="0">
              <a:latin typeface="+mj-lt"/>
            </a:endParaRPr>
          </a:p>
        </p:txBody>
      </p:sp>
    </p:spTree>
    <p:extLst>
      <p:ext uri="{BB962C8B-B14F-4D97-AF65-F5344CB8AC3E}">
        <p14:creationId xmlns:p14="http://schemas.microsoft.com/office/powerpoint/2010/main" val="109859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46" y="1313568"/>
            <a:ext cx="10515600" cy="1325563"/>
          </a:xfrm>
        </p:spPr>
        <p:txBody>
          <a:bodyPr>
            <a:normAutofit fontScale="90000"/>
          </a:bodyPr>
          <a:lstStyle/>
          <a:p>
            <a:pPr algn="ctr"/>
            <a:r>
              <a:rPr lang="en-GB" sz="6700" dirty="0" smtClean="0">
                <a:latin typeface="Kinetic Letters" panose="00000500000000000000" pitchFamily="50" charset="0"/>
              </a:rPr>
              <a:t> </a:t>
            </a:r>
            <a:br>
              <a:rPr lang="en-GB" sz="6700" dirty="0" smtClean="0">
                <a:latin typeface="Kinetic Letters" panose="00000500000000000000" pitchFamily="50" charset="0"/>
              </a:rPr>
            </a:br>
            <a:r>
              <a:rPr lang="en-GB" sz="6700" dirty="0">
                <a:latin typeface="Kinetic Letters" panose="00000500000000000000" pitchFamily="50" charset="0"/>
              </a:rPr>
              <a:t/>
            </a:r>
            <a:br>
              <a:rPr lang="en-GB" sz="6700" dirty="0">
                <a:latin typeface="Kinetic Letters" panose="00000500000000000000" pitchFamily="50" charset="0"/>
              </a:rPr>
            </a:br>
            <a:r>
              <a:rPr lang="en-GB" sz="6700" dirty="0" smtClean="0">
                <a:latin typeface="Kinetic Letters" panose="00000500000000000000" pitchFamily="50" charset="0"/>
              </a:rPr>
              <a:t/>
            </a:r>
            <a:br>
              <a:rPr lang="en-GB" sz="6700" dirty="0" smtClean="0">
                <a:latin typeface="Kinetic Letters" panose="00000500000000000000" pitchFamily="50" charset="0"/>
              </a:rPr>
            </a:br>
            <a:r>
              <a:rPr lang="en-GB" sz="6700" dirty="0">
                <a:latin typeface="Kinetic Letters" panose="00000500000000000000" pitchFamily="50" charset="0"/>
              </a:rPr>
              <a:t/>
            </a:r>
            <a:br>
              <a:rPr lang="en-GB" sz="6700" dirty="0">
                <a:latin typeface="Kinetic Letters" panose="00000500000000000000" pitchFamily="50" charset="0"/>
              </a:rPr>
            </a:br>
            <a:r>
              <a:rPr lang="en-GB" sz="6700" dirty="0" smtClean="0"/>
              <a:t>Please label all clothing </a:t>
            </a:r>
            <a:r>
              <a:rPr lang="en-GB" sz="6700" b="1" dirty="0" smtClean="0"/>
              <a:t>and</a:t>
            </a:r>
            <a:r>
              <a:rPr lang="en-GB" sz="6700" dirty="0" smtClean="0"/>
              <a:t> shoes </a:t>
            </a:r>
            <a:br>
              <a:rPr lang="en-GB" sz="6700" dirty="0" smtClean="0"/>
            </a:br>
            <a:endParaRPr lang="en-GB" sz="8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spTree>
    <p:extLst>
      <p:ext uri="{BB962C8B-B14F-4D97-AF65-F5344CB8AC3E}">
        <p14:creationId xmlns:p14="http://schemas.microsoft.com/office/powerpoint/2010/main" val="42814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06" y="420338"/>
            <a:ext cx="10515600" cy="1325563"/>
          </a:xfrm>
        </p:spPr>
        <p:txBody>
          <a:bodyPr>
            <a:normAutofit fontScale="90000"/>
          </a:bodyPr>
          <a:lstStyle/>
          <a:p>
            <a:pPr algn="ctr"/>
            <a:r>
              <a:rPr lang="en-GB" sz="8800" dirty="0" smtClean="0"/>
              <a:t>Meet the team!</a:t>
            </a:r>
            <a:br>
              <a:rPr lang="en-GB" sz="8800" dirty="0" smtClean="0"/>
            </a:br>
            <a:r>
              <a:rPr lang="en-GB" sz="8800" dirty="0" smtClean="0"/>
              <a:t>Orange Class</a:t>
            </a:r>
            <a:endParaRPr lang="en-GB" sz="8800" dirty="0"/>
          </a:p>
        </p:txBody>
      </p:sp>
      <p:sp>
        <p:nvSpPr>
          <p:cNvPr id="4" name="TextBox 3"/>
          <p:cNvSpPr txBox="1"/>
          <p:nvPr/>
        </p:nvSpPr>
        <p:spPr>
          <a:xfrm>
            <a:off x="883130" y="5903893"/>
            <a:ext cx="3374398" cy="954107"/>
          </a:xfrm>
          <a:prstGeom prst="rect">
            <a:avLst/>
          </a:prstGeom>
          <a:noFill/>
        </p:spPr>
        <p:txBody>
          <a:bodyPr wrap="square" rtlCol="0">
            <a:spAutoFit/>
          </a:bodyPr>
          <a:lstStyle/>
          <a:p>
            <a:pPr algn="ctr"/>
            <a:r>
              <a:rPr lang="en-GB" sz="2800" dirty="0" smtClean="0">
                <a:latin typeface="+mj-lt"/>
              </a:rPr>
              <a:t>Mrs </a:t>
            </a:r>
            <a:r>
              <a:rPr lang="en-GB" sz="2800" dirty="0" err="1" smtClean="0">
                <a:latin typeface="+mj-lt"/>
              </a:rPr>
              <a:t>Brayson</a:t>
            </a:r>
            <a:endParaRPr lang="en-GB" sz="2800" dirty="0" smtClean="0">
              <a:latin typeface="+mj-lt"/>
            </a:endParaRPr>
          </a:p>
          <a:p>
            <a:pPr algn="ctr"/>
            <a:r>
              <a:rPr lang="en-GB" sz="2800" dirty="0" smtClean="0">
                <a:latin typeface="+mj-lt"/>
              </a:rPr>
              <a:t>Orange Class Teacher</a:t>
            </a:r>
            <a:endParaRPr lang="en-GB" sz="2800" dirty="0">
              <a:latin typeface="+mj-lt"/>
            </a:endParaRPr>
          </a:p>
        </p:txBody>
      </p:sp>
      <p:sp>
        <p:nvSpPr>
          <p:cNvPr id="6" name="TextBox 5"/>
          <p:cNvSpPr txBox="1"/>
          <p:nvPr/>
        </p:nvSpPr>
        <p:spPr>
          <a:xfrm>
            <a:off x="4257528" y="5903892"/>
            <a:ext cx="3374398" cy="954107"/>
          </a:xfrm>
          <a:prstGeom prst="rect">
            <a:avLst/>
          </a:prstGeom>
          <a:noFill/>
        </p:spPr>
        <p:txBody>
          <a:bodyPr wrap="square" rtlCol="0">
            <a:spAutoFit/>
          </a:bodyPr>
          <a:lstStyle/>
          <a:p>
            <a:pPr algn="ctr"/>
            <a:r>
              <a:rPr lang="en-GB" sz="2800" dirty="0" smtClean="0">
                <a:latin typeface="+mj-lt"/>
              </a:rPr>
              <a:t>Miss Hogg</a:t>
            </a:r>
          </a:p>
          <a:p>
            <a:pPr algn="ctr"/>
            <a:r>
              <a:rPr lang="en-GB" sz="2800" dirty="0" smtClean="0">
                <a:latin typeface="+mj-lt"/>
              </a:rPr>
              <a:t>HLTA</a:t>
            </a:r>
            <a:endParaRPr lang="en-GB" sz="2800" dirty="0">
              <a:latin typeface="+mj-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969339" y="2699016"/>
            <a:ext cx="3670069" cy="2751513"/>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0609"/>
          <a:stretch/>
        </p:blipFill>
        <p:spPr>
          <a:xfrm>
            <a:off x="8322222" y="2521594"/>
            <a:ext cx="2837794" cy="3382298"/>
          </a:xfrm>
          <a:prstGeom prst="rect">
            <a:avLst/>
          </a:prstGeom>
        </p:spPr>
      </p:pic>
      <p:sp>
        <p:nvSpPr>
          <p:cNvPr id="17" name="TextBox 16"/>
          <p:cNvSpPr txBox="1"/>
          <p:nvPr/>
        </p:nvSpPr>
        <p:spPr>
          <a:xfrm>
            <a:off x="8029215" y="5867492"/>
            <a:ext cx="3374398" cy="954107"/>
          </a:xfrm>
          <a:prstGeom prst="rect">
            <a:avLst/>
          </a:prstGeom>
          <a:noFill/>
        </p:spPr>
        <p:txBody>
          <a:bodyPr wrap="square" rtlCol="0">
            <a:spAutoFit/>
          </a:bodyPr>
          <a:lstStyle/>
          <a:p>
            <a:pPr algn="ctr"/>
            <a:r>
              <a:rPr lang="en-GB" sz="2800" dirty="0" smtClean="0">
                <a:latin typeface="+mj-lt"/>
              </a:rPr>
              <a:t>Miss </a:t>
            </a:r>
            <a:r>
              <a:rPr lang="en-GB" sz="2800" dirty="0" err="1" smtClean="0">
                <a:latin typeface="+mj-lt"/>
              </a:rPr>
              <a:t>Elstob</a:t>
            </a:r>
            <a:endParaRPr lang="en-GB" sz="2800" dirty="0" smtClean="0">
              <a:latin typeface="+mj-lt"/>
            </a:endParaRPr>
          </a:p>
          <a:p>
            <a:pPr algn="ctr"/>
            <a:r>
              <a:rPr lang="en-GB" sz="2800" dirty="0" smtClean="0">
                <a:latin typeface="+mj-lt"/>
              </a:rPr>
              <a:t>TA</a:t>
            </a:r>
            <a:endParaRPr lang="en-GB" sz="2800" dirty="0">
              <a:latin typeface="+mj-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230" y="2239738"/>
            <a:ext cx="2652226" cy="3536302"/>
          </a:xfrm>
          <a:prstGeom prst="rect">
            <a:avLst/>
          </a:prstGeom>
        </p:spPr>
      </p:pic>
    </p:spTree>
    <p:extLst>
      <p:ext uri="{BB962C8B-B14F-4D97-AF65-F5344CB8AC3E}">
        <p14:creationId xmlns:p14="http://schemas.microsoft.com/office/powerpoint/2010/main" val="121292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06" y="539228"/>
            <a:ext cx="10515600" cy="1325563"/>
          </a:xfrm>
        </p:spPr>
        <p:txBody>
          <a:bodyPr>
            <a:normAutofit fontScale="90000"/>
          </a:bodyPr>
          <a:lstStyle/>
          <a:p>
            <a:pPr algn="ctr"/>
            <a:r>
              <a:rPr lang="en-GB" sz="8800" dirty="0" smtClean="0"/>
              <a:t>Meet the team!</a:t>
            </a:r>
            <a:br>
              <a:rPr lang="en-GB" sz="8800" dirty="0" smtClean="0"/>
            </a:br>
            <a:r>
              <a:rPr lang="en-GB" sz="8800" dirty="0" smtClean="0"/>
              <a:t>Yellow Class</a:t>
            </a:r>
            <a:endParaRPr lang="en-GB" sz="8800" dirty="0"/>
          </a:p>
        </p:txBody>
      </p:sp>
      <p:sp>
        <p:nvSpPr>
          <p:cNvPr id="4" name="TextBox 3"/>
          <p:cNvSpPr txBox="1"/>
          <p:nvPr/>
        </p:nvSpPr>
        <p:spPr>
          <a:xfrm>
            <a:off x="784197" y="5695616"/>
            <a:ext cx="3374398" cy="954107"/>
          </a:xfrm>
          <a:prstGeom prst="rect">
            <a:avLst/>
          </a:prstGeom>
          <a:noFill/>
        </p:spPr>
        <p:txBody>
          <a:bodyPr wrap="square" rtlCol="0">
            <a:spAutoFit/>
          </a:bodyPr>
          <a:lstStyle/>
          <a:p>
            <a:pPr algn="ctr"/>
            <a:r>
              <a:rPr lang="en-GB" sz="2800" dirty="0" smtClean="0">
                <a:latin typeface="+mj-lt"/>
              </a:rPr>
              <a:t>Mrs </a:t>
            </a:r>
            <a:r>
              <a:rPr lang="en-GB" sz="2800" dirty="0" err="1" smtClean="0">
                <a:latin typeface="+mj-lt"/>
              </a:rPr>
              <a:t>Lormor</a:t>
            </a:r>
            <a:endParaRPr lang="en-GB" sz="2800" dirty="0" smtClean="0">
              <a:latin typeface="+mj-lt"/>
            </a:endParaRPr>
          </a:p>
          <a:p>
            <a:pPr algn="ctr"/>
            <a:r>
              <a:rPr lang="en-GB" sz="2800" dirty="0" smtClean="0">
                <a:latin typeface="+mj-lt"/>
              </a:rPr>
              <a:t>Class Teacher</a:t>
            </a:r>
            <a:endParaRPr lang="en-GB" sz="2800" dirty="0">
              <a:latin typeface="+mj-lt"/>
            </a:endParaRPr>
          </a:p>
        </p:txBody>
      </p:sp>
      <p:sp>
        <p:nvSpPr>
          <p:cNvPr id="6" name="TextBox 5"/>
          <p:cNvSpPr txBox="1"/>
          <p:nvPr/>
        </p:nvSpPr>
        <p:spPr>
          <a:xfrm>
            <a:off x="4158595" y="5903893"/>
            <a:ext cx="3374398" cy="954107"/>
          </a:xfrm>
          <a:prstGeom prst="rect">
            <a:avLst/>
          </a:prstGeom>
          <a:noFill/>
        </p:spPr>
        <p:txBody>
          <a:bodyPr wrap="square" rtlCol="0">
            <a:spAutoFit/>
          </a:bodyPr>
          <a:lstStyle/>
          <a:p>
            <a:pPr algn="ctr"/>
            <a:r>
              <a:rPr lang="en-GB" sz="2800" dirty="0" smtClean="0">
                <a:latin typeface="+mj-lt"/>
              </a:rPr>
              <a:t>Mrs Anderson</a:t>
            </a:r>
          </a:p>
          <a:p>
            <a:pPr algn="ctr"/>
            <a:r>
              <a:rPr lang="en-GB" sz="2800" dirty="0" smtClean="0">
                <a:latin typeface="+mj-lt"/>
              </a:rPr>
              <a:t>HLTA</a:t>
            </a:r>
            <a:endParaRPr lang="en-GB" sz="2800" dirty="0">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473" t="20070" r="9934"/>
          <a:stretch/>
        </p:blipFill>
        <p:spPr>
          <a:xfrm>
            <a:off x="1005373" y="2543821"/>
            <a:ext cx="2632061" cy="2971682"/>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3887"/>
          <a:stretch/>
        </p:blipFill>
        <p:spPr>
          <a:xfrm>
            <a:off x="4476382" y="2652457"/>
            <a:ext cx="3056611" cy="3101976"/>
          </a:xfrm>
          <a:prstGeom prst="rect">
            <a:avLst/>
          </a:prstGeom>
        </p:spPr>
      </p:pic>
      <p:sp>
        <p:nvSpPr>
          <p:cNvPr id="11" name="TextBox 10"/>
          <p:cNvSpPr txBox="1"/>
          <p:nvPr/>
        </p:nvSpPr>
        <p:spPr>
          <a:xfrm>
            <a:off x="8134291" y="5795256"/>
            <a:ext cx="3374398" cy="954107"/>
          </a:xfrm>
          <a:prstGeom prst="rect">
            <a:avLst/>
          </a:prstGeom>
          <a:noFill/>
        </p:spPr>
        <p:txBody>
          <a:bodyPr wrap="square" rtlCol="0">
            <a:spAutoFit/>
          </a:bodyPr>
          <a:lstStyle/>
          <a:p>
            <a:pPr algn="ctr"/>
            <a:r>
              <a:rPr lang="en-GB" sz="2800" dirty="0" smtClean="0">
                <a:latin typeface="+mj-lt"/>
              </a:rPr>
              <a:t>Miss Backhouse</a:t>
            </a:r>
          </a:p>
          <a:p>
            <a:pPr algn="ctr"/>
            <a:r>
              <a:rPr lang="en-GB" sz="2800" dirty="0" smtClean="0">
                <a:latin typeface="+mj-lt"/>
              </a:rPr>
              <a:t>TA</a:t>
            </a:r>
            <a:endParaRPr lang="en-GB" sz="2800" dirty="0">
              <a:latin typeface="+mj-lt"/>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0005"/>
          <a:stretch/>
        </p:blipFill>
        <p:spPr>
          <a:xfrm>
            <a:off x="8561857" y="2428255"/>
            <a:ext cx="2272952" cy="3367001"/>
          </a:xfrm>
          <a:prstGeom prst="rect">
            <a:avLst/>
          </a:prstGeom>
        </p:spPr>
      </p:pic>
    </p:spTree>
    <p:extLst>
      <p:ext uri="{BB962C8B-B14F-4D97-AF65-F5344CB8AC3E}">
        <p14:creationId xmlns:p14="http://schemas.microsoft.com/office/powerpoint/2010/main" val="151894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147" t="17294" r="4773"/>
          <a:stretch/>
        </p:blipFill>
        <p:spPr>
          <a:xfrm>
            <a:off x="6030527" y="2438622"/>
            <a:ext cx="2413677" cy="2987961"/>
          </a:xfrm>
          <a:prstGeom prst="rect">
            <a:avLst/>
          </a:prstGeom>
        </p:spPr>
      </p:pic>
      <p:sp>
        <p:nvSpPr>
          <p:cNvPr id="14" name="TextBox 13"/>
          <p:cNvSpPr txBox="1"/>
          <p:nvPr/>
        </p:nvSpPr>
        <p:spPr>
          <a:xfrm>
            <a:off x="5660030" y="5703039"/>
            <a:ext cx="3374398" cy="954107"/>
          </a:xfrm>
          <a:prstGeom prst="rect">
            <a:avLst/>
          </a:prstGeom>
          <a:noFill/>
        </p:spPr>
        <p:txBody>
          <a:bodyPr wrap="square" rtlCol="0">
            <a:spAutoFit/>
          </a:bodyPr>
          <a:lstStyle/>
          <a:p>
            <a:pPr algn="ctr"/>
            <a:r>
              <a:rPr lang="en-GB" sz="2800" dirty="0" smtClean="0"/>
              <a:t>Mrs </a:t>
            </a:r>
            <a:r>
              <a:rPr lang="en-GB" sz="2800" dirty="0" err="1" smtClean="0"/>
              <a:t>Wooler</a:t>
            </a:r>
            <a:endParaRPr lang="en-GB" sz="2800" dirty="0" smtClean="0"/>
          </a:p>
          <a:p>
            <a:pPr algn="ctr"/>
            <a:r>
              <a:rPr lang="en-GB" sz="2800" dirty="0" smtClean="0"/>
              <a:t>TA</a:t>
            </a:r>
            <a:endParaRPr lang="en-GB" sz="2800" dirty="0"/>
          </a:p>
        </p:txBody>
      </p:sp>
      <p:sp>
        <p:nvSpPr>
          <p:cNvPr id="15" name="TextBox 14"/>
          <p:cNvSpPr txBox="1"/>
          <p:nvPr/>
        </p:nvSpPr>
        <p:spPr>
          <a:xfrm>
            <a:off x="2762608" y="5681992"/>
            <a:ext cx="3374398" cy="954107"/>
          </a:xfrm>
          <a:prstGeom prst="rect">
            <a:avLst/>
          </a:prstGeom>
          <a:noFill/>
        </p:spPr>
        <p:txBody>
          <a:bodyPr wrap="square" rtlCol="0">
            <a:spAutoFit/>
          </a:bodyPr>
          <a:lstStyle/>
          <a:p>
            <a:pPr algn="ctr"/>
            <a:r>
              <a:rPr lang="en-GB" sz="2800" dirty="0" smtClean="0"/>
              <a:t>Mrs </a:t>
            </a:r>
            <a:r>
              <a:rPr lang="en-GB" sz="2800" dirty="0" err="1" smtClean="0"/>
              <a:t>Abuzhara</a:t>
            </a:r>
            <a:endParaRPr lang="en-GB" sz="2800" dirty="0" smtClean="0"/>
          </a:p>
          <a:p>
            <a:pPr algn="ctr"/>
            <a:r>
              <a:rPr lang="en-GB" sz="2800" dirty="0" smtClean="0"/>
              <a:t>TA</a:t>
            </a:r>
            <a:endParaRPr lang="en-GB" sz="2800"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035" t="22177" r="10514"/>
          <a:stretch/>
        </p:blipFill>
        <p:spPr>
          <a:xfrm>
            <a:off x="3060441" y="2438622"/>
            <a:ext cx="2389269" cy="3043790"/>
          </a:xfrm>
          <a:prstGeom prst="rect">
            <a:avLst/>
          </a:prstGeom>
        </p:spPr>
      </p:pic>
    </p:spTree>
    <p:extLst>
      <p:ext uri="{BB962C8B-B14F-4D97-AF65-F5344CB8AC3E}">
        <p14:creationId xmlns:p14="http://schemas.microsoft.com/office/powerpoint/2010/main" val="193128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u="sng" dirty="0" smtClean="0"/>
              <a:t>Transition Visits</a:t>
            </a:r>
            <a:endParaRPr lang="en-GB" sz="2800" u="sng" dirty="0"/>
          </a:p>
        </p:txBody>
      </p:sp>
      <p:sp>
        <p:nvSpPr>
          <p:cNvPr id="3" name="Content Placeholder 2"/>
          <p:cNvSpPr>
            <a:spLocks noGrp="1"/>
          </p:cNvSpPr>
          <p:nvPr>
            <p:ph idx="1"/>
          </p:nvPr>
        </p:nvSpPr>
        <p:spPr>
          <a:xfrm>
            <a:off x="838200" y="1387086"/>
            <a:ext cx="10515600" cy="4351338"/>
          </a:xfrm>
        </p:spPr>
        <p:txBody>
          <a:bodyPr>
            <a:noAutofit/>
          </a:bodyPr>
          <a:lstStyle/>
          <a:p>
            <a:r>
              <a:rPr lang="en-GB" dirty="0" smtClean="0">
                <a:latin typeface="+mj-lt"/>
              </a:rPr>
              <a:t>Children who are currently in our nursery will have a story with their new teacher in  nursery on </a:t>
            </a:r>
            <a:r>
              <a:rPr lang="en-GB" dirty="0" smtClean="0">
                <a:latin typeface="+mj-lt"/>
              </a:rPr>
              <a:t>Wednesday (9</a:t>
            </a:r>
            <a:r>
              <a:rPr lang="en-GB" baseline="30000" dirty="0" smtClean="0">
                <a:latin typeface="+mj-lt"/>
              </a:rPr>
              <a:t>th</a:t>
            </a:r>
            <a:r>
              <a:rPr lang="en-GB" dirty="0" smtClean="0">
                <a:latin typeface="+mj-lt"/>
              </a:rPr>
              <a:t> July) </a:t>
            </a:r>
            <a:r>
              <a:rPr lang="en-GB" dirty="0" smtClean="0">
                <a:latin typeface="+mj-lt"/>
              </a:rPr>
              <a:t>and then they will be visiting their new classes on Monday 14</a:t>
            </a:r>
            <a:r>
              <a:rPr lang="en-GB" baseline="30000" dirty="0" smtClean="0">
                <a:latin typeface="+mj-lt"/>
              </a:rPr>
              <a:t>th</a:t>
            </a:r>
            <a:r>
              <a:rPr lang="en-GB" dirty="0" smtClean="0">
                <a:latin typeface="+mj-lt"/>
              </a:rPr>
              <a:t> July (am, pm and 30hrs), Wednesday 16</a:t>
            </a:r>
            <a:r>
              <a:rPr lang="en-GB" baseline="30000" dirty="0" smtClean="0">
                <a:latin typeface="+mj-lt"/>
              </a:rPr>
              <a:t>th</a:t>
            </a:r>
            <a:r>
              <a:rPr lang="en-GB" dirty="0" smtClean="0">
                <a:latin typeface="+mj-lt"/>
              </a:rPr>
              <a:t> July (pm and 30hrs only) Thursday 17</a:t>
            </a:r>
            <a:r>
              <a:rPr lang="en-GB" baseline="30000" dirty="0" smtClean="0">
                <a:latin typeface="+mj-lt"/>
              </a:rPr>
              <a:t>th</a:t>
            </a:r>
            <a:r>
              <a:rPr lang="en-GB" dirty="0" smtClean="0">
                <a:latin typeface="+mj-lt"/>
              </a:rPr>
              <a:t> July (am and 30hrs only).</a:t>
            </a:r>
            <a:r>
              <a:rPr lang="en-GB" dirty="0">
                <a:latin typeface="+mj-lt"/>
              </a:rPr>
              <a:t> </a:t>
            </a:r>
            <a:r>
              <a:rPr lang="en-GB" dirty="0" smtClean="0">
                <a:latin typeface="+mj-lt"/>
              </a:rPr>
              <a:t>Visits will last 1hr. </a:t>
            </a:r>
          </a:p>
          <a:p>
            <a:r>
              <a:rPr lang="en-GB" dirty="0" smtClean="0">
                <a:latin typeface="+mj-lt"/>
              </a:rPr>
              <a:t>Your child will receive a letter following the visit which will inform you of their class and teacher. </a:t>
            </a:r>
          </a:p>
          <a:p>
            <a:r>
              <a:rPr lang="en-GB" dirty="0" smtClean="0">
                <a:latin typeface="+mj-lt"/>
              </a:rPr>
              <a:t>Children who attend other nurseries will attend on the morning or afternoon of  Monday 14</a:t>
            </a:r>
            <a:r>
              <a:rPr lang="en-GB" baseline="30000" dirty="0" smtClean="0">
                <a:latin typeface="+mj-lt"/>
              </a:rPr>
              <a:t>th</a:t>
            </a:r>
            <a:r>
              <a:rPr lang="en-GB" dirty="0" smtClean="0">
                <a:latin typeface="+mj-lt"/>
              </a:rPr>
              <a:t> July. You will have received a letter about this detailing times and drop off/collection procedures. Your child will also receive a letter informing you of the class and teacher following the visit.  </a:t>
            </a:r>
            <a:endParaRPr lang="en-GB" dirty="0">
              <a:latin typeface="+mj-lt"/>
            </a:endParaRPr>
          </a:p>
        </p:txBody>
      </p:sp>
    </p:spTree>
    <p:extLst>
      <p:ext uri="{BB962C8B-B14F-4D97-AF65-F5344CB8AC3E}">
        <p14:creationId xmlns:p14="http://schemas.microsoft.com/office/powerpoint/2010/main" val="329616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smtClean="0"/>
              <a:t>Lunchtime </a:t>
            </a:r>
            <a:endParaRPr lang="en-GB"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1942">
            <a:off x="352862" y="495856"/>
            <a:ext cx="3972570" cy="29794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6041">
            <a:off x="7839216" y="857810"/>
            <a:ext cx="3953164" cy="29648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067" y="2909455"/>
            <a:ext cx="5024570" cy="37684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sp>
        <p:nvSpPr>
          <p:cNvPr id="8" name="TextBox 7"/>
          <p:cNvSpPr txBox="1"/>
          <p:nvPr/>
        </p:nvSpPr>
        <p:spPr>
          <a:xfrm>
            <a:off x="5224727" y="1801459"/>
            <a:ext cx="2331250" cy="646331"/>
          </a:xfrm>
          <a:prstGeom prst="rect">
            <a:avLst/>
          </a:prstGeom>
          <a:noFill/>
        </p:spPr>
        <p:txBody>
          <a:bodyPr wrap="square" rtlCol="0">
            <a:spAutoFit/>
          </a:bodyPr>
          <a:lstStyle/>
          <a:p>
            <a:r>
              <a:rPr lang="en-GB" dirty="0" smtClean="0"/>
              <a:t>Menu’s can be found on the school website. </a:t>
            </a:r>
            <a:endParaRPr lang="en-GB" dirty="0"/>
          </a:p>
        </p:txBody>
      </p:sp>
      <p:sp>
        <p:nvSpPr>
          <p:cNvPr id="9" name="TextBox 8"/>
          <p:cNvSpPr txBox="1"/>
          <p:nvPr/>
        </p:nvSpPr>
        <p:spPr>
          <a:xfrm>
            <a:off x="9279910" y="4616300"/>
            <a:ext cx="2331250" cy="2031325"/>
          </a:xfrm>
          <a:prstGeom prst="rect">
            <a:avLst/>
          </a:prstGeom>
          <a:noFill/>
        </p:spPr>
        <p:txBody>
          <a:bodyPr wrap="square" rtlCol="0">
            <a:spAutoFit/>
          </a:bodyPr>
          <a:lstStyle/>
          <a:p>
            <a:r>
              <a:rPr lang="en-GB" dirty="0" smtClean="0"/>
              <a:t>Check the menu with your child, if there are days when you know your child will struggle you can contact the school office to order a packed lunch. </a:t>
            </a:r>
            <a:endParaRPr lang="en-GB" dirty="0"/>
          </a:p>
        </p:txBody>
      </p:sp>
      <p:sp>
        <p:nvSpPr>
          <p:cNvPr id="10" name="TextBox 9"/>
          <p:cNvSpPr txBox="1"/>
          <p:nvPr/>
        </p:nvSpPr>
        <p:spPr>
          <a:xfrm>
            <a:off x="381616" y="4451459"/>
            <a:ext cx="2331250" cy="646331"/>
          </a:xfrm>
          <a:prstGeom prst="rect">
            <a:avLst/>
          </a:prstGeom>
          <a:noFill/>
        </p:spPr>
        <p:txBody>
          <a:bodyPr wrap="square" rtlCol="0">
            <a:spAutoFit/>
          </a:bodyPr>
          <a:lstStyle/>
          <a:p>
            <a:r>
              <a:rPr lang="en-GB" dirty="0" smtClean="0"/>
              <a:t>Snack and milk will be offered in class daily. </a:t>
            </a:r>
            <a:endParaRPr lang="en-GB" dirty="0"/>
          </a:p>
        </p:txBody>
      </p:sp>
    </p:spTree>
    <p:extLst>
      <p:ext uri="{BB962C8B-B14F-4D97-AF65-F5344CB8AC3E}">
        <p14:creationId xmlns:p14="http://schemas.microsoft.com/office/powerpoint/2010/main" val="157418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GB" sz="6700" dirty="0" smtClean="0">
                <a:latin typeface="Kinetic Letters" panose="00000500000000000000" pitchFamily="50" charset="0"/>
              </a:rPr>
              <a:t/>
            </a:r>
            <a:br>
              <a:rPr lang="en-GB" sz="6700" dirty="0" smtClean="0">
                <a:latin typeface="Kinetic Letters" panose="00000500000000000000" pitchFamily="50" charset="0"/>
              </a:rPr>
            </a:br>
            <a:r>
              <a:rPr lang="en-GB" sz="6700" dirty="0" smtClean="0"/>
              <a:t>Phonics and Reading</a:t>
            </a:r>
            <a:endParaRPr lang="en-GB" sz="5300" dirty="0"/>
          </a:p>
        </p:txBody>
      </p:sp>
      <p:sp>
        <p:nvSpPr>
          <p:cNvPr id="4" name="Content Placeholder 3"/>
          <p:cNvSpPr>
            <a:spLocks noGrp="1"/>
          </p:cNvSpPr>
          <p:nvPr>
            <p:ph idx="1"/>
          </p:nvPr>
        </p:nvSpPr>
        <p:spPr>
          <a:xfrm>
            <a:off x="838200" y="1700935"/>
            <a:ext cx="10515600" cy="4351338"/>
          </a:xfrm>
        </p:spPr>
        <p:txBody>
          <a:bodyPr>
            <a:normAutofit fontScale="92500" lnSpcReduction="20000"/>
          </a:bodyPr>
          <a:lstStyle/>
          <a:p>
            <a:r>
              <a:rPr lang="en-GB" dirty="0" smtClean="0">
                <a:latin typeface="+mj-lt"/>
              </a:rPr>
              <a:t>Sounds write programme, teaches reading, writing and spelling. Taught daily. </a:t>
            </a:r>
          </a:p>
          <a:p>
            <a:r>
              <a:rPr lang="en-GB" dirty="0" smtClean="0">
                <a:latin typeface="+mj-lt"/>
              </a:rPr>
              <a:t>There will be a separate reading talk in October but…</a:t>
            </a:r>
          </a:p>
          <a:p>
            <a:r>
              <a:rPr lang="en-GB" dirty="0" smtClean="0">
                <a:latin typeface="+mj-lt"/>
              </a:rPr>
              <a:t>Children are given a reading </a:t>
            </a:r>
            <a:r>
              <a:rPr lang="en-GB" dirty="0">
                <a:latin typeface="+mj-lt"/>
              </a:rPr>
              <a:t>b</a:t>
            </a:r>
            <a:r>
              <a:rPr lang="en-GB" dirty="0" smtClean="0">
                <a:latin typeface="+mj-lt"/>
              </a:rPr>
              <a:t>ook when they are ready and have early knowledge of some of the ‘initial code’ (letter sounds</a:t>
            </a:r>
            <a:r>
              <a:rPr lang="en-GB" dirty="0" smtClean="0">
                <a:latin typeface="+mj-lt"/>
              </a:rPr>
              <a:t>) please don’t worry if some children receive their reading book before yours child.</a:t>
            </a:r>
            <a:endParaRPr lang="en-GB" dirty="0" smtClean="0">
              <a:latin typeface="+mj-lt"/>
            </a:endParaRPr>
          </a:p>
          <a:p>
            <a:r>
              <a:rPr lang="en-GB" dirty="0" smtClean="0">
                <a:latin typeface="+mj-lt"/>
              </a:rPr>
              <a:t>In the meantime, children might be given some reading homework, in the form of ‘sheets’. Glue, scissors and pencils may be needed. </a:t>
            </a:r>
          </a:p>
          <a:p>
            <a:r>
              <a:rPr lang="en-GB" dirty="0" smtClean="0">
                <a:latin typeface="+mj-lt"/>
              </a:rPr>
              <a:t>When your receive a reading book it </a:t>
            </a:r>
            <a:r>
              <a:rPr lang="en-GB" b="1" dirty="0" smtClean="0">
                <a:latin typeface="+mj-lt"/>
              </a:rPr>
              <a:t>must</a:t>
            </a:r>
            <a:r>
              <a:rPr lang="en-GB" dirty="0" smtClean="0">
                <a:latin typeface="+mj-lt"/>
              </a:rPr>
              <a:t> be read daily please sign the reading diary and write a short comment. </a:t>
            </a:r>
          </a:p>
          <a:p>
            <a:r>
              <a:rPr lang="en-GB" dirty="0" smtClean="0">
                <a:latin typeface="+mj-lt"/>
              </a:rPr>
              <a:t>You must also write a comment to state that you have completed a reading activity sheet. </a:t>
            </a:r>
          </a:p>
          <a:p>
            <a:pPr marL="0" indent="0">
              <a:buNone/>
            </a:pPr>
            <a:endParaRPr lang="en-GB" dirty="0" smtClean="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spTree>
    <p:extLst>
      <p:ext uri="{BB962C8B-B14F-4D97-AF65-F5344CB8AC3E}">
        <p14:creationId xmlns:p14="http://schemas.microsoft.com/office/powerpoint/2010/main" val="180215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700" dirty="0" smtClean="0"/>
              <a:t/>
            </a:r>
            <a:br>
              <a:rPr lang="en-GB" sz="6700" dirty="0" smtClean="0"/>
            </a:br>
            <a:r>
              <a:rPr lang="en-GB" sz="6700" dirty="0" smtClean="0"/>
              <a:t>PE</a:t>
            </a:r>
            <a:br>
              <a:rPr lang="en-GB" sz="6700" dirty="0" smtClean="0"/>
            </a:br>
            <a:endParaRPr lang="en-GB" sz="5300" dirty="0"/>
          </a:p>
        </p:txBody>
      </p:sp>
      <p:sp>
        <p:nvSpPr>
          <p:cNvPr id="4" name="Content Placeholder 3"/>
          <p:cNvSpPr>
            <a:spLocks noGrp="1"/>
          </p:cNvSpPr>
          <p:nvPr>
            <p:ph idx="1"/>
          </p:nvPr>
        </p:nvSpPr>
        <p:spPr/>
        <p:txBody>
          <a:bodyPr>
            <a:normAutofit fontScale="92500" lnSpcReduction="10000"/>
          </a:bodyPr>
          <a:lstStyle/>
          <a:p>
            <a:r>
              <a:rPr lang="en-GB" dirty="0" smtClean="0">
                <a:latin typeface="+mj-lt"/>
              </a:rPr>
              <a:t>Physical development is on of the three prime areas of the Early Years, opportunities for children to be physical are built into each </a:t>
            </a:r>
            <a:r>
              <a:rPr lang="en-GB" dirty="0" smtClean="0">
                <a:latin typeface="+mj-lt"/>
              </a:rPr>
              <a:t>day by exploring our reception environment both indoors and out. </a:t>
            </a:r>
            <a:endParaRPr lang="en-GB" dirty="0" smtClean="0">
              <a:latin typeface="+mj-lt"/>
            </a:endParaRPr>
          </a:p>
          <a:p>
            <a:pPr marL="0" indent="0">
              <a:buNone/>
            </a:pPr>
            <a:endParaRPr lang="en-GB" dirty="0">
              <a:latin typeface="+mj-lt"/>
            </a:endParaRPr>
          </a:p>
          <a:p>
            <a:r>
              <a:rPr lang="en-GB" dirty="0" smtClean="0">
                <a:latin typeface="+mj-lt"/>
              </a:rPr>
              <a:t>Kinetic </a:t>
            </a:r>
            <a:r>
              <a:rPr lang="en-GB" dirty="0" smtClean="0">
                <a:latin typeface="+mj-lt"/>
              </a:rPr>
              <a:t>letter is our handwriting programme in school, through these sessions children work on their gross and fine motor skills. </a:t>
            </a:r>
            <a:r>
              <a:rPr lang="en-GB" dirty="0">
                <a:latin typeface="+mj-lt"/>
              </a:rPr>
              <a:t>S</a:t>
            </a:r>
            <a:r>
              <a:rPr lang="en-GB" dirty="0" smtClean="0">
                <a:latin typeface="+mj-lt"/>
              </a:rPr>
              <a:t>trong bodies make </a:t>
            </a:r>
            <a:r>
              <a:rPr lang="en-GB" dirty="0" smtClean="0">
                <a:latin typeface="+mj-lt"/>
              </a:rPr>
              <a:t>strong </a:t>
            </a:r>
            <a:r>
              <a:rPr lang="en-GB" dirty="0" smtClean="0">
                <a:latin typeface="+mj-lt"/>
              </a:rPr>
              <a:t>writers!</a:t>
            </a:r>
            <a:endParaRPr lang="en-GB" dirty="0" smtClean="0">
              <a:latin typeface="+mj-lt"/>
            </a:endParaRPr>
          </a:p>
          <a:p>
            <a:pPr marL="0" indent="0">
              <a:buNone/>
            </a:pPr>
            <a:endParaRPr lang="en-GB" dirty="0">
              <a:latin typeface="+mj-lt"/>
            </a:endParaRPr>
          </a:p>
          <a:p>
            <a:r>
              <a:rPr lang="en-GB" dirty="0" smtClean="0">
                <a:latin typeface="+mj-lt"/>
              </a:rPr>
              <a:t>Formal PE lessons begin after half term in small groups so please have a PE kit ready and labelled for then. Children come to school on PE days ready in their kit. </a:t>
            </a:r>
            <a:r>
              <a:rPr lang="en-GB" dirty="0" smtClean="0">
                <a:latin typeface="+mj-lt"/>
              </a:rPr>
              <a:t>You will receive notification when PE lessons will start. </a:t>
            </a:r>
            <a:endParaRPr lang="en-GB"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1026" y="5432918"/>
            <a:ext cx="1900110" cy="1425082"/>
          </a:xfrm>
          <a:prstGeom prst="rect">
            <a:avLst/>
          </a:prstGeom>
        </p:spPr>
      </p:pic>
    </p:spTree>
    <p:extLst>
      <p:ext uri="{BB962C8B-B14F-4D97-AF65-F5344CB8AC3E}">
        <p14:creationId xmlns:p14="http://schemas.microsoft.com/office/powerpoint/2010/main" val="348029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46" y="0"/>
            <a:ext cx="10515600" cy="6594764"/>
          </a:xfrm>
        </p:spPr>
        <p:txBody>
          <a:bodyPr>
            <a:normAutofit/>
          </a:bodyPr>
          <a:lstStyle/>
          <a:p>
            <a:r>
              <a:rPr lang="en-GB" sz="3600" dirty="0" smtClean="0">
                <a:latin typeface="Kinetic Letters" panose="00000500000000000000" pitchFamily="50" charset="0"/>
              </a:rPr>
              <a:t/>
            </a:r>
            <a:br>
              <a:rPr lang="en-GB" sz="3600" dirty="0" smtClean="0">
                <a:latin typeface="Kinetic Letters" panose="00000500000000000000" pitchFamily="50" charset="0"/>
              </a:rPr>
            </a:br>
            <a:r>
              <a:rPr lang="en-GB" sz="3600" dirty="0" smtClean="0"/>
              <a:t>What does my child need to bring to school each day?</a:t>
            </a:r>
            <a:br>
              <a:rPr lang="en-GB" sz="3600" dirty="0" smtClean="0"/>
            </a:br>
            <a:r>
              <a:rPr lang="en-GB" sz="3600" dirty="0" smtClean="0"/>
              <a:t/>
            </a:r>
            <a:br>
              <a:rPr lang="en-GB" sz="3600" dirty="0" smtClean="0"/>
            </a:br>
            <a:r>
              <a:rPr lang="en-GB" sz="3600" dirty="0" smtClean="0"/>
              <a:t>1. Warm waterproof coat (soon hats, gloves and scarves).</a:t>
            </a:r>
            <a:br>
              <a:rPr lang="en-GB" sz="3600" dirty="0" smtClean="0"/>
            </a:br>
            <a:r>
              <a:rPr lang="en-GB" sz="3600" dirty="0" smtClean="0"/>
              <a:t>2. Their reading book and book bag (please keep water bottles out of the book bags) </a:t>
            </a:r>
            <a:br>
              <a:rPr lang="en-GB" sz="3600" dirty="0" smtClean="0"/>
            </a:br>
            <a:r>
              <a:rPr lang="en-GB" sz="3600" dirty="0" smtClean="0"/>
              <a:t>3. A school water bottle filled with water. (No juice or flavoured water)</a:t>
            </a:r>
            <a:endParaRPr lang="en-GB"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006" y="228585"/>
            <a:ext cx="679186" cy="6791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6472" y="5113844"/>
            <a:ext cx="2277373" cy="1708030"/>
          </a:xfrm>
          <a:prstGeom prst="rect">
            <a:avLst/>
          </a:prstGeom>
        </p:spPr>
      </p:pic>
    </p:spTree>
    <p:extLst>
      <p:ext uri="{BB962C8B-B14F-4D97-AF65-F5344CB8AC3E}">
        <p14:creationId xmlns:p14="http://schemas.microsoft.com/office/powerpoint/2010/main" val="122394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818</Words>
  <Application>Microsoft Office PowerPoint</Application>
  <PresentationFormat>Widescreen</PresentationFormat>
  <Paragraphs>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Kinetic Letters</vt:lpstr>
      <vt:lpstr>Office Theme</vt:lpstr>
      <vt:lpstr>Welcome to Reception 2025</vt:lpstr>
      <vt:lpstr>Meet the team! Orange Class</vt:lpstr>
      <vt:lpstr>Meet the team! Yellow Class</vt:lpstr>
      <vt:lpstr>PowerPoint Presentation</vt:lpstr>
      <vt:lpstr>Transition Visits</vt:lpstr>
      <vt:lpstr>Lunchtime </vt:lpstr>
      <vt:lpstr> Phonics and Reading</vt:lpstr>
      <vt:lpstr> PE </vt:lpstr>
      <vt:lpstr> What does my child need to bring to school each day?  1. Warm waterproof coat (soon hats, gloves and scarves). 2. Their reading book and book bag (please keep water bottles out of the book bags)  3. A school water bottle filled with water. (No juice or flavoured water)</vt:lpstr>
      <vt:lpstr>Please can you provide: </vt:lpstr>
      <vt:lpstr>Mrs Burdon</vt:lpstr>
      <vt:lpstr>Drop off/collection procedures</vt:lpstr>
      <vt:lpstr>     Keeping in touch: On the gate (please keep messages brief at drop off and collection as this can be a very busy time) phone the office any time to arrange an appointment to speak with a teacher.   Office e-mail: office@biddickhallinfants.co.uk  facebook tapestry Reach more parents app (please download this app as we are now ‘paperless’) all communication and consent is via this app.  </vt:lpstr>
      <vt:lpstr>PowerPoint Presentation</vt:lpstr>
      <vt:lpstr>PowerPoint Presentation</vt:lpstr>
      <vt:lpstr>     Please label all clothing and shoes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2022</dc:title>
  <dc:creator>admin</dc:creator>
  <cp:lastModifiedBy>F Frazer</cp:lastModifiedBy>
  <cp:revision>44</cp:revision>
  <cp:lastPrinted>2024-07-08T13:12:33Z</cp:lastPrinted>
  <dcterms:created xsi:type="dcterms:W3CDTF">2022-09-07T19:49:09Z</dcterms:created>
  <dcterms:modified xsi:type="dcterms:W3CDTF">2025-07-08T08:14:50Z</dcterms:modified>
</cp:coreProperties>
</file>