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797675" cy="9926625"/>
  <p:embeddedFontLst>
    <p:embeddedFont>
      <p:font typeface="Libre Franklin"/>
      <p:regular r:id="rId16"/>
      <p:bold r:id="rId17"/>
      <p:italic r:id="rId18"/>
      <p:boldItalic r:id="rId19"/>
    </p:embeddedFont>
    <p:embeddedFont>
      <p:font typeface="Open Sans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Eerbed8TmrxIYK+DjTUaJ8JEa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Franklin-bold.fntdata"/><Relationship Id="rId16" Type="http://schemas.openxmlformats.org/officeDocument/2006/relationships/font" Target="fonts/LibreFranklin-regular.fntdata"/><Relationship Id="rId5" Type="http://schemas.openxmlformats.org/officeDocument/2006/relationships/slide" Target="slides/slide1.xml"/><Relationship Id="rId19" Type="http://schemas.openxmlformats.org/officeDocument/2006/relationships/font" Target="fonts/LibreFranklin-boldItalic.fntdata"/><Relationship Id="rId6" Type="http://schemas.openxmlformats.org/officeDocument/2006/relationships/slide" Target="slides/slide2.xml"/><Relationship Id="rId18" Type="http://schemas.openxmlformats.org/officeDocument/2006/relationships/font" Target="fonts/LibreFranklin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392d1368c6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392d1368c6_0_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392d1368c6_0_0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4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14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14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4"/>
          <p:cNvSpPr/>
          <p:nvPr>
            <p:ph idx="2" type="pic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4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69" name="Google Shape;169;p2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1" name="Google Shape;171;p2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23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77" name="Google Shape;177;p23"/>
          <p:cNvSpPr/>
          <p:nvPr>
            <p:ph idx="2" type="chart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" name="Google Shape;178;p23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82" name="Google Shape;182;p2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4" name="Google Shape;184;p2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6" name="Google Shape;186;p24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87" name="Google Shape;187;p24"/>
            <p:cNvSpPr/>
            <p:nvPr/>
          </p:nvSpPr>
          <p:spPr>
            <a:xfrm>
              <a:off x="227974" y="-12694"/>
              <a:ext cx="2146414" cy="5677200"/>
            </a:xfrm>
            <a:custGeom>
              <a:rect b="b" l="l" r="r" t="t"/>
              <a:pathLst>
                <a:path extrusionOk="0" h="5677200" w="2146413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866818" y="-12694"/>
              <a:ext cx="11328999" cy="5689901"/>
            </a:xfrm>
            <a:custGeom>
              <a:rect b="b" l="l" r="r" t="t"/>
              <a:pathLst>
                <a:path extrusionOk="0" h="5689900" w="11328999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52583" y="-12694"/>
              <a:ext cx="11036884" cy="5410486"/>
            </a:xfrm>
            <a:custGeom>
              <a:rect b="b" l="l" r="r" t="t"/>
              <a:pathLst>
                <a:path extrusionOk="0" h="5410485" w="11036883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4"/>
          <p:cNvSpPr/>
          <p:nvPr>
            <p:ph idx="2" type="pic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24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5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95" name="Google Shape;195;p25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0" name="Google Shape;210;p25"/>
          <p:cNvSpPr txBox="1"/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5"/>
          <p:cNvSpPr txBox="1"/>
          <p:nvPr>
            <p:ph idx="1" type="subTitle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6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214" name="Google Shape;214;p26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18" name="Google Shape;218;p2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0" name="Google Shape;220;p26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2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" name="Google Shape;225;p26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6" name="Google Shape;226;p2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27" name="Google Shape;227;p26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4" name="Google Shape;234;p2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6" name="Google Shape;236;p27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7" name="Google Shape;237;p27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41" name="Google Shape;241;p27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42" name="Google Shape;242;p27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6" name="Google Shape;246;p27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7"/>
          <p:cNvSpPr txBox="1"/>
          <p:nvPr>
            <p:ph idx="1" type="body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27"/>
          <p:cNvSpPr txBox="1"/>
          <p:nvPr>
            <p:ph idx="2" type="body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51" name="Google Shape;251;p2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3" name="Google Shape;253;p28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p28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58" name="Google Shape;258;p2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59" name="Google Shape;259;p28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3" name="Google Shape;263;p28"/>
          <p:cNvSpPr txBox="1"/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5" name="Google Shape;265;p28"/>
          <p:cNvSpPr txBox="1"/>
          <p:nvPr>
            <p:ph idx="2" type="body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28"/>
          <p:cNvSpPr txBox="1"/>
          <p:nvPr>
            <p:ph idx="3" type="body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7" name="Google Shape;267;p28"/>
          <p:cNvSpPr txBox="1"/>
          <p:nvPr>
            <p:ph idx="4" type="body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70" name="Google Shape;270;p2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2" name="Google Shape;272;p2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8" name="Google Shape;278;p29"/>
          <p:cNvSpPr txBox="1"/>
          <p:nvPr>
            <p:ph idx="1" type="body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9" name="Google Shape;279;p29"/>
          <p:cNvSpPr txBox="1"/>
          <p:nvPr>
            <p:ph idx="2" type="body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0" name="Google Shape;280;p29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rt Slide">
  <p:cSld name="2_Chart Slid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83" name="Google Shape;283;p30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5" name="Google Shape;285;p3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p30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30"/>
          <p:cNvSpPr/>
          <p:nvPr>
            <p:ph idx="2" type="pic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3" name="Google Shape;293;p30"/>
          <p:cNvSpPr txBox="1"/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6" name="Google Shape;296;p3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8" name="Google Shape;298;p31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9" name="Google Shape;299;p3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03" name="Google Shape;303;p3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04" name="Google Shape;304;p31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8" name="Google Shape;308;p31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1" name="Google Shape;311;p3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3" name="Google Shape;313;p3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16" name="Google Shape;316;p3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17" name="Google Shape;317;p32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1">
  <p:cSld name="Text Layout 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8" name="Google Shape;38;p1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15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15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b="0"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8" name="Google Shape;48;p15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49" name="Google Shape;49;p15"/>
            <p:cNvSpPr/>
            <p:nvPr/>
          </p:nvSpPr>
          <p:spPr>
            <a:xfrm>
              <a:off x="5518024" y="-12700"/>
              <a:ext cx="2287209" cy="5565543"/>
            </a:xfrm>
            <a:custGeom>
              <a:rect b="b" l="l" r="r" t="t"/>
              <a:pathLst>
                <a:path extrusionOk="0" h="5565543" w="2287209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5537084" y="-12700"/>
              <a:ext cx="6340653" cy="6455013"/>
            </a:xfrm>
            <a:custGeom>
              <a:rect b="b" l="l" r="r" t="t"/>
              <a:pathLst>
                <a:path extrusionOk="0" h="6455013" w="634065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5830609" y="-12700"/>
              <a:ext cx="5756144" cy="6150052"/>
            </a:xfrm>
            <a:custGeom>
              <a:rect b="b" l="l" r="r" t="t"/>
              <a:pathLst>
                <a:path extrusionOk="0" h="6150052" w="5756143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" name="Google Shape;52;p15"/>
          <p:cNvSpPr/>
          <p:nvPr>
            <p:ph idx="3" type="pic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ual" showMasterSp="0">
  <p:cSld name="Manual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/>
          <p:nvPr/>
        </p:nvSpPr>
        <p:spPr>
          <a:xfrm>
            <a:off x="-12778" y="429785"/>
            <a:ext cx="7606299" cy="1490682"/>
          </a:xfrm>
          <a:custGeom>
            <a:rect b="b" l="l" r="r" t="t"/>
            <a:pathLst>
              <a:path extrusionOk="0" h="1490681" w="7606298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3" name="Google Shape;323;p33"/>
          <p:cNvSpPr txBox="1"/>
          <p:nvPr>
            <p:ph idx="1" type="body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3"/>
          <p:cNvSpPr txBox="1"/>
          <p:nvPr>
            <p:ph idx="2" type="body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3"/>
          <p:cNvSpPr txBox="1"/>
          <p:nvPr>
            <p:ph idx="3" type="body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3"/>
          <p:cNvSpPr txBox="1"/>
          <p:nvPr>
            <p:ph idx="4" type="body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3"/>
          <p:cNvSpPr txBox="1"/>
          <p:nvPr>
            <p:ph idx="5" type="body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3"/>
          <p:cNvSpPr txBox="1"/>
          <p:nvPr>
            <p:ph idx="6" type="body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33"/>
          <p:cNvSpPr txBox="1"/>
          <p:nvPr>
            <p:ph idx="7" type="body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33"/>
          <p:cNvSpPr txBox="1"/>
          <p:nvPr>
            <p:ph idx="8" type="body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33"/>
          <p:cNvSpPr txBox="1"/>
          <p:nvPr>
            <p:ph idx="9" type="body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33"/>
          <p:cNvSpPr txBox="1"/>
          <p:nvPr>
            <p:ph idx="13" type="body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33"/>
          <p:cNvSpPr txBox="1"/>
          <p:nvPr>
            <p:ph idx="14" type="body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33"/>
          <p:cNvSpPr txBox="1"/>
          <p:nvPr>
            <p:ph idx="15" type="body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33"/>
          <p:cNvSpPr txBox="1"/>
          <p:nvPr>
            <p:ph idx="16" type="body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33"/>
          <p:cNvSpPr/>
          <p:nvPr>
            <p:ph idx="17" type="pic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33"/>
          <p:cNvSpPr/>
          <p:nvPr>
            <p:ph idx="18" type="pic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33"/>
          <p:cNvSpPr/>
          <p:nvPr>
            <p:ph idx="19" type="pic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33"/>
          <p:cNvSpPr/>
          <p:nvPr>
            <p:ph idx="20" type="pic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3"/>
          <p:cNvSpPr txBox="1"/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0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5" name="Google Shape;55;p1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7" name="Google Shape;57;p16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2" name="Google Shape;62;p1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63" name="Google Shape;63;p16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7" name="Google Shape;67;p16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Caption">
  <p:cSld name="Video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1" name="Google Shape;71;p1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3" name="Google Shape;73;p17"/>
          <p:cNvSpPr txBox="1"/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7"/>
          <p:cNvSpPr/>
          <p:nvPr>
            <p:ph idx="2" type="media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-12729" y="3056551"/>
            <a:ext cx="1309593" cy="470436"/>
          </a:xfrm>
          <a:custGeom>
            <a:rect b="b" l="l" r="r" t="t"/>
            <a:pathLst>
              <a:path extrusionOk="0" h="470436" w="1309592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-12729" y="2995521"/>
            <a:ext cx="1525739" cy="737441"/>
          </a:xfrm>
          <a:custGeom>
            <a:rect b="b" l="l" r="r" t="t"/>
            <a:pathLst>
              <a:path extrusionOk="0" h="737440" w="1525739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4792" l="-173096" r="3067" t="2384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10792048" y="-12728"/>
            <a:ext cx="1398594" cy="1665599"/>
          </a:xfrm>
          <a:custGeom>
            <a:rect b="b" l="l" r="r" t="t"/>
            <a:pathLst>
              <a:path extrusionOk="0" h="1665598" w="1398594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10686456" y="-12728"/>
            <a:ext cx="1513025" cy="1983461"/>
          </a:xfrm>
          <a:custGeom>
            <a:rect b="b" l="l" r="r" t="t"/>
            <a:pathLst>
              <a:path extrusionOk="0" h="1983460" w="1513024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6372" l="10184" r="-101660" t="-697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ab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3" name="Google Shape;83;p1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91" name="Google Shape;91;p18"/>
          <p:cNvSpPr/>
          <p:nvPr/>
        </p:nvSpPr>
        <p:spPr>
          <a:xfrm>
            <a:off x="2641930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2847733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14607" l="-76814" r="6335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Thanks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9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95" name="Google Shape;95;p19"/>
            <p:cNvSpPr/>
            <p:nvPr/>
          </p:nvSpPr>
          <p:spPr>
            <a:xfrm>
              <a:off x="6678503" y="1272318"/>
              <a:ext cx="5526208" cy="2007220"/>
            </a:xfrm>
            <a:custGeom>
              <a:rect b="b" l="l" r="r" t="t"/>
              <a:pathLst>
                <a:path extrusionOk="0" h="2007220" w="5526207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7262884" y="665690"/>
              <a:ext cx="4941827" cy="2591601"/>
            </a:xfrm>
            <a:custGeom>
              <a:rect b="b" l="l" r="r" t="t"/>
              <a:pathLst>
                <a:path extrusionOk="0" h="2591601" w="4941827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7" name="Google Shape;97;p19"/>
          <p:cNvSpPr/>
          <p:nvPr/>
        </p:nvSpPr>
        <p:spPr>
          <a:xfrm>
            <a:off x="5886429" y="5240536"/>
            <a:ext cx="1486046" cy="1625760"/>
          </a:xfrm>
          <a:custGeom>
            <a:rect b="b" l="l" r="r" t="t"/>
            <a:pathLst>
              <a:path extrusionOk="0" h="1625760" w="1486046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-13301" y="298479"/>
            <a:ext cx="2679964" cy="762075"/>
          </a:xfrm>
          <a:custGeom>
            <a:rect b="b" l="l" r="r" t="t"/>
            <a:pathLst>
              <a:path extrusionOk="0" h="762075" w="2679963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7752243" y="4099514"/>
            <a:ext cx="4445438" cy="1105009"/>
          </a:xfrm>
          <a:custGeom>
            <a:rect b="b" l="l" r="r" t="t"/>
            <a:pathLst>
              <a:path extrusionOk="0" h="1105008" w="4445437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-13301" y="237513"/>
            <a:ext cx="2895885" cy="1028801"/>
          </a:xfrm>
          <a:custGeom>
            <a:rect b="b" l="l" r="r" t="t"/>
            <a:pathLst>
              <a:path extrusionOk="0" h="1028801" w="2895885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1353" l="-39710" r="1768" t="16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0061" l="10610" r="-117937" t="-16990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6033764" y="5121144"/>
            <a:ext cx="1714669" cy="1740071"/>
          </a:xfrm>
          <a:custGeom>
            <a:rect b="b" l="l" r="r" t="t"/>
            <a:pathLst>
              <a:path extrusionOk="0" h="1740071" w="1714668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0454" l="-67193" r="8110" t="618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8228540" y="3516857"/>
            <a:ext cx="3975491" cy="1663864"/>
          </a:xfrm>
          <a:custGeom>
            <a:rect b="b" l="l" r="r" t="t"/>
            <a:pathLst>
              <a:path extrusionOk="0" h="1663863" w="3975491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6" name="Google Shape;106;p19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107" name="Google Shape;107;p19"/>
            <p:cNvSpPr/>
            <p:nvPr/>
          </p:nvSpPr>
          <p:spPr>
            <a:xfrm>
              <a:off x="-12667" y="4352590"/>
              <a:ext cx="6431657" cy="2511771"/>
            </a:xfrm>
            <a:custGeom>
              <a:rect b="b" l="l" r="r" t="t"/>
              <a:pathLst>
                <a:path extrusionOk="0" h="2511771" w="6431657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-12667" y="718133"/>
              <a:ext cx="6444343" cy="5936914"/>
            </a:xfrm>
            <a:custGeom>
              <a:rect b="b" l="l" r="r" t="t"/>
              <a:pathLst>
                <a:path extrusionOk="0" h="5936914" w="6444342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-12667" y="1036544"/>
              <a:ext cx="6114514" cy="5366057"/>
            </a:xfrm>
            <a:custGeom>
              <a:rect b="b" l="l" r="r" t="t"/>
              <a:pathLst>
                <a:path extrusionOk="0" h="5366057" w="6114514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0" name="Google Shape;110;p19"/>
          <p:cNvSpPr/>
          <p:nvPr>
            <p:ph idx="2" type="pic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9"/>
          <p:cNvSpPr txBox="1"/>
          <p:nvPr>
            <p:ph idx="1" type="body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20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14" name="Google Shape;114;p20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7" name="Google Shape;117;p2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8" name="Google Shape;118;p20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0" name="Google Shape;120;p20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20"/>
          <p:cNvSpPr/>
          <p:nvPr>
            <p:ph idx="2" type="pic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0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7" name="Google Shape;127;p2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8" name="Google Shape;128;p20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2">
  <p:cSld name="Text Layout 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4" name="Google Shape;134;p2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9" name="Google Shape;139;p21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40" name="Google Shape;140;p21"/>
            <p:cNvSpPr/>
            <p:nvPr/>
          </p:nvSpPr>
          <p:spPr>
            <a:xfrm>
              <a:off x="-24517" y="970945"/>
              <a:ext cx="4593600" cy="1238400"/>
            </a:xfrm>
            <a:custGeom>
              <a:rect b="b" l="l" r="r" t="t"/>
              <a:pathLst>
                <a:path extrusionOk="0" h="942975" w="34575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-26126" y="587196"/>
              <a:ext cx="4885313" cy="1632656"/>
            </a:xfrm>
            <a:custGeom>
              <a:rect b="b" l="l" r="r" t="t"/>
              <a:pathLst>
                <a:path extrusionOk="0" h="1632656" w="4885312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2" name="Google Shape;142;p21"/>
          <p:cNvSpPr txBox="1"/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2" type="body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3" type="body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6" name="Google Shape;146;p21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147" name="Google Shape;147;p21"/>
            <p:cNvSpPr/>
            <p:nvPr/>
          </p:nvSpPr>
          <p:spPr>
            <a:xfrm>
              <a:off x="0" y="4388743"/>
              <a:ext cx="6396137" cy="1759509"/>
            </a:xfrm>
            <a:custGeom>
              <a:rect b="b" l="l" r="r" t="t"/>
              <a:pathLst>
                <a:path extrusionOk="0" h="1759509" w="6396137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-12667" y="-12667"/>
              <a:ext cx="6418971" cy="5683200"/>
            </a:xfrm>
            <a:custGeom>
              <a:rect b="b" l="l" r="r" t="t"/>
              <a:pathLst>
                <a:path extrusionOk="0" h="5683200" w="6418971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-12667" y="-12667"/>
              <a:ext cx="6114514" cy="5404114"/>
            </a:xfrm>
            <a:custGeom>
              <a:rect b="b" l="l" r="r" t="t"/>
              <a:pathLst>
                <a:path extrusionOk="0" h="5404114" w="61145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0" name="Google Shape;150;p21"/>
          <p:cNvSpPr/>
          <p:nvPr>
            <p:ph idx="4" type="pic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Subtitle">
  <p:cSld name="Two Content with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53" name="Google Shape;153;p2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22"/>
          <p:cNvSpPr txBox="1"/>
          <p:nvPr>
            <p:ph idx="2" type="body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22"/>
          <p:cNvSpPr txBox="1"/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3" type="body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22"/>
          <p:cNvSpPr txBox="1"/>
          <p:nvPr>
            <p:ph idx="4" type="body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5" type="body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65" name="Google Shape;165;p22"/>
          <p:cNvSpPr/>
          <p:nvPr/>
        </p:nvSpPr>
        <p:spPr>
          <a:xfrm>
            <a:off x="4200902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4406705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85590" l="-51457" r="5238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GB"/>
              <a:t>Phonics in </a:t>
            </a:r>
            <a:br>
              <a:rPr lang="en-GB"/>
            </a:br>
            <a:r>
              <a:rPr lang="en-GB"/>
              <a:t>Reception.</a:t>
            </a:r>
            <a:endParaRPr/>
          </a:p>
        </p:txBody>
      </p:sp>
      <p:sp>
        <p:nvSpPr>
          <p:cNvPr id="346" name="Google Shape;346;p1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Mrs Helen Barker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7" name="Google Shape;347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922" r="10922" t="0"/>
          <a:stretch/>
        </p:blipFill>
        <p:spPr>
          <a:xfrm rot="-624727">
            <a:off x="16658810" y="16389065"/>
            <a:ext cx="732817" cy="6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36822">
            <a:off x="316578" y="2104305"/>
            <a:ext cx="4942427" cy="315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"/>
          <p:cNvSpPr txBox="1"/>
          <p:nvPr>
            <p:ph type="title"/>
          </p:nvPr>
        </p:nvSpPr>
        <p:spPr>
          <a:xfrm rot="-360000">
            <a:off x="140687" y="874634"/>
            <a:ext cx="4747535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/>
              <a:t>Benefits of Reading</a:t>
            </a:r>
            <a:endParaRPr/>
          </a:p>
        </p:txBody>
      </p:sp>
      <p:sp>
        <p:nvSpPr>
          <p:cNvPr id="434" name="Google Shape;434;p11"/>
          <p:cNvSpPr txBox="1"/>
          <p:nvPr>
            <p:ph idx="1" type="body"/>
          </p:nvPr>
        </p:nvSpPr>
        <p:spPr>
          <a:xfrm>
            <a:off x="978195" y="2181362"/>
            <a:ext cx="9742366" cy="396153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800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lang="en-GB" sz="2800">
                <a:latin typeface="Comic Sans MS"/>
                <a:ea typeface="Comic Sans MS"/>
                <a:cs typeface="Comic Sans MS"/>
                <a:sym typeface="Comic Sans MS"/>
              </a:rPr>
              <a:t>To encourage a love of reading,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lang="en-GB" sz="2800">
                <a:latin typeface="Comic Sans MS"/>
                <a:ea typeface="Comic Sans MS"/>
                <a:cs typeface="Comic Sans MS"/>
                <a:sym typeface="Comic Sans MS"/>
              </a:rPr>
              <a:t>To develop fluency and independence,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lang="en-GB" sz="2800">
                <a:latin typeface="Comic Sans MS"/>
                <a:ea typeface="Comic Sans MS"/>
                <a:cs typeface="Comic Sans MS"/>
                <a:sym typeface="Comic Sans MS"/>
              </a:rPr>
              <a:t>To develop comprehension and understanding,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lang="en-GB" sz="2800">
                <a:latin typeface="Comic Sans MS"/>
                <a:ea typeface="Comic Sans MS"/>
                <a:cs typeface="Comic Sans MS"/>
                <a:sym typeface="Comic Sans MS"/>
              </a:rPr>
              <a:t>To develop a wide reading repertoire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lang="en-GB" sz="2800">
                <a:latin typeface="Comic Sans MS"/>
                <a:ea typeface="Comic Sans MS"/>
                <a:cs typeface="Comic Sans MS"/>
                <a:sym typeface="Comic Sans MS"/>
              </a:rPr>
              <a:t>Reading encourages imagination and creativity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lang="en-GB" sz="2800">
                <a:latin typeface="Comic Sans MS"/>
                <a:ea typeface="Comic Sans MS"/>
                <a:cs typeface="Comic Sans MS"/>
                <a:sym typeface="Comic Sans MS"/>
              </a:rPr>
              <a:t>A love for reading provides your children with the tools to perform well across the curriculum.</a:t>
            </a:r>
            <a:endParaRPr/>
          </a:p>
        </p:txBody>
      </p:sp>
      <p:sp>
        <p:nvSpPr>
          <p:cNvPr id="435" name="Google Shape;435;p1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441" name="Google Shape;441;p12"/>
          <p:cNvSpPr txBox="1"/>
          <p:nvPr>
            <p:ph idx="1" type="body"/>
          </p:nvPr>
        </p:nvSpPr>
        <p:spPr>
          <a:xfrm>
            <a:off x="7640203" y="5266267"/>
            <a:ext cx="4317999" cy="12583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None/>
            </a:pPr>
            <a:r>
              <a:rPr lang="en-GB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2" name="Google Shape;442;p12"/>
          <p:cNvSpPr txBox="1"/>
          <p:nvPr/>
        </p:nvSpPr>
        <p:spPr>
          <a:xfrm>
            <a:off x="391886" y="2583543"/>
            <a:ext cx="461554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have any questions please email me: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hbarker@stanhopeprimary.com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354" name="Google Shape;354;p2"/>
          <p:cNvSpPr txBox="1"/>
          <p:nvPr>
            <p:ph idx="1" type="body"/>
          </p:nvPr>
        </p:nvSpPr>
        <p:spPr>
          <a:xfrm>
            <a:off x="266235" y="1912873"/>
            <a:ext cx="5358809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Aims of the meeting.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5" name="Google Shape;355;p2"/>
          <p:cNvSpPr txBox="1"/>
          <p:nvPr>
            <p:ph idx="2" type="body"/>
          </p:nvPr>
        </p:nvSpPr>
        <p:spPr>
          <a:xfrm>
            <a:off x="448603" y="2717545"/>
            <a:ext cx="4994074" cy="393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lang="en-GB" sz="2600">
                <a:latin typeface="Comic Sans MS"/>
                <a:ea typeface="Comic Sans MS"/>
                <a:cs typeface="Comic Sans MS"/>
                <a:sym typeface="Comic Sans MS"/>
              </a:rPr>
              <a:t>A Perfect Partnership-home/school link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lang="en-GB" sz="2600">
                <a:latin typeface="Comic Sans MS"/>
                <a:ea typeface="Comic Sans MS"/>
                <a:cs typeface="Comic Sans MS"/>
                <a:sym typeface="Comic Sans MS"/>
              </a:rPr>
              <a:t>How phonics is taught at Stanhope.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lang="en-GB" sz="2600">
                <a:latin typeface="Comic Sans MS"/>
                <a:ea typeface="Comic Sans MS"/>
                <a:cs typeface="Comic Sans MS"/>
                <a:sym typeface="Comic Sans MS"/>
              </a:rPr>
              <a:t>How we assess phonics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lang="en-GB" sz="2600">
                <a:latin typeface="Comic Sans MS"/>
                <a:ea typeface="Comic Sans MS"/>
                <a:cs typeface="Comic Sans MS"/>
                <a:sym typeface="Comic Sans MS"/>
              </a:rPr>
              <a:t>Phonics Screening Test.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lang="en-GB" sz="2600">
                <a:latin typeface="Comic Sans MS"/>
                <a:ea typeface="Comic Sans MS"/>
                <a:cs typeface="Comic Sans MS"/>
                <a:sym typeface="Comic Sans MS"/>
              </a:rPr>
              <a:t>How you can help your child at home.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lang="en-GB" sz="2600">
                <a:latin typeface="Comic Sans MS"/>
                <a:ea typeface="Comic Sans MS"/>
                <a:cs typeface="Comic Sans MS"/>
                <a:sym typeface="Comic Sans MS"/>
              </a:rPr>
              <a:t>Reading books and library.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6" name="Google Shape;356;p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7" name="Google Shape;357;p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7806" r="7806" t="0"/>
          <a:stretch/>
        </p:blipFill>
        <p:spPr>
          <a:xfrm rot="720000">
            <a:off x="6451177" y="231292"/>
            <a:ext cx="4536540" cy="52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3" name="Google Shape;363;p3"/>
          <p:cNvSpPr txBox="1"/>
          <p:nvPr>
            <p:ph type="title"/>
          </p:nvPr>
        </p:nvSpPr>
        <p:spPr>
          <a:xfrm rot="-420000">
            <a:off x="276475" y="350707"/>
            <a:ext cx="4656726" cy="1145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/>
              <a:t>Perfect Partnership.</a:t>
            </a:r>
            <a:endParaRPr/>
          </a:p>
        </p:txBody>
      </p:sp>
      <p:sp>
        <p:nvSpPr>
          <p:cNvPr id="364" name="Google Shape;364;p3"/>
          <p:cNvSpPr/>
          <p:nvPr/>
        </p:nvSpPr>
        <p:spPr>
          <a:xfrm>
            <a:off x="3810000" y="2332892"/>
            <a:ext cx="3915508" cy="2883877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5" name="Google Shape;365;p3"/>
          <p:cNvSpPr/>
          <p:nvPr/>
        </p:nvSpPr>
        <p:spPr>
          <a:xfrm>
            <a:off x="4949247" y="1409550"/>
            <a:ext cx="211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A7FF7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Pupil</a:t>
            </a:r>
            <a:endParaRPr/>
          </a:p>
        </p:txBody>
      </p:sp>
      <p:sp>
        <p:nvSpPr>
          <p:cNvPr id="366" name="Google Shape;366;p3"/>
          <p:cNvSpPr/>
          <p:nvPr/>
        </p:nvSpPr>
        <p:spPr>
          <a:xfrm>
            <a:off x="7716427" y="4778550"/>
            <a:ext cx="252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A7FF7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Parent</a:t>
            </a:r>
            <a:endParaRPr/>
          </a:p>
        </p:txBody>
      </p:sp>
      <p:sp>
        <p:nvSpPr>
          <p:cNvPr id="367" name="Google Shape;367;p3"/>
          <p:cNvSpPr/>
          <p:nvPr/>
        </p:nvSpPr>
        <p:spPr>
          <a:xfrm>
            <a:off x="1336577" y="4820375"/>
            <a:ext cx="252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rgbClr val="A7FF7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School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"/>
          <p:cNvSpPr txBox="1"/>
          <p:nvPr>
            <p:ph type="title"/>
          </p:nvPr>
        </p:nvSpPr>
        <p:spPr>
          <a:xfrm>
            <a:off x="2564476" y="637897"/>
            <a:ext cx="6771502" cy="47528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Did you know?</a:t>
            </a:r>
            <a:endParaRPr/>
          </a:p>
        </p:txBody>
      </p:sp>
      <p:sp>
        <p:nvSpPr>
          <p:cNvPr id="373" name="Google Shape;373;p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4" name="Google Shape;374;p4"/>
          <p:cNvSpPr/>
          <p:nvPr/>
        </p:nvSpPr>
        <p:spPr>
          <a:xfrm>
            <a:off x="1974575" y="1289064"/>
            <a:ext cx="7951303" cy="5262979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English language has :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4596"/>
                </a:solidFill>
                <a:latin typeface="Comic Sans MS"/>
                <a:ea typeface="Comic Sans MS"/>
                <a:cs typeface="Comic Sans MS"/>
                <a:sym typeface="Comic Sans MS"/>
              </a:rPr>
              <a:t>26 letters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44 sounds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 100 WAYS TO SPELL THOSE SOUNDS!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end of Reception your children will have been taught at least  of those sounds.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one of the most complex languages to learn to read and spell.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92d1368c6_0_0"/>
          <p:cNvSpPr txBox="1"/>
          <p:nvPr>
            <p:ph idx="12" type="sldNum"/>
          </p:nvPr>
        </p:nvSpPr>
        <p:spPr>
          <a:xfrm>
            <a:off x="11163743" y="5945824"/>
            <a:ext cx="642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1" name="Google Shape;381;g1392d1368c6_0_0"/>
          <p:cNvSpPr txBox="1"/>
          <p:nvPr>
            <p:ph type="title"/>
          </p:nvPr>
        </p:nvSpPr>
        <p:spPr>
          <a:xfrm rot="-420043">
            <a:off x="288387" y="354476"/>
            <a:ext cx="4391138" cy="1325662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Quick Guide to the Jargon!</a:t>
            </a:r>
            <a:endParaRPr/>
          </a:p>
        </p:txBody>
      </p:sp>
      <p:sp>
        <p:nvSpPr>
          <p:cNvPr id="382" name="Google Shape;382;g1392d1368c6_0_0"/>
          <p:cNvSpPr txBox="1"/>
          <p:nvPr>
            <p:ph idx="1" type="body"/>
          </p:nvPr>
        </p:nvSpPr>
        <p:spPr>
          <a:xfrm>
            <a:off x="911225" y="1825625"/>
            <a:ext cx="10442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</a:t>
            </a: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- the </a:t>
            </a: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 of reading by developing the awareness of the sounds in words and the corresponding letters used to represent those sounds.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Phoneme</a:t>
            </a: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- any one of the 44 sounds which make up the English language.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Grapheme</a:t>
            </a: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how a phoneme is </a:t>
            </a: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written</a:t>
            </a: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down- e.g. sh is written s and h.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Blending (reading)</a:t>
            </a: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putting together the phonemes/sounds to make a word- e.g.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F-r-o-g blends to </a:t>
            </a: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</a:t>
            </a: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word frog. 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Segmenting (writing)</a:t>
            </a:r>
            <a:r>
              <a:rPr lang="en-GB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breaking a word into its sounds in order to blend them- e.g. frog- f-r-o-g 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8" name="Google Shape;388;p7"/>
          <p:cNvSpPr/>
          <p:nvPr/>
        </p:nvSpPr>
        <p:spPr>
          <a:xfrm>
            <a:off x="1552354" y="1233375"/>
            <a:ext cx="9207795" cy="76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9" name="Google Shape;389;p7"/>
          <p:cNvSpPr/>
          <p:nvPr/>
        </p:nvSpPr>
        <p:spPr>
          <a:xfrm>
            <a:off x="376281" y="309748"/>
            <a:ext cx="7874584" cy="461665"/>
          </a:xfrm>
          <a:prstGeom prst="rect">
            <a:avLst/>
          </a:prstGeom>
          <a:gradFill>
            <a:gsLst>
              <a:gs pos="0">
                <a:srgbClr val="83BAFF"/>
              </a:gs>
              <a:gs pos="46000">
                <a:srgbClr val="0062D7"/>
              </a:gs>
              <a:gs pos="100000">
                <a:srgbClr val="00377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overview of Phonic Phases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0" name="Google Shape;390;p7"/>
          <p:cNvSpPr txBox="1"/>
          <p:nvPr/>
        </p:nvSpPr>
        <p:spPr>
          <a:xfrm>
            <a:off x="376281" y="1066406"/>
            <a:ext cx="99646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be a fluent reader, children must be able to decode</a:t>
            </a:r>
            <a:endParaRPr/>
          </a:p>
        </p:txBody>
      </p:sp>
      <p:sp>
        <p:nvSpPr>
          <p:cNvPr id="391" name="Google Shape;391;p7"/>
          <p:cNvSpPr txBox="1"/>
          <p:nvPr/>
        </p:nvSpPr>
        <p:spPr>
          <a:xfrm>
            <a:off x="1327980" y="1761509"/>
            <a:ext cx="9432169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AutoNum type="arabicPeriod"/>
            </a:pPr>
            <a:r>
              <a:rPr b="1" lang="en-GB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1 – hearing sounds / segmenting and blending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AutoNum type="arabicPeriod"/>
            </a:pPr>
            <a:r>
              <a:rPr b="1" lang="en-GB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2 – 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pig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fell into the 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mud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AutoNum type="arabicPeriod"/>
            </a:pPr>
            <a:r>
              <a:rPr b="1" lang="en-GB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3 – 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h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ear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 owl h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oo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at n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igh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AutoNum type="arabicPeriod"/>
            </a:pPr>
            <a:r>
              <a:rPr b="1" lang="en-GB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4 – 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hear 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tw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igs 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sn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apping in the wind.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AutoNum type="arabicPeriod"/>
            </a:pPr>
            <a:r>
              <a:rPr b="1" lang="en-GB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5 – 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s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aw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the dog had h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ur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its p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aw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AutoNum type="arabicPeriod"/>
            </a:pPr>
            <a:r>
              <a:rPr b="1" lang="en-GB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6 – 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sky was a beautiful </a:t>
            </a:r>
            <a:r>
              <a:rPr b="1" lang="en-GB" sz="2000" u="sng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bloo,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GB" sz="2000" u="sng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blue,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GB" sz="2000" u="sng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blew</a:t>
            </a:r>
            <a:r>
              <a:rPr b="1" lang="en-GB" sz="2000" u="sng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his delight, Sam was now in posses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sion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the old corn mill, after buying it at 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au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n-GB" sz="200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tion</a:t>
            </a:r>
            <a:r>
              <a:rPr b="1" lang="en-GB"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1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7" name="Google Shape;397;p8"/>
          <p:cNvSpPr txBox="1"/>
          <p:nvPr>
            <p:ph type="title"/>
          </p:nvPr>
        </p:nvSpPr>
        <p:spPr>
          <a:xfrm rot="-420000">
            <a:off x="274289" y="412243"/>
            <a:ext cx="4683754" cy="961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/>
              <a:t>How we teach phonics.</a:t>
            </a:r>
            <a:endParaRPr/>
          </a:p>
        </p:txBody>
      </p:sp>
      <p:sp>
        <p:nvSpPr>
          <p:cNvPr id="398" name="Google Shape;398;p8"/>
          <p:cNvSpPr txBox="1"/>
          <p:nvPr/>
        </p:nvSpPr>
        <p:spPr>
          <a:xfrm>
            <a:off x="821635" y="1655333"/>
            <a:ext cx="1084027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is taught daily in small groups.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 are shown the grapheme card.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children are shown picture cards- eg a mouse, mmmmmm mouse!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 are told the phoneme, the “ditty” and the corresponding action.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e.g. m-Maisie Mountain Mountain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Repeat, each taking a turn to ensure correct pronunciation.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 then write the sound using the correct formation.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words for reading using segmenting and blending- take note of           “sound buttons” underneath the word.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 says the word in Fred Talk and children blend.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 practice writing the words to embed learning.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/>
              <a:t>Assessing Phonics</a:t>
            </a:r>
            <a:endParaRPr/>
          </a:p>
        </p:txBody>
      </p:sp>
      <p:sp>
        <p:nvSpPr>
          <p:cNvPr id="404" name="Google Shape;404;p9"/>
          <p:cNvSpPr txBox="1"/>
          <p:nvPr>
            <p:ph idx="1" type="body"/>
          </p:nvPr>
        </p:nvSpPr>
        <p:spPr>
          <a:xfrm>
            <a:off x="701141" y="3429000"/>
            <a:ext cx="10019420" cy="303553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80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1800"/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Children are assessed 1-1 every half term and groups may change depending on progress. </a:t>
            </a:r>
            <a:endParaRPr/>
          </a:p>
        </p:txBody>
      </p:sp>
      <p:sp>
        <p:nvSpPr>
          <p:cNvPr id="405" name="Google Shape;405;p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06" name="Google Shape;406;p9"/>
          <p:cNvGrpSpPr/>
          <p:nvPr/>
        </p:nvGrpSpPr>
        <p:grpSpPr>
          <a:xfrm>
            <a:off x="5170851" y="507280"/>
            <a:ext cx="6465029" cy="2573166"/>
            <a:chOff x="3723571" y="1325295"/>
            <a:chExt cx="6465029" cy="2573166"/>
          </a:xfrm>
        </p:grpSpPr>
        <p:sp>
          <p:nvSpPr>
            <p:cNvPr id="407" name="Google Shape;407;p9"/>
            <p:cNvSpPr txBox="1"/>
            <p:nvPr/>
          </p:nvSpPr>
          <p:spPr>
            <a:xfrm>
              <a:off x="5776410" y="2211543"/>
              <a:ext cx="2521500" cy="7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600"/>
                <a:buFont typeface="Trebuchet MS"/>
                <a:buNone/>
              </a:pPr>
              <a:r>
                <a:rPr lang="en-GB" sz="3600">
                  <a:solidFill>
                    <a:srgbClr val="FF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English</a:t>
              </a:r>
              <a:endParaRPr sz="36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8" name="Google Shape;408;p9"/>
            <p:cNvSpPr txBox="1"/>
            <p:nvPr/>
          </p:nvSpPr>
          <p:spPr>
            <a:xfrm>
              <a:off x="5324496" y="1325295"/>
              <a:ext cx="108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rebuchet MS"/>
                <a:buNone/>
              </a:pPr>
              <a:r>
                <a:rPr lang="en-GB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Reading</a:t>
              </a:r>
              <a:endPara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9" name="Google Shape;409;p9"/>
            <p:cNvSpPr txBox="1"/>
            <p:nvPr/>
          </p:nvSpPr>
          <p:spPr>
            <a:xfrm>
              <a:off x="9108600" y="2392461"/>
              <a:ext cx="108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rebuchet MS"/>
                <a:buNone/>
              </a:pPr>
              <a:r>
                <a:rPr lang="en-GB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Writing</a:t>
              </a:r>
              <a:endPara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0" name="Google Shape;410;p9"/>
            <p:cNvSpPr txBox="1"/>
            <p:nvPr/>
          </p:nvSpPr>
          <p:spPr>
            <a:xfrm>
              <a:off x="3723571" y="2392461"/>
              <a:ext cx="108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rebuchet MS"/>
                <a:buNone/>
              </a:pPr>
              <a:r>
                <a:rPr lang="en-GB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Spelling</a:t>
              </a:r>
              <a:endPara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1" name="Google Shape;411;p9"/>
            <p:cNvSpPr txBox="1"/>
            <p:nvPr/>
          </p:nvSpPr>
          <p:spPr>
            <a:xfrm>
              <a:off x="5252043" y="3529161"/>
              <a:ext cx="122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rebuchet MS"/>
                <a:buNone/>
              </a:pPr>
              <a:r>
                <a:rPr lang="en-GB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Grammar</a:t>
              </a:r>
              <a:endPara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2" name="Google Shape;412;p9"/>
            <p:cNvSpPr txBox="1"/>
            <p:nvPr/>
          </p:nvSpPr>
          <p:spPr>
            <a:xfrm>
              <a:off x="7551779" y="3529161"/>
              <a:ext cx="1472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rebuchet MS"/>
                <a:buNone/>
              </a:pPr>
              <a:r>
                <a:rPr lang="en-GB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Punctuation</a:t>
              </a:r>
              <a:endPara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3" name="Google Shape;413;p9"/>
            <p:cNvSpPr txBox="1"/>
            <p:nvPr/>
          </p:nvSpPr>
          <p:spPr>
            <a:xfrm>
              <a:off x="7063675" y="1325295"/>
              <a:ext cx="2652788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rebuchet MS"/>
                <a:buNone/>
              </a:pPr>
              <a:r>
                <a:rPr lang="en-GB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Vocabulary (Phonics)</a:t>
              </a:r>
              <a:endParaRPr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414" name="Google Shape;414;p9"/>
            <p:cNvCxnSpPr>
              <a:stCxn id="407" idx="1"/>
              <a:endCxn id="410" idx="3"/>
            </p:cNvCxnSpPr>
            <p:nvPr/>
          </p:nvCxnSpPr>
          <p:spPr>
            <a:xfrm rot="10800000">
              <a:off x="4803510" y="2577093"/>
              <a:ext cx="972900" cy="0"/>
            </a:xfrm>
            <a:prstGeom prst="straightConnector1">
              <a:avLst/>
            </a:prstGeom>
            <a:noFill/>
            <a:ln cap="rnd" cmpd="sng" w="76200">
              <a:solidFill>
                <a:srgbClr val="99CB38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15" name="Google Shape;415;p9"/>
            <p:cNvCxnSpPr>
              <a:endCxn id="408" idx="2"/>
            </p:cNvCxnSpPr>
            <p:nvPr/>
          </p:nvCxnSpPr>
          <p:spPr>
            <a:xfrm rot="10800000">
              <a:off x="5864496" y="1694595"/>
              <a:ext cx="848100" cy="516900"/>
            </a:xfrm>
            <a:prstGeom prst="straightConnector1">
              <a:avLst/>
            </a:prstGeom>
            <a:noFill/>
            <a:ln cap="rnd" cmpd="sng" w="76200">
              <a:solidFill>
                <a:srgbClr val="99CB38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16" name="Google Shape;416;p9"/>
            <p:cNvCxnSpPr>
              <a:endCxn id="413" idx="2"/>
            </p:cNvCxnSpPr>
            <p:nvPr/>
          </p:nvCxnSpPr>
          <p:spPr>
            <a:xfrm flipH="1" rot="10800000">
              <a:off x="7360469" y="1694595"/>
              <a:ext cx="1029600" cy="516900"/>
            </a:xfrm>
            <a:prstGeom prst="straightConnector1">
              <a:avLst/>
            </a:prstGeom>
            <a:noFill/>
            <a:ln cap="rnd" cmpd="sng" w="76200">
              <a:solidFill>
                <a:srgbClr val="99CB38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17" name="Google Shape;417;p9"/>
            <p:cNvCxnSpPr>
              <a:stCxn id="407" idx="3"/>
              <a:endCxn id="409" idx="1"/>
            </p:cNvCxnSpPr>
            <p:nvPr/>
          </p:nvCxnSpPr>
          <p:spPr>
            <a:xfrm>
              <a:off x="8297910" y="2577093"/>
              <a:ext cx="810600" cy="0"/>
            </a:xfrm>
            <a:prstGeom prst="straightConnector1">
              <a:avLst/>
            </a:prstGeom>
            <a:noFill/>
            <a:ln cap="rnd" cmpd="sng" w="76200">
              <a:solidFill>
                <a:srgbClr val="99CB38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18" name="Google Shape;418;p9"/>
            <p:cNvCxnSpPr>
              <a:endCxn id="411" idx="0"/>
            </p:cNvCxnSpPr>
            <p:nvPr/>
          </p:nvCxnSpPr>
          <p:spPr>
            <a:xfrm flipH="1">
              <a:off x="5864493" y="2942661"/>
              <a:ext cx="848100" cy="586500"/>
            </a:xfrm>
            <a:prstGeom prst="straightConnector1">
              <a:avLst/>
            </a:prstGeom>
            <a:noFill/>
            <a:ln cap="rnd" cmpd="sng" w="76200">
              <a:solidFill>
                <a:srgbClr val="99CB38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19" name="Google Shape;419;p9"/>
            <p:cNvCxnSpPr>
              <a:endCxn id="412" idx="0"/>
            </p:cNvCxnSpPr>
            <p:nvPr/>
          </p:nvCxnSpPr>
          <p:spPr>
            <a:xfrm>
              <a:off x="7360529" y="2942661"/>
              <a:ext cx="927600" cy="586500"/>
            </a:xfrm>
            <a:prstGeom prst="straightConnector1">
              <a:avLst/>
            </a:prstGeom>
            <a:noFill/>
            <a:ln cap="rnd" cmpd="sng" w="76200">
              <a:solidFill>
                <a:srgbClr val="99CB38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5" name="Google Shape;425;p10"/>
          <p:cNvSpPr/>
          <p:nvPr/>
        </p:nvSpPr>
        <p:spPr>
          <a:xfrm>
            <a:off x="1552354" y="1233375"/>
            <a:ext cx="9207795" cy="76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376281" y="309748"/>
            <a:ext cx="7874584" cy="461665"/>
          </a:xfrm>
          <a:prstGeom prst="rect">
            <a:avLst/>
          </a:prstGeom>
          <a:gradFill>
            <a:gsLst>
              <a:gs pos="0">
                <a:srgbClr val="83BAFF"/>
              </a:gs>
              <a:gs pos="46000">
                <a:srgbClr val="0062D7"/>
              </a:gs>
              <a:gs pos="100000">
                <a:srgbClr val="00377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Books and Library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7" name="Google Shape;427;p10"/>
          <p:cNvSpPr txBox="1"/>
          <p:nvPr/>
        </p:nvSpPr>
        <p:spPr>
          <a:xfrm>
            <a:off x="1552354" y="2777172"/>
            <a:ext cx="94321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8" name="Google Shape;428;p10"/>
          <p:cNvSpPr txBox="1"/>
          <p:nvPr/>
        </p:nvSpPr>
        <p:spPr>
          <a:xfrm>
            <a:off x="1431851" y="1318022"/>
            <a:ext cx="87375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needs to be done in a quiet area with no distractions.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children to “share a story” rather than “do their reading homework!”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books will be given out every Friday and must be returned the following Thursday.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read every night for 5/10 minutes with your child.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books will be picture books only- look at the front cover- what can you see?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Active questioning.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Raffle Tickets- read 4 times a week.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2018-09-20T16:58:56Z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