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72" r:id="rId4"/>
    <p:sldId id="274" r:id="rId5"/>
    <p:sldId id="275" r:id="rId6"/>
    <p:sldId id="276" r:id="rId7"/>
    <p:sldId id="267" r:id="rId8"/>
    <p:sldId id="261" r:id="rId9"/>
    <p:sldId id="263" r:id="rId10"/>
    <p:sldId id="266" r:id="rId11"/>
    <p:sldId id="270" r:id="rId12"/>
    <p:sldId id="273" r:id="rId13"/>
    <p:sldId id="264" r:id="rId1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1" d="100"/>
          <a:sy n="61" d="100"/>
        </p:scale>
        <p:origin x="3168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1/18/2019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ru-RU" smtClean="0"/>
              <a:t>18.01.2019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endParaRPr lang="ru-RU" dirty="0"/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How to use this template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1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2</a:t>
            </a:r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39444" y="887759"/>
            <a:ext cx="1391775" cy="548350"/>
          </a:xfrm>
        </p:spPr>
        <p:txBody>
          <a:bodyPr/>
          <a:lstStyle/>
          <a:p>
            <a:r>
              <a:rPr lang="en-US" dirty="0" smtClean="0"/>
              <a:t>2019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Year </a:t>
            </a:r>
            <a:r>
              <a:rPr lang="en-US" dirty="0" smtClean="0"/>
              <a:t>1 and 2 </a:t>
            </a:r>
            <a:r>
              <a:rPr lang="en-US" dirty="0"/>
              <a:t>Reading Café.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Mrs</a:t>
            </a:r>
            <a:r>
              <a:rPr lang="en-US" dirty="0" smtClean="0"/>
              <a:t> Deborah </a:t>
            </a:r>
            <a:r>
              <a:rPr lang="en-US" dirty="0" err="1" smtClean="0"/>
              <a:t>Wann</a:t>
            </a:r>
            <a:endParaRPr lang="en-US" dirty="0"/>
          </a:p>
          <a:p>
            <a:r>
              <a:rPr lang="en-US" dirty="0" err="1"/>
              <a:t>Mrs</a:t>
            </a:r>
            <a:r>
              <a:rPr lang="en-US" dirty="0"/>
              <a:t> </a:t>
            </a:r>
            <a:r>
              <a:rPr lang="en-US" dirty="0" smtClean="0"/>
              <a:t>Helen Barker</a:t>
            </a:r>
            <a:endParaRPr lang="ru-RU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10922"/>
          <a:stretch>
            <a:fillRect/>
          </a:stretch>
        </p:blipFill>
        <p:spPr>
          <a:xfrm rot="20975273">
            <a:off x="16658810" y="16389065"/>
            <a:ext cx="732817" cy="6250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5273">
            <a:off x="166043" y="1855092"/>
            <a:ext cx="5162242" cy="38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40687" y="874634"/>
            <a:ext cx="4747535" cy="10615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Benefits of Reading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8195" y="2181362"/>
            <a:ext cx="9742366" cy="3961530"/>
          </a:xfrm>
        </p:spPr>
        <p:txBody>
          <a:bodyPr tIns="180000" bIns="108000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latin typeface="+mj-lt"/>
              </a:rPr>
              <a:t>To </a:t>
            </a:r>
            <a:r>
              <a:rPr lang="en-US" sz="2800" b="0" dirty="0">
                <a:latin typeface="+mj-lt"/>
              </a:rPr>
              <a:t>encourage a love of reading,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latin typeface="+mj-lt"/>
              </a:rPr>
              <a:t>To </a:t>
            </a:r>
            <a:r>
              <a:rPr lang="en-US" sz="2800" b="0" dirty="0">
                <a:latin typeface="+mj-lt"/>
              </a:rPr>
              <a:t>develop fluency and independence,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>
                <a:latin typeface="+mj-lt"/>
              </a:rPr>
              <a:t>To </a:t>
            </a:r>
            <a:r>
              <a:rPr lang="en-GB" sz="2800" b="0" dirty="0">
                <a:latin typeface="+mj-lt"/>
              </a:rPr>
              <a:t>develop comprehension </a:t>
            </a:r>
            <a:r>
              <a:rPr lang="en-GB" sz="2800" b="0" dirty="0" smtClean="0">
                <a:latin typeface="+mj-lt"/>
              </a:rPr>
              <a:t>and understanding</a:t>
            </a:r>
            <a:r>
              <a:rPr lang="en-GB" sz="2800" b="0" dirty="0">
                <a:latin typeface="+mj-lt"/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latin typeface="+mj-lt"/>
              </a:rPr>
              <a:t>To </a:t>
            </a:r>
            <a:r>
              <a:rPr lang="en-US" sz="2800" b="0" dirty="0">
                <a:latin typeface="+mj-lt"/>
              </a:rPr>
              <a:t>develop a wide reading </a:t>
            </a:r>
            <a:r>
              <a:rPr lang="en-US" sz="2800" b="0" dirty="0" smtClean="0">
                <a:latin typeface="+mj-lt"/>
              </a:rPr>
              <a:t>repertoire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>
                <a:latin typeface="+mj-lt"/>
                <a:ea typeface="Trebuchet MS"/>
                <a:cs typeface="Trebuchet MS"/>
                <a:sym typeface="Trebuchet MS"/>
              </a:rPr>
              <a:t>Reading encourages imagination and creativity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 smtClean="0">
                <a:latin typeface="+mj-lt"/>
                <a:ea typeface="Trebuchet MS"/>
                <a:cs typeface="Trebuchet MS"/>
                <a:sym typeface="Trebuchet MS"/>
              </a:rPr>
              <a:t>A love for reading provides your children with the tools to perform well across the curriculum.</a:t>
            </a:r>
            <a:endParaRPr lang="en-GB" sz="2800" b="0" dirty="0">
              <a:latin typeface="+mj-lt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44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5CB061E-A850-4F94-98A2-BF075E4C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11</a:t>
            </a:fld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77B46BDE-FE8D-4779-9F8C-5C9CD2AE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362748" y="277575"/>
            <a:ext cx="2382877" cy="1325563"/>
          </a:xfrm>
        </p:spPr>
        <p:txBody>
          <a:bodyPr/>
          <a:lstStyle/>
          <a:p>
            <a:r>
              <a:rPr lang="en-GB" dirty="0" smtClean="0"/>
              <a:t>Activity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25105B-609A-49C0-91EF-3A0AFDB88E0B}"/>
              </a:ext>
            </a:extLst>
          </p:cNvPr>
          <p:cNvSpPr/>
          <p:nvPr/>
        </p:nvSpPr>
        <p:spPr>
          <a:xfrm>
            <a:off x="745066" y="2151541"/>
            <a:ext cx="11060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99CB38"/>
              </a:buClr>
              <a:buSzPts val="3000"/>
            </a:pPr>
            <a:r>
              <a:rPr lang="en-GB" sz="72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Eras Bold ITC" panose="020B0907030504020204" pitchFamily="34" charset="0"/>
                <a:ea typeface="Trebuchet MS"/>
                <a:cs typeface="Trebuchet MS"/>
                <a:sym typeface="Trebuchet MS"/>
              </a:rPr>
              <a:t>Once Upon a Time</a:t>
            </a:r>
            <a:endParaRPr lang="en-GB" sz="7200" b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Eras Bold ITC" panose="020B0907030504020204" pitchFamily="34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26" name="Picture 2" descr="Image result for jack in the beanst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59" y="675166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little red riding h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52" y="5088574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235" y="4199573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235" y="3684447"/>
            <a:ext cx="1914525" cy="2390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482" y="3820752"/>
            <a:ext cx="28956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12</a:t>
            </a:fld>
            <a:endParaRPr lang="ru-R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60000">
            <a:off x="335328" y="879492"/>
            <a:ext cx="4555799" cy="1061509"/>
          </a:xfrm>
        </p:spPr>
        <p:txBody>
          <a:bodyPr>
            <a:noAutofit/>
          </a:bodyPr>
          <a:lstStyle/>
          <a:p>
            <a:r>
              <a:rPr lang="en-GB" dirty="0">
                <a:latin typeface="Britannic Bold" panose="020B0903060703020204" pitchFamily="34" charset="0"/>
              </a:rPr>
              <a:t>Once Upon a Time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 smtClean="0"/>
              <a:t>Activity</a:t>
            </a:r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196862" y="2108311"/>
            <a:ext cx="61780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Choose a question from the table and discuss it </a:t>
            </a:r>
            <a:r>
              <a:rPr lang="en-GB" sz="2800" dirty="0" smtClean="0"/>
              <a:t>with </a:t>
            </a:r>
            <a:r>
              <a:rPr lang="en-GB" sz="2800" dirty="0"/>
              <a:t>your child</a:t>
            </a:r>
            <a:r>
              <a:rPr lang="en-GB" sz="2800" dirty="0" smtClean="0"/>
              <a:t>.</a:t>
            </a:r>
            <a:endParaRPr lang="en-GB" sz="2800" dirty="0"/>
          </a:p>
          <a:p>
            <a:pPr algn="ctr"/>
            <a:endParaRPr lang="en-GB" sz="2400" b="1" dirty="0">
              <a:latin typeface="Arial Black" panose="020B0A04020102020204" pitchFamily="34" charset="0"/>
            </a:endParaRPr>
          </a:p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RETRIEVAL OF INFORMATION</a:t>
            </a:r>
          </a:p>
          <a:p>
            <a:pPr algn="ctr"/>
            <a:endParaRPr lang="en-GB" sz="2400" b="1" dirty="0">
              <a:latin typeface="Arial Black" panose="020B0A04020102020204" pitchFamily="34" charset="0"/>
            </a:endParaRPr>
          </a:p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COMPREHENSION</a:t>
            </a:r>
          </a:p>
          <a:p>
            <a:pPr algn="ctr"/>
            <a:endParaRPr lang="en-GB" sz="2400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GB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INFERENCE</a:t>
            </a:r>
          </a:p>
          <a:p>
            <a:pPr algn="ctr"/>
            <a:endParaRPr lang="en-GB" sz="2400" b="1" dirty="0" smtClean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0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0203" y="5266267"/>
            <a:ext cx="4317999" cy="1258348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Please join us for the Maths </a:t>
            </a:r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GB" dirty="0" smtClean="0">
                <a:solidFill>
                  <a:srgbClr val="FF0000"/>
                </a:solidFill>
              </a:rPr>
              <a:t>afé on Friday 15</a:t>
            </a:r>
            <a:r>
              <a:rPr lang="en-GB" baseline="30000" dirty="0" smtClean="0">
                <a:solidFill>
                  <a:srgbClr val="FF0000"/>
                </a:solidFill>
              </a:rPr>
              <a:t>th</a:t>
            </a:r>
            <a:r>
              <a:rPr lang="en-GB" dirty="0" smtClean="0">
                <a:solidFill>
                  <a:srgbClr val="FF0000"/>
                </a:solidFill>
              </a:rPr>
              <a:t> March.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6783">
            <a:off x="-40299" y="1910483"/>
            <a:ext cx="523875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  <a:endParaRPr lang="ru-R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507" y="2442380"/>
            <a:ext cx="5358809" cy="80467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Aims of the café.</a:t>
            </a:r>
            <a:endParaRPr lang="ru-RU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000" y="3392621"/>
            <a:ext cx="4994074" cy="2918327"/>
          </a:xfrm>
        </p:spPr>
        <p:txBody>
          <a:bodyPr>
            <a:noAutofit/>
          </a:bodyPr>
          <a:lstStyle/>
          <a:p>
            <a:pPr marL="285750" indent="-285750"/>
            <a:r>
              <a:rPr lang="en-GB" sz="2400" dirty="0" smtClean="0"/>
              <a:t>A Perfect Partnership.</a:t>
            </a:r>
          </a:p>
          <a:p>
            <a:pPr marL="285750" indent="-285750"/>
            <a:r>
              <a:rPr lang="en-GB" sz="2400" dirty="0" smtClean="0"/>
              <a:t>How </a:t>
            </a:r>
            <a:r>
              <a:rPr lang="en-GB" sz="2400" dirty="0"/>
              <a:t>reading is taught at Stanhope.</a:t>
            </a:r>
          </a:p>
          <a:p>
            <a:pPr marL="285750" indent="-285750"/>
            <a:r>
              <a:rPr lang="en-GB" sz="2400" dirty="0"/>
              <a:t>How we assess English.</a:t>
            </a:r>
          </a:p>
          <a:p>
            <a:pPr marL="285750" indent="-285750"/>
            <a:r>
              <a:rPr lang="en-GB" sz="2400" dirty="0" smtClean="0"/>
              <a:t>How </a:t>
            </a:r>
            <a:r>
              <a:rPr lang="en-GB" sz="2400" dirty="0"/>
              <a:t>you can help your child at home.</a:t>
            </a:r>
          </a:p>
          <a:p>
            <a:pPr marL="285750" indent="-285750"/>
            <a:r>
              <a:rPr lang="en-GB" sz="2400" dirty="0" smtClean="0"/>
              <a:t>Activity</a:t>
            </a:r>
            <a:r>
              <a:rPr lang="en-GB" sz="2400" dirty="0"/>
              <a:t>.</a:t>
            </a:r>
          </a:p>
          <a:p>
            <a:pPr marL="285750" indent="-285750"/>
            <a:r>
              <a:rPr lang="en-GB" sz="2400" dirty="0"/>
              <a:t>Opportunity to work with your child.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" b="5157"/>
          <a:stretch>
            <a:fillRect/>
          </a:stretch>
        </p:blipFill>
        <p:spPr>
          <a:xfrm rot="720000">
            <a:off x="6300489" y="232919"/>
            <a:ext cx="4647699" cy="54721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6470">
            <a:off x="6467291" y="1454690"/>
            <a:ext cx="4314093" cy="30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3</a:t>
            </a:fld>
            <a:endParaRPr lang="ru-R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21180000">
            <a:off x="276475" y="350707"/>
            <a:ext cx="4656726" cy="114505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Perfect Partnership.</a:t>
            </a:r>
            <a:endParaRPr lang="en-GB" dirty="0"/>
          </a:p>
        </p:txBody>
      </p:sp>
      <p:sp>
        <p:nvSpPr>
          <p:cNvPr id="6" name="Isosceles Triangle 5"/>
          <p:cNvSpPr/>
          <p:nvPr/>
        </p:nvSpPr>
        <p:spPr>
          <a:xfrm>
            <a:off x="3810000" y="2332892"/>
            <a:ext cx="3915508" cy="2883877"/>
          </a:xfrm>
          <a:prstGeom prst="triangl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949260" y="1409562"/>
            <a:ext cx="1636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Pupil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6417" y="4778550"/>
            <a:ext cx="2114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Parent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4601" y="4820374"/>
            <a:ext cx="2157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School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9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B87A88F1-913E-409A-8FCA-0422E0FC3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050" y="5382175"/>
            <a:ext cx="6771502" cy="832104"/>
          </a:xfrm>
        </p:spPr>
        <p:txBody>
          <a:bodyPr/>
          <a:lstStyle/>
          <a:p>
            <a:pPr algn="ctr"/>
            <a:r>
              <a:rPr lang="en-GB" sz="2400" dirty="0" smtClean="0">
                <a:latin typeface="+mj-lt"/>
              </a:rPr>
              <a:t>Which books do your children enjoy?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2BCA692-28E9-48D5-8D1B-D9F3DED3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4</a:t>
            </a:fld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73" y="535092"/>
            <a:ext cx="1849441" cy="1746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354" y="475397"/>
            <a:ext cx="1305488" cy="173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010" y="591803"/>
            <a:ext cx="1450542" cy="1917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695" y="3255416"/>
            <a:ext cx="1687024" cy="1687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72" y="3437699"/>
            <a:ext cx="2247900" cy="2038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486" y="2668418"/>
            <a:ext cx="1914525" cy="2390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162" y="591803"/>
            <a:ext cx="1981200" cy="2314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6344" y="2688702"/>
            <a:ext cx="1215006" cy="1931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3975" y="1691652"/>
            <a:ext cx="1962150" cy="2333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8417" y="975718"/>
            <a:ext cx="18859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2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5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FB83B1-2D2A-4734-B5ED-DE272255FF74}"/>
              </a:ext>
            </a:extLst>
          </p:cNvPr>
          <p:cNvSpPr/>
          <p:nvPr/>
        </p:nvSpPr>
        <p:spPr>
          <a:xfrm>
            <a:off x="1552354" y="1233375"/>
            <a:ext cx="9207795" cy="762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" lvl="0">
              <a:lnSpc>
                <a:spcPct val="80000"/>
              </a:lnSpc>
              <a:spcBef>
                <a:spcPts val="1000"/>
              </a:spcBef>
              <a:buClr>
                <a:srgbClr val="99CB38"/>
              </a:buClr>
              <a:buSzPts val="2000"/>
            </a:pPr>
            <a:endParaRPr lang="en-GB" sz="2200" b="1" dirty="0">
              <a:solidFill>
                <a:srgbClr val="3F3F3F"/>
              </a:solidFill>
              <a:latin typeface="+mj-lt"/>
              <a:ea typeface="Trebuchet MS"/>
              <a:cs typeface="Trebuchet MS"/>
              <a:sym typeface="Trebuchet MS"/>
            </a:endParaRPr>
          </a:p>
          <a:p>
            <a:pPr marL="4572" lvl="0">
              <a:lnSpc>
                <a:spcPct val="80000"/>
              </a:lnSpc>
              <a:spcBef>
                <a:spcPts val="1000"/>
              </a:spcBef>
              <a:buClr>
                <a:srgbClr val="99CB38"/>
              </a:buClr>
              <a:buSzPts val="2000"/>
            </a:pPr>
            <a:endParaRPr lang="en-GB" sz="2200" b="1" dirty="0" smtClean="0">
              <a:solidFill>
                <a:srgbClr val="3F3F3F"/>
              </a:solidFill>
              <a:latin typeface="+mj-lt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79DC02-B465-4F1E-A01F-854A3F8AD874}"/>
              </a:ext>
            </a:extLst>
          </p:cNvPr>
          <p:cNvSpPr/>
          <p:nvPr/>
        </p:nvSpPr>
        <p:spPr>
          <a:xfrm>
            <a:off x="376281" y="309748"/>
            <a:ext cx="7874584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An overview of Phonic Phases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281" y="1066406"/>
            <a:ext cx="9964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Eras Bold ITC" panose="020B0907030504020204" pitchFamily="34" charset="0"/>
              </a:rPr>
              <a:t>To be a fluent reader, children must be able to decode</a:t>
            </a:r>
            <a:endParaRPr lang="en-GB" sz="2000" dirty="0">
              <a:solidFill>
                <a:srgbClr val="0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0166" y="1761509"/>
            <a:ext cx="943216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Phase 1 – hearing sounds / segmenting and blending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Phase 2 – first grapheme (spelling) for consonant sounds and 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short vowel 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sounds e.g. s, a, 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Phase 3 – digraphs and first spelling of long vowel sounds e.g. </a:t>
            </a:r>
            <a:r>
              <a:rPr lang="en-GB" sz="2000" b="1" dirty="0" err="1">
                <a:solidFill>
                  <a:srgbClr val="FF0000"/>
                </a:solidFill>
                <a:latin typeface="+mj-lt"/>
              </a:rPr>
              <a:t>ch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, ay,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Phase 4 – blending adjacent consonants, polysyllabic words 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and revision 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e.g. stamp, playground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Phase 5 – alternative spellings of long vowel sounds e.g. ay, </a:t>
            </a:r>
            <a:r>
              <a:rPr lang="en-GB" sz="2000" b="1" dirty="0" err="1">
                <a:solidFill>
                  <a:srgbClr val="FF0000"/>
                </a:solidFill>
                <a:latin typeface="+mj-lt"/>
              </a:rPr>
              <a:t>ai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, a-e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Phase 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6 – range of spelling rules (ongoing) e.g. </a:t>
            </a:r>
            <a:r>
              <a:rPr lang="en-GB" sz="2000" b="1" dirty="0" err="1">
                <a:solidFill>
                  <a:srgbClr val="FF0000"/>
                </a:solidFill>
                <a:latin typeface="+mj-lt"/>
              </a:rPr>
              <a:t>sion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2000" b="1" dirty="0" err="1">
                <a:solidFill>
                  <a:srgbClr val="FF0000"/>
                </a:solidFill>
                <a:latin typeface="+mj-lt"/>
              </a:rPr>
              <a:t>tion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GB" sz="2000" b="1" dirty="0" err="1">
                <a:solidFill>
                  <a:srgbClr val="FF0000"/>
                </a:solidFill>
                <a:latin typeface="+mj-lt"/>
              </a:rPr>
              <a:t>cian</a:t>
            </a:r>
            <a:endParaRPr lang="en-GB" b="1" dirty="0" smtClean="0">
              <a:solidFill>
                <a:srgbClr val="FF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4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6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FB83B1-2D2A-4734-B5ED-DE272255FF74}"/>
              </a:ext>
            </a:extLst>
          </p:cNvPr>
          <p:cNvSpPr/>
          <p:nvPr/>
        </p:nvSpPr>
        <p:spPr>
          <a:xfrm>
            <a:off x="1552354" y="1233375"/>
            <a:ext cx="9207795" cy="762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" lvl="0">
              <a:lnSpc>
                <a:spcPct val="80000"/>
              </a:lnSpc>
              <a:spcBef>
                <a:spcPts val="1000"/>
              </a:spcBef>
              <a:buClr>
                <a:srgbClr val="99CB38"/>
              </a:buClr>
              <a:buSzPts val="2000"/>
            </a:pPr>
            <a:endParaRPr lang="en-GB" sz="2200" b="1" dirty="0">
              <a:solidFill>
                <a:srgbClr val="3F3F3F"/>
              </a:solidFill>
              <a:latin typeface="+mj-lt"/>
              <a:ea typeface="Trebuchet MS"/>
              <a:cs typeface="Trebuchet MS"/>
              <a:sym typeface="Trebuchet MS"/>
            </a:endParaRPr>
          </a:p>
          <a:p>
            <a:pPr marL="4572" lvl="0">
              <a:lnSpc>
                <a:spcPct val="80000"/>
              </a:lnSpc>
              <a:spcBef>
                <a:spcPts val="1000"/>
              </a:spcBef>
              <a:buClr>
                <a:srgbClr val="99CB38"/>
              </a:buClr>
              <a:buSzPts val="2000"/>
            </a:pPr>
            <a:endParaRPr lang="en-GB" sz="2200" b="1" dirty="0" smtClean="0">
              <a:solidFill>
                <a:srgbClr val="3F3F3F"/>
              </a:solidFill>
              <a:latin typeface="+mj-lt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79DC02-B465-4F1E-A01F-854A3F8AD874}"/>
              </a:ext>
            </a:extLst>
          </p:cNvPr>
          <p:cNvSpPr/>
          <p:nvPr/>
        </p:nvSpPr>
        <p:spPr>
          <a:xfrm>
            <a:off x="376281" y="309748"/>
            <a:ext cx="7874584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An overview of Phonic Phases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281" y="1066406"/>
            <a:ext cx="9964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Eras Bold ITC" panose="020B0907030504020204" pitchFamily="34" charset="0"/>
              </a:rPr>
              <a:t>To be a fluent reader, children must be able to decode</a:t>
            </a:r>
            <a:endParaRPr lang="en-GB" sz="2000" dirty="0">
              <a:solidFill>
                <a:srgbClr val="0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7980" y="1761509"/>
            <a:ext cx="943216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Phase 1 – hearing sounds / segmenting and blending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Phase 2 – 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The pig fell into the mud. </a:t>
            </a:r>
            <a:endParaRPr lang="en-US" sz="2000" b="1" dirty="0" smtClean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Phase 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3 – 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I can hear an owl hoot at night.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Phase 4 – 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I can hear twigs snapping in the wind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Phase 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5 – 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They saw that the dog had hurt its paw.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Phase 6 – 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The sky was a beautiful </a:t>
            </a:r>
            <a:r>
              <a:rPr lang="en-GB" sz="2000" b="1" u="sng" dirty="0" err="1" smtClean="0">
                <a:solidFill>
                  <a:srgbClr val="002060"/>
                </a:solidFill>
                <a:latin typeface="+mj-lt"/>
              </a:rPr>
              <a:t>bloo</a:t>
            </a:r>
            <a:r>
              <a:rPr lang="en-GB" sz="2000" b="1" u="sng" dirty="0" smtClean="0">
                <a:solidFill>
                  <a:srgbClr val="002060"/>
                </a:solidFill>
                <a:latin typeface="+mj-lt"/>
              </a:rPr>
              <a:t>,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000" b="1" u="sng" dirty="0" smtClean="0">
                <a:solidFill>
                  <a:srgbClr val="002060"/>
                </a:solidFill>
                <a:latin typeface="+mj-lt"/>
              </a:rPr>
              <a:t>blue,</a:t>
            </a:r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000" b="1" u="sng" dirty="0" smtClean="0">
                <a:solidFill>
                  <a:srgbClr val="002060"/>
                </a:solidFill>
                <a:latin typeface="+mj-lt"/>
              </a:rPr>
              <a:t>blew. </a:t>
            </a:r>
          </a:p>
          <a:p>
            <a:r>
              <a:rPr lang="en-GB" sz="2000" b="1" dirty="0" smtClean="0">
                <a:solidFill>
                  <a:srgbClr val="002060"/>
                </a:solidFill>
                <a:latin typeface="+mj-lt"/>
              </a:rPr>
              <a:t>To his delight, Sam was now in possession of the old corn mill, after buying it at auction.</a:t>
            </a:r>
            <a:endParaRPr lang="en-GB" b="1" dirty="0" smtClean="0">
              <a:solidFill>
                <a:srgbClr val="00206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8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74289" y="412243"/>
            <a:ext cx="4683754" cy="9612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we teach reading.</a:t>
            </a:r>
            <a:endParaRPr lang="ru-RU" dirty="0"/>
          </a:p>
        </p:txBody>
      </p:sp>
      <p:graphicFrame>
        <p:nvGraphicFramePr>
          <p:cNvPr id="9" name="Shape 146">
            <a:extLst>
              <a:ext uri="{FF2B5EF4-FFF2-40B4-BE49-F238E27FC236}">
                <a16:creationId xmlns:a16="http://schemas.microsoft.com/office/drawing/2014/main" xmlns="" id="{A3064110-6DBF-478C-A9BF-C4E4482BFC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82580"/>
              </p:ext>
            </p:extLst>
          </p:nvPr>
        </p:nvGraphicFramePr>
        <p:xfrm>
          <a:off x="1913861" y="1602450"/>
          <a:ext cx="9249882" cy="4899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16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33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753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b="1" u="sng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Word Reading</a:t>
                      </a:r>
                      <a:endParaRPr sz="2600" b="1" u="sng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b="1" u="sng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Comprehension</a:t>
                      </a:r>
                      <a:endParaRPr sz="2600" b="1" u="sng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210">
                <a:tc>
                  <a:txBody>
                    <a:bodyPr/>
                    <a:lstStyle/>
                    <a:p>
                      <a:pPr marL="457200" lvl="0" indent="-419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3000"/>
                        <a:buChar char="-"/>
                      </a:pPr>
                      <a:r>
                        <a:rPr lang="en-GB" sz="260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Read</a:t>
                      </a:r>
                      <a:r>
                        <a:rPr lang="en-GB" sz="2600" i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 by blending sounds in words</a:t>
                      </a:r>
                    </a:p>
                    <a:p>
                      <a:pPr marL="457200" lvl="0" indent="-419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3000"/>
                        <a:buChar char="-"/>
                      </a:pPr>
                      <a:r>
                        <a:rPr lang="en-GB" sz="2600" i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Read ‘tricky words’</a:t>
                      </a:r>
                      <a:endParaRPr lang="en-GB" sz="2600" i="1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marL="457200" lvl="0" indent="-419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3000"/>
                        <a:buChar char="-"/>
                      </a:pPr>
                      <a:r>
                        <a:rPr lang="en-GB" sz="260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Decode </a:t>
                      </a:r>
                      <a:r>
                        <a:rPr lang="en-GB" sz="2600" i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most words with ease.</a:t>
                      </a:r>
                      <a:endParaRPr sz="2600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marL="457200" lvl="0" indent="-4191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3000"/>
                        <a:buChar char="-"/>
                      </a:pPr>
                      <a:r>
                        <a:rPr lang="en-GB" sz="2600" i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Decode new words using reading knowledge.</a:t>
                      </a:r>
                      <a:endParaRPr sz="2600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marL="457200" lvl="0" indent="-4191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3000"/>
                        <a:buChar char="-"/>
                      </a:pPr>
                      <a:r>
                        <a:rPr lang="en-GB" sz="2600" i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Read with ‘fluency’ and ‘expression</a:t>
                      </a:r>
                      <a:r>
                        <a:rPr lang="en-GB" sz="260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’</a:t>
                      </a:r>
                      <a:endParaRPr sz="2600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810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Char char="-"/>
                      </a:pPr>
                      <a:r>
                        <a:rPr lang="en-GB" sz="260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Listen to and discuss a range of</a:t>
                      </a:r>
                      <a:r>
                        <a:rPr lang="en-GB" sz="2600" i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 texts</a:t>
                      </a:r>
                      <a:endParaRPr sz="2600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marL="457200" lvl="0" indent="-3810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Char char="-"/>
                      </a:pPr>
                      <a:r>
                        <a:rPr lang="en-GB" sz="260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Familiar with key features (fiction and non fiction)</a:t>
                      </a:r>
                      <a:endParaRPr sz="2600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marL="457200" lvl="0" indent="-3810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Char char="-"/>
                      </a:pPr>
                      <a:r>
                        <a:rPr lang="en-GB" sz="260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Discuss sequence of events</a:t>
                      </a:r>
                      <a:endParaRPr sz="2600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marL="457200" lvl="0" indent="-3810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Char char="-"/>
                      </a:pPr>
                      <a:r>
                        <a:rPr lang="en-GB" sz="260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Recognise predictable and repeated phrases</a:t>
                      </a:r>
                      <a:endParaRPr sz="2600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marL="457200" lvl="0" indent="-3810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Char char="-"/>
                      </a:pPr>
                      <a:r>
                        <a:rPr lang="en-GB" sz="2600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Answer questions and compare texts</a:t>
                      </a:r>
                      <a:endParaRPr sz="2600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00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KS1 </a:t>
            </a:r>
            <a:r>
              <a:rPr lang="en-US" dirty="0"/>
              <a:t>English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141" y="3429000"/>
            <a:ext cx="10019420" cy="3035532"/>
          </a:xfrm>
        </p:spPr>
        <p:txBody>
          <a:bodyPr tIns="180000" bIns="108000">
            <a:normAutofit/>
          </a:bodyPr>
          <a:lstStyle/>
          <a:p>
            <a:pPr lvl="0" algn="ctr">
              <a:buClr>
                <a:srgbClr val="99CB38"/>
              </a:buClr>
              <a:buSzPts val="1800"/>
            </a:pPr>
            <a:r>
              <a:rPr lang="en-GB" sz="3600" dirty="0">
                <a:latin typeface="+mj-lt"/>
                <a:ea typeface="Trebuchet MS"/>
                <a:cs typeface="Trebuchet MS"/>
                <a:sym typeface="Trebuchet MS"/>
              </a:rPr>
              <a:t>Outstanding English demonstrates a combination of all of the above. </a:t>
            </a:r>
            <a:endParaRPr lang="en-GB" sz="3600" dirty="0" smtClean="0">
              <a:latin typeface="+mj-lt"/>
              <a:ea typeface="Trebuchet MS"/>
              <a:cs typeface="Trebuchet MS"/>
              <a:sym typeface="Trebuchet MS"/>
            </a:endParaRPr>
          </a:p>
          <a:p>
            <a:pPr lvl="0" algn="ctr">
              <a:buClr>
                <a:srgbClr val="99CB38"/>
              </a:buClr>
              <a:buSzPts val="1800"/>
            </a:pPr>
            <a:endParaRPr lang="en-GB" sz="3600" dirty="0">
              <a:latin typeface="+mj-lt"/>
              <a:ea typeface="Trebuchet MS"/>
              <a:cs typeface="Trebuchet MS"/>
              <a:sym typeface="Trebuchet MS"/>
            </a:endParaRPr>
          </a:p>
          <a:p>
            <a:pPr lvl="0" algn="ctr">
              <a:buClr>
                <a:srgbClr val="99CB38"/>
              </a:buClr>
              <a:buSzPts val="1800"/>
            </a:pPr>
            <a:r>
              <a:rPr lang="en-GB" sz="3600" dirty="0">
                <a:latin typeface="+mj-lt"/>
                <a:ea typeface="Trebuchet MS"/>
                <a:cs typeface="Trebuchet MS"/>
                <a:sym typeface="Trebuchet MS"/>
              </a:rPr>
              <a:t>Without one, the others can be heavily affected.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8</a:t>
            </a:fld>
            <a:endParaRPr lang="ru-R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06925A8-C13C-4506-BBF0-D6B876F6E8B2}"/>
              </a:ext>
            </a:extLst>
          </p:cNvPr>
          <p:cNvGrpSpPr/>
          <p:nvPr/>
        </p:nvGrpSpPr>
        <p:grpSpPr>
          <a:xfrm>
            <a:off x="5170851" y="507280"/>
            <a:ext cx="6465029" cy="2573166"/>
            <a:chOff x="3723571" y="1325295"/>
            <a:chExt cx="6465029" cy="2573166"/>
          </a:xfrm>
        </p:grpSpPr>
        <p:sp>
          <p:nvSpPr>
            <p:cNvPr id="10" name="Shape 108">
              <a:extLst>
                <a:ext uri="{FF2B5EF4-FFF2-40B4-BE49-F238E27FC236}">
                  <a16:creationId xmlns:a16="http://schemas.microsoft.com/office/drawing/2014/main" xmlns="" id="{0092C0EC-19CF-430A-94BC-42310A55989C}"/>
                </a:ext>
              </a:extLst>
            </p:cNvPr>
            <p:cNvSpPr txBox="1"/>
            <p:nvPr/>
          </p:nvSpPr>
          <p:spPr>
            <a:xfrm>
              <a:off x="5776410" y="2211543"/>
              <a:ext cx="2521500" cy="7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dirty="0" smtClean="0">
                  <a:solidFill>
                    <a:srgbClr val="FF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KS1 </a:t>
              </a:r>
              <a:r>
                <a:rPr lang="en-GB" sz="3600" dirty="0">
                  <a:solidFill>
                    <a:srgbClr val="FF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English</a:t>
              </a:r>
              <a:endParaRPr sz="3600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" name="Shape 109">
              <a:extLst>
                <a:ext uri="{FF2B5EF4-FFF2-40B4-BE49-F238E27FC236}">
                  <a16:creationId xmlns:a16="http://schemas.microsoft.com/office/drawing/2014/main" xmlns="" id="{7F46DA3A-AE56-4FA5-BEA2-12D18856645A}"/>
                </a:ext>
              </a:extLst>
            </p:cNvPr>
            <p:cNvSpPr txBox="1"/>
            <p:nvPr/>
          </p:nvSpPr>
          <p:spPr>
            <a:xfrm>
              <a:off x="5324496" y="1325295"/>
              <a:ext cx="108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Reading</a:t>
              </a:r>
              <a:endParaRPr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Shape 110">
              <a:extLst>
                <a:ext uri="{FF2B5EF4-FFF2-40B4-BE49-F238E27FC236}">
                  <a16:creationId xmlns:a16="http://schemas.microsoft.com/office/drawing/2014/main" xmlns="" id="{D6A1A6F5-7824-4765-9658-977F8165FDBA}"/>
                </a:ext>
              </a:extLst>
            </p:cNvPr>
            <p:cNvSpPr txBox="1"/>
            <p:nvPr/>
          </p:nvSpPr>
          <p:spPr>
            <a:xfrm>
              <a:off x="9108600" y="2392461"/>
              <a:ext cx="108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Writing</a:t>
              </a:r>
              <a:endParaRPr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" name="Shape 111">
              <a:extLst>
                <a:ext uri="{FF2B5EF4-FFF2-40B4-BE49-F238E27FC236}">
                  <a16:creationId xmlns:a16="http://schemas.microsoft.com/office/drawing/2014/main" xmlns="" id="{D5E2889E-0A18-48F7-AECB-53AAB0767830}"/>
                </a:ext>
              </a:extLst>
            </p:cNvPr>
            <p:cNvSpPr txBox="1"/>
            <p:nvPr/>
          </p:nvSpPr>
          <p:spPr>
            <a:xfrm>
              <a:off x="3723571" y="2392461"/>
              <a:ext cx="108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Spelling</a:t>
              </a:r>
              <a:endParaRPr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" name="Shape 112">
              <a:extLst>
                <a:ext uri="{FF2B5EF4-FFF2-40B4-BE49-F238E27FC236}">
                  <a16:creationId xmlns:a16="http://schemas.microsoft.com/office/drawing/2014/main" xmlns="" id="{338E80EF-4C0D-4F1B-87D2-4E9C6CD13332}"/>
                </a:ext>
              </a:extLst>
            </p:cNvPr>
            <p:cNvSpPr txBox="1"/>
            <p:nvPr/>
          </p:nvSpPr>
          <p:spPr>
            <a:xfrm>
              <a:off x="5252043" y="3529161"/>
              <a:ext cx="1224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Grammar</a:t>
              </a:r>
              <a:endParaRPr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" name="Shape 113">
              <a:extLst>
                <a:ext uri="{FF2B5EF4-FFF2-40B4-BE49-F238E27FC236}">
                  <a16:creationId xmlns:a16="http://schemas.microsoft.com/office/drawing/2014/main" xmlns="" id="{24C3A9FB-2744-460E-8F4B-B1EF911387A3}"/>
                </a:ext>
              </a:extLst>
            </p:cNvPr>
            <p:cNvSpPr txBox="1"/>
            <p:nvPr/>
          </p:nvSpPr>
          <p:spPr>
            <a:xfrm>
              <a:off x="7551779" y="3529161"/>
              <a:ext cx="147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Punctuation</a:t>
              </a:r>
              <a:endParaRPr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" name="Shape 114">
              <a:extLst>
                <a:ext uri="{FF2B5EF4-FFF2-40B4-BE49-F238E27FC236}">
                  <a16:creationId xmlns:a16="http://schemas.microsoft.com/office/drawing/2014/main" xmlns="" id="{E3249718-BA1E-49EF-B04B-5F94BD7BD2E1}"/>
                </a:ext>
              </a:extLst>
            </p:cNvPr>
            <p:cNvSpPr txBox="1"/>
            <p:nvPr/>
          </p:nvSpPr>
          <p:spPr>
            <a:xfrm>
              <a:off x="7063675" y="1325295"/>
              <a:ext cx="2652788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 smtClea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Vocabulary (Phonics)</a:t>
              </a:r>
              <a:endParaRPr sz="18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17" name="Shape 115">
              <a:extLst>
                <a:ext uri="{FF2B5EF4-FFF2-40B4-BE49-F238E27FC236}">
                  <a16:creationId xmlns:a16="http://schemas.microsoft.com/office/drawing/2014/main" xmlns="" id="{CD304433-F7FD-4B11-9B2F-D6A3B5CA6565}"/>
                </a:ext>
              </a:extLst>
            </p:cNvPr>
            <p:cNvCxnSpPr>
              <a:stCxn id="10" idx="1"/>
              <a:endCxn id="13" idx="3"/>
            </p:cNvCxnSpPr>
            <p:nvPr/>
          </p:nvCxnSpPr>
          <p:spPr>
            <a:xfrm rot="10800000">
              <a:off x="4803510" y="2577093"/>
              <a:ext cx="972900" cy="0"/>
            </a:xfrm>
            <a:prstGeom prst="straightConnector1">
              <a:avLst/>
            </a:prstGeom>
            <a:noFill/>
            <a:ln w="76200" cap="rnd" cmpd="sng">
              <a:solidFill>
                <a:srgbClr val="99CB38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8" name="Shape 116">
              <a:extLst>
                <a:ext uri="{FF2B5EF4-FFF2-40B4-BE49-F238E27FC236}">
                  <a16:creationId xmlns:a16="http://schemas.microsoft.com/office/drawing/2014/main" xmlns="" id="{F3DFDFC2-2209-4BDA-A9D3-65B5B121B6C6}"/>
                </a:ext>
              </a:extLst>
            </p:cNvPr>
            <p:cNvCxnSpPr>
              <a:endCxn id="11" idx="2"/>
            </p:cNvCxnSpPr>
            <p:nvPr/>
          </p:nvCxnSpPr>
          <p:spPr>
            <a:xfrm rot="10800000">
              <a:off x="5864496" y="1694595"/>
              <a:ext cx="848100" cy="516900"/>
            </a:xfrm>
            <a:prstGeom prst="straightConnector1">
              <a:avLst/>
            </a:prstGeom>
            <a:noFill/>
            <a:ln w="76200" cap="rnd" cmpd="sng">
              <a:solidFill>
                <a:srgbClr val="99CB38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9" name="Shape 117">
              <a:extLst>
                <a:ext uri="{FF2B5EF4-FFF2-40B4-BE49-F238E27FC236}">
                  <a16:creationId xmlns:a16="http://schemas.microsoft.com/office/drawing/2014/main" xmlns="" id="{83945243-4D9A-4315-BF5D-E9546307A9F6}"/>
                </a:ext>
              </a:extLst>
            </p:cNvPr>
            <p:cNvCxnSpPr>
              <a:endCxn id="16" idx="2"/>
            </p:cNvCxnSpPr>
            <p:nvPr/>
          </p:nvCxnSpPr>
          <p:spPr>
            <a:xfrm flipV="1">
              <a:off x="7360552" y="1694595"/>
              <a:ext cx="1029517" cy="516900"/>
            </a:xfrm>
            <a:prstGeom prst="straightConnector1">
              <a:avLst/>
            </a:prstGeom>
            <a:noFill/>
            <a:ln w="76200" cap="rnd" cmpd="sng">
              <a:solidFill>
                <a:srgbClr val="99CB38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0" name="Shape 118">
              <a:extLst>
                <a:ext uri="{FF2B5EF4-FFF2-40B4-BE49-F238E27FC236}">
                  <a16:creationId xmlns:a16="http://schemas.microsoft.com/office/drawing/2014/main" xmlns="" id="{F9D83F51-EE98-4098-8A88-040919D0994B}"/>
                </a:ext>
              </a:extLst>
            </p:cNvPr>
            <p:cNvCxnSpPr>
              <a:stCxn id="10" idx="3"/>
              <a:endCxn id="12" idx="1"/>
            </p:cNvCxnSpPr>
            <p:nvPr/>
          </p:nvCxnSpPr>
          <p:spPr>
            <a:xfrm>
              <a:off x="8297910" y="2577093"/>
              <a:ext cx="810600" cy="0"/>
            </a:xfrm>
            <a:prstGeom prst="straightConnector1">
              <a:avLst/>
            </a:prstGeom>
            <a:noFill/>
            <a:ln w="76200" cap="rnd" cmpd="sng">
              <a:solidFill>
                <a:srgbClr val="99CB38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1" name="Shape 119">
              <a:extLst>
                <a:ext uri="{FF2B5EF4-FFF2-40B4-BE49-F238E27FC236}">
                  <a16:creationId xmlns:a16="http://schemas.microsoft.com/office/drawing/2014/main" xmlns="" id="{097D5502-B518-4824-A47D-2EDD71A1B5C8}"/>
                </a:ext>
              </a:extLst>
            </p:cNvPr>
            <p:cNvCxnSpPr>
              <a:endCxn id="14" idx="0"/>
            </p:cNvCxnSpPr>
            <p:nvPr/>
          </p:nvCxnSpPr>
          <p:spPr>
            <a:xfrm flipH="1">
              <a:off x="5864493" y="2942661"/>
              <a:ext cx="848100" cy="586500"/>
            </a:xfrm>
            <a:prstGeom prst="straightConnector1">
              <a:avLst/>
            </a:prstGeom>
            <a:noFill/>
            <a:ln w="76200" cap="rnd" cmpd="sng">
              <a:solidFill>
                <a:srgbClr val="99CB38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2" name="Shape 120">
              <a:extLst>
                <a:ext uri="{FF2B5EF4-FFF2-40B4-BE49-F238E27FC236}">
                  <a16:creationId xmlns:a16="http://schemas.microsoft.com/office/drawing/2014/main" xmlns="" id="{4D06CC2D-4A50-47DE-951A-D76A858B8C97}"/>
                </a:ext>
              </a:extLst>
            </p:cNvPr>
            <p:cNvCxnSpPr>
              <a:endCxn id="15" idx="0"/>
            </p:cNvCxnSpPr>
            <p:nvPr/>
          </p:nvCxnSpPr>
          <p:spPr>
            <a:xfrm>
              <a:off x="7360529" y="2942661"/>
              <a:ext cx="927600" cy="586500"/>
            </a:xfrm>
            <a:prstGeom prst="straightConnector1">
              <a:avLst/>
            </a:prstGeom>
            <a:noFill/>
            <a:ln w="76200" cap="rnd" cmpd="sng">
              <a:solidFill>
                <a:srgbClr val="99CB38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ru-RU" smtClean="0"/>
              <a:t>9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FB83B1-2D2A-4734-B5ED-DE272255FF74}"/>
              </a:ext>
            </a:extLst>
          </p:cNvPr>
          <p:cNvSpPr/>
          <p:nvPr/>
        </p:nvSpPr>
        <p:spPr>
          <a:xfrm>
            <a:off x="1552354" y="1233375"/>
            <a:ext cx="9207795" cy="762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" lvl="0">
              <a:lnSpc>
                <a:spcPct val="80000"/>
              </a:lnSpc>
              <a:spcBef>
                <a:spcPts val="1000"/>
              </a:spcBef>
              <a:buClr>
                <a:srgbClr val="99CB38"/>
              </a:buClr>
              <a:buSzPts val="2000"/>
            </a:pPr>
            <a:endParaRPr lang="en-GB" sz="2200" b="1" dirty="0">
              <a:solidFill>
                <a:srgbClr val="3F3F3F"/>
              </a:solidFill>
              <a:latin typeface="+mj-lt"/>
              <a:ea typeface="Trebuchet MS"/>
              <a:cs typeface="Trebuchet MS"/>
              <a:sym typeface="Trebuchet MS"/>
            </a:endParaRPr>
          </a:p>
          <a:p>
            <a:pPr marL="4572" lvl="0">
              <a:lnSpc>
                <a:spcPct val="80000"/>
              </a:lnSpc>
              <a:spcBef>
                <a:spcPts val="1000"/>
              </a:spcBef>
              <a:buClr>
                <a:srgbClr val="99CB38"/>
              </a:buClr>
              <a:buSzPts val="2000"/>
            </a:pPr>
            <a:endParaRPr lang="en-GB" sz="2200" b="1" dirty="0" smtClean="0">
              <a:solidFill>
                <a:srgbClr val="3F3F3F"/>
              </a:solidFill>
              <a:latin typeface="+mj-lt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79DC02-B465-4F1E-A01F-854A3F8AD874}"/>
              </a:ext>
            </a:extLst>
          </p:cNvPr>
          <p:cNvSpPr/>
          <p:nvPr/>
        </p:nvSpPr>
        <p:spPr>
          <a:xfrm>
            <a:off x="376281" y="309748"/>
            <a:ext cx="787458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H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ow will your child be assessed in </a:t>
            </a:r>
            <a:r>
              <a:rPr lang="en-GB" sz="2800" b="1" dirty="0" smtClean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Reading?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614505"/>
            <a:ext cx="9964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Eras Bold ITC" panose="020B0907030504020204" pitchFamily="34" charset="0"/>
              </a:rPr>
              <a:t>To be a fluent reader, children must be able to achieve in all of these key strands.</a:t>
            </a:r>
            <a:endParaRPr lang="en-GB" sz="2000" dirty="0">
              <a:solidFill>
                <a:srgbClr val="0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354" y="2777172"/>
            <a:ext cx="943216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To accurately blend the sounds in words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Retrieval of information (main purpose of the text)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Make predictions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Meaning of words in context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Inference (reading between the lines and looking for clues in the text)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Making comparisons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GB" b="1" dirty="0" smtClean="0">
              <a:solidFill>
                <a:srgbClr val="FF0000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onBusiness Presentation Layout_Elementary_MO - v4.potx" id="{4DC39F4E-E9E8-4D22-BDE0-044CC575188F}" vid="{A1165295-B50A-4F62-B2CC-94F4F7BF07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tf66931380</Template>
  <TotalTime>0</TotalTime>
  <Words>567</Words>
  <Application>Microsoft Office PowerPoint</Application>
  <PresentationFormat>Widescreen</PresentationFormat>
  <Paragraphs>97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Britannic Bold</vt:lpstr>
      <vt:lpstr>Calibri</vt:lpstr>
      <vt:lpstr>Comic Sans MS</vt:lpstr>
      <vt:lpstr>Eras Bold ITC</vt:lpstr>
      <vt:lpstr>Franklin Gothic Book</vt:lpstr>
      <vt:lpstr>Trebuchet MS</vt:lpstr>
      <vt:lpstr>Office Theme</vt:lpstr>
      <vt:lpstr>Year 1 and 2 Reading Café.</vt:lpstr>
      <vt:lpstr>Welcome</vt:lpstr>
      <vt:lpstr>Perfect Partnership.</vt:lpstr>
      <vt:lpstr>Which books do your children enjoy?</vt:lpstr>
      <vt:lpstr>PowerPoint Presentation</vt:lpstr>
      <vt:lpstr>PowerPoint Presentation</vt:lpstr>
      <vt:lpstr>How we teach reading.</vt:lpstr>
      <vt:lpstr>KS1 English</vt:lpstr>
      <vt:lpstr>PowerPoint Presentation</vt:lpstr>
      <vt:lpstr>Benefits of Reading</vt:lpstr>
      <vt:lpstr>Activity</vt:lpstr>
      <vt:lpstr>Once Upon a Time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2018-09-20T16:58:56Z</dcterms:created>
  <dcterms:modified xsi:type="dcterms:W3CDTF">2019-01-18T10:27:29Z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2018-08-01T18:51:16.8781335Z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