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257" r:id="rId4"/>
    <p:sldId id="258" r:id="rId5"/>
    <p:sldId id="270" r:id="rId6"/>
    <p:sldId id="261" r:id="rId7"/>
    <p:sldId id="273" r:id="rId8"/>
    <p:sldId id="262" r:id="rId9"/>
    <p:sldId id="259" r:id="rId10"/>
    <p:sldId id="260" r:id="rId11"/>
    <p:sldId id="263" r:id="rId12"/>
    <p:sldId id="264" r:id="rId13"/>
    <p:sldId id="265" r:id="rId14"/>
    <p:sldId id="266" r:id="rId15"/>
    <p:sldId id="267" r:id="rId16"/>
    <p:sldId id="268" r:id="rId17"/>
    <p:sldId id="274" r:id="rId18"/>
    <p:sldId id="275" r:id="rId19"/>
    <p:sldId id="299"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8" r:id="rId37"/>
    <p:sldId id="293" r:id="rId38"/>
    <p:sldId id="294" r:id="rId39"/>
    <p:sldId id="295" r:id="rId40"/>
    <p:sldId id="296" r:id="rId41"/>
    <p:sldId id="297" r:id="rId4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86" d="100"/>
          <a:sy n="86" d="100"/>
        </p:scale>
        <p:origin x="102"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6267F5C-8C91-4F7B-9F87-3A5BE69414BE}" type="datetimeFigureOut">
              <a:rPr lang="en-GB"/>
              <a:pPr>
                <a:defRPr/>
              </a:pPr>
              <a:t>30/09/2018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0BAA734-3068-4F78-9CBF-3954774F74F7}" type="slidenum">
              <a:rPr lang="en-GB"/>
              <a:pPr>
                <a:defRPr/>
              </a:pPr>
              <a:t>‹#›</a:t>
            </a:fld>
            <a:endParaRPr lang="en-GB" dirty="0"/>
          </a:p>
        </p:txBody>
      </p:sp>
    </p:spTree>
    <p:extLst>
      <p:ext uri="{BB962C8B-B14F-4D97-AF65-F5344CB8AC3E}">
        <p14:creationId xmlns:p14="http://schemas.microsoft.com/office/powerpoint/2010/main" val="97554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BC18CC6-7098-4A72-BB35-02B5E0639067}" type="datetimeFigureOut">
              <a:rPr lang="en-GB"/>
              <a:pPr>
                <a:defRPr/>
              </a:pPr>
              <a:t>30/09/2018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0550522-D5AF-4035-AEA2-4DC5B320DD36}" type="slidenum">
              <a:rPr lang="en-GB"/>
              <a:pPr>
                <a:defRPr/>
              </a:pPr>
              <a:t>‹#›</a:t>
            </a:fld>
            <a:endParaRPr lang="en-GB" dirty="0"/>
          </a:p>
        </p:txBody>
      </p:sp>
    </p:spTree>
    <p:extLst>
      <p:ext uri="{BB962C8B-B14F-4D97-AF65-F5344CB8AC3E}">
        <p14:creationId xmlns:p14="http://schemas.microsoft.com/office/powerpoint/2010/main" val="131033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D42F53A-ED79-4059-8E17-E4B42434420A}" type="datetimeFigureOut">
              <a:rPr lang="en-GB"/>
              <a:pPr>
                <a:defRPr/>
              </a:pPr>
              <a:t>30/09/2018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09138B8-947D-45AC-BE33-8BF6732FEEB4}" type="slidenum">
              <a:rPr lang="en-GB"/>
              <a:pPr>
                <a:defRPr/>
              </a:pPr>
              <a:t>‹#›</a:t>
            </a:fld>
            <a:endParaRPr lang="en-GB" dirty="0"/>
          </a:p>
        </p:txBody>
      </p:sp>
    </p:spTree>
    <p:extLst>
      <p:ext uri="{BB962C8B-B14F-4D97-AF65-F5344CB8AC3E}">
        <p14:creationId xmlns:p14="http://schemas.microsoft.com/office/powerpoint/2010/main" val="125091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80C45E0-EECD-4567-842B-13B463D0AB58}" type="datetimeFigureOut">
              <a:rPr lang="en-GB"/>
              <a:pPr>
                <a:defRPr/>
              </a:pPr>
              <a:t>30/09/2018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3389D8E-1694-48F3-A16A-45339AB7031E}" type="slidenum">
              <a:rPr lang="en-GB"/>
              <a:pPr>
                <a:defRPr/>
              </a:pPr>
              <a:t>‹#›</a:t>
            </a:fld>
            <a:endParaRPr lang="en-GB" dirty="0"/>
          </a:p>
        </p:txBody>
      </p:sp>
    </p:spTree>
    <p:extLst>
      <p:ext uri="{BB962C8B-B14F-4D97-AF65-F5344CB8AC3E}">
        <p14:creationId xmlns:p14="http://schemas.microsoft.com/office/powerpoint/2010/main" val="352148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5D33DAC7-9C96-468C-A212-4241465DA4F0}" type="datetimeFigureOut">
              <a:rPr lang="en-GB"/>
              <a:pPr>
                <a:defRPr/>
              </a:pPr>
              <a:t>30/09/2018</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54397E8-D41B-4F41-B13B-D08656D4EDE4}" type="slidenum">
              <a:rPr lang="en-GB"/>
              <a:pPr>
                <a:defRPr/>
              </a:pPr>
              <a:t>‹#›</a:t>
            </a:fld>
            <a:endParaRPr lang="en-GB" dirty="0"/>
          </a:p>
        </p:txBody>
      </p:sp>
    </p:spTree>
    <p:extLst>
      <p:ext uri="{BB962C8B-B14F-4D97-AF65-F5344CB8AC3E}">
        <p14:creationId xmlns:p14="http://schemas.microsoft.com/office/powerpoint/2010/main" val="133891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8261178-08BC-4C9B-96B1-936646EAB7D3}" type="datetimeFigureOut">
              <a:rPr lang="en-GB"/>
              <a:pPr>
                <a:defRPr/>
              </a:pPr>
              <a:t>30/09/2018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436FAD8-E613-4316-B019-1D60D3B555DE}" type="slidenum">
              <a:rPr lang="en-GB"/>
              <a:pPr>
                <a:defRPr/>
              </a:pPr>
              <a:t>‹#›</a:t>
            </a:fld>
            <a:endParaRPr lang="en-GB" dirty="0"/>
          </a:p>
        </p:txBody>
      </p:sp>
    </p:spTree>
    <p:extLst>
      <p:ext uri="{BB962C8B-B14F-4D97-AF65-F5344CB8AC3E}">
        <p14:creationId xmlns:p14="http://schemas.microsoft.com/office/powerpoint/2010/main" val="115078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4D71363-A557-4EC7-BEEC-803ACF16403F}" type="datetimeFigureOut">
              <a:rPr lang="en-GB"/>
              <a:pPr>
                <a:defRPr/>
              </a:pPr>
              <a:t>30/09/2018</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3A6B4A8-9CF2-4C8F-9638-66E242A14F98}" type="slidenum">
              <a:rPr lang="en-GB"/>
              <a:pPr>
                <a:defRPr/>
              </a:pPr>
              <a:t>‹#›</a:t>
            </a:fld>
            <a:endParaRPr lang="en-GB" dirty="0"/>
          </a:p>
        </p:txBody>
      </p:sp>
    </p:spTree>
    <p:extLst>
      <p:ext uri="{BB962C8B-B14F-4D97-AF65-F5344CB8AC3E}">
        <p14:creationId xmlns:p14="http://schemas.microsoft.com/office/powerpoint/2010/main" val="850625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1329435-AC94-4E52-95AB-E4E2671C4BBB}" type="datetimeFigureOut">
              <a:rPr lang="en-GB"/>
              <a:pPr>
                <a:defRPr/>
              </a:pPr>
              <a:t>30/09/2018</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40A5803-6115-493F-9E2B-71EA878F7B62}" type="slidenum">
              <a:rPr lang="en-GB"/>
              <a:pPr>
                <a:defRPr/>
              </a:pPr>
              <a:t>‹#›</a:t>
            </a:fld>
            <a:endParaRPr lang="en-GB" dirty="0"/>
          </a:p>
        </p:txBody>
      </p:sp>
    </p:spTree>
    <p:extLst>
      <p:ext uri="{BB962C8B-B14F-4D97-AF65-F5344CB8AC3E}">
        <p14:creationId xmlns:p14="http://schemas.microsoft.com/office/powerpoint/2010/main" val="414240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4B97C0-86C3-46FE-9059-554BD7943223}" type="datetimeFigureOut">
              <a:rPr lang="en-GB"/>
              <a:pPr>
                <a:defRPr/>
              </a:pPr>
              <a:t>30/09/2018</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8B34C12-01B3-4B8A-9005-1D6F935DD801}" type="slidenum">
              <a:rPr lang="en-GB"/>
              <a:pPr>
                <a:defRPr/>
              </a:pPr>
              <a:t>‹#›</a:t>
            </a:fld>
            <a:endParaRPr lang="en-GB" dirty="0"/>
          </a:p>
        </p:txBody>
      </p:sp>
    </p:spTree>
    <p:extLst>
      <p:ext uri="{BB962C8B-B14F-4D97-AF65-F5344CB8AC3E}">
        <p14:creationId xmlns:p14="http://schemas.microsoft.com/office/powerpoint/2010/main" val="405366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4F9F3C8-20B1-43B3-85A6-0890C34CB724}" type="datetimeFigureOut">
              <a:rPr lang="en-GB"/>
              <a:pPr>
                <a:defRPr/>
              </a:pPr>
              <a:t>30/09/2018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46EE8A8-306F-4B02-A5FE-03A59AF75601}" type="slidenum">
              <a:rPr lang="en-GB"/>
              <a:pPr>
                <a:defRPr/>
              </a:pPr>
              <a:t>‹#›</a:t>
            </a:fld>
            <a:endParaRPr lang="en-GB" dirty="0"/>
          </a:p>
        </p:txBody>
      </p:sp>
    </p:spTree>
    <p:extLst>
      <p:ext uri="{BB962C8B-B14F-4D97-AF65-F5344CB8AC3E}">
        <p14:creationId xmlns:p14="http://schemas.microsoft.com/office/powerpoint/2010/main" val="2975068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556C0A3-BF12-4341-8A22-75864CB74629}" type="datetimeFigureOut">
              <a:rPr lang="en-GB"/>
              <a:pPr>
                <a:defRPr/>
              </a:pPr>
              <a:t>30/09/2018</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1C5036B-AC3D-49B8-84AC-B4F7F3785967}" type="slidenum">
              <a:rPr lang="en-GB"/>
              <a:pPr>
                <a:defRPr/>
              </a:pPr>
              <a:t>‹#›</a:t>
            </a:fld>
            <a:endParaRPr lang="en-GB" dirty="0"/>
          </a:p>
        </p:txBody>
      </p:sp>
    </p:spTree>
    <p:extLst>
      <p:ext uri="{BB962C8B-B14F-4D97-AF65-F5344CB8AC3E}">
        <p14:creationId xmlns:p14="http://schemas.microsoft.com/office/powerpoint/2010/main" val="206675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0BBCD04-05BC-4019-93D0-484CBC9E8A7C}" type="datetimeFigureOut">
              <a:rPr lang="en-GB"/>
              <a:pPr>
                <a:defRPr/>
              </a:pPr>
              <a:t>30/09/2018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A9F205B-689A-473F-9267-0D916891ACB9}" type="slidenum">
              <a:rPr lang="en-GB"/>
              <a:pPr>
                <a:defRPr/>
              </a:pPr>
              <a:t>‹#›</a:t>
            </a:fld>
            <a:endParaRPr lang="en-GB"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37887" y="96838"/>
            <a:ext cx="1103313" cy="135989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239784/English_Appendix_1_-_Spelling.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gif"/></Relationships>
</file>

<file path=ppt/slides/_rels/slide3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emf"/><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3906837"/>
          </a:xfrm>
        </p:spPr>
        <p:txBody>
          <a:bodyPr rtlCol="0">
            <a:noAutofit/>
          </a:bodyPr>
          <a:lstStyle/>
          <a:p>
            <a:pPr eaLnBrk="1" fontAlgn="auto" hangingPunct="1">
              <a:spcAft>
                <a:spcPts val="0"/>
              </a:spcAft>
              <a:defRPr/>
            </a:pPr>
            <a:r>
              <a:rPr lang="en-GB" sz="9600" dirty="0" smtClean="0">
                <a:solidFill>
                  <a:schemeClr val="accent5">
                    <a:lumMod val="75000"/>
                  </a:schemeClr>
                </a:solidFill>
                <a:latin typeface="Comic Sans MS" panose="030F0702030302020204" pitchFamily="66" charset="0"/>
              </a:rPr>
              <a:t>Welcome to Year </a:t>
            </a:r>
            <a:r>
              <a:rPr lang="en-GB" sz="9600" dirty="0">
                <a:solidFill>
                  <a:schemeClr val="accent5">
                    <a:lumMod val="75000"/>
                  </a:schemeClr>
                </a:solidFill>
                <a:latin typeface="Comic Sans MS" panose="030F0702030302020204" pitchFamily="66" charset="0"/>
              </a:rPr>
              <a:t>2 </a:t>
            </a:r>
            <a:br>
              <a:rPr lang="en-GB" sz="9600" dirty="0">
                <a:solidFill>
                  <a:schemeClr val="accent5">
                    <a:lumMod val="75000"/>
                  </a:schemeClr>
                </a:solidFill>
                <a:latin typeface="Comic Sans MS" panose="030F0702030302020204" pitchFamily="66" charset="0"/>
              </a:rPr>
            </a:br>
            <a:endParaRPr lang="en-GB" sz="9600" dirty="0">
              <a:solidFill>
                <a:schemeClr val="accent5">
                  <a:lumMod val="75000"/>
                </a:schemeClr>
              </a:solidFill>
              <a:latin typeface="Comic Sans MS" panose="030F0702030302020204" pitchFamily="66" charset="0"/>
            </a:endParaRPr>
          </a:p>
        </p:txBody>
      </p:sp>
      <p:sp>
        <p:nvSpPr>
          <p:cNvPr id="2051" name="Subtitle 2"/>
          <p:cNvSpPr>
            <a:spLocks noGrp="1"/>
          </p:cNvSpPr>
          <p:nvPr>
            <p:ph type="subTitle" idx="1"/>
          </p:nvPr>
        </p:nvSpPr>
        <p:spPr/>
        <p:txBody>
          <a:bodyPr/>
          <a:lstStyle/>
          <a:p>
            <a:pPr eaLnBrk="1" hangingPunct="1"/>
            <a:r>
              <a:rPr lang="en-GB" altLang="en-US" dirty="0" smtClean="0">
                <a:latin typeface="Comic Sans MS" panose="030F0702030302020204" pitchFamily="66" charset="0"/>
              </a:rPr>
              <a:t>October 2018</a:t>
            </a:r>
          </a:p>
          <a:p>
            <a:pPr eaLnBrk="1" hangingPunct="1"/>
            <a:r>
              <a:rPr lang="en-GB" altLang="en-US" dirty="0" smtClean="0">
                <a:latin typeface="Comic Sans MS" panose="030F0702030302020204" pitchFamily="66" charset="0"/>
              </a:rPr>
              <a:t>Mrs </a:t>
            </a:r>
            <a:r>
              <a:rPr lang="en-GB" altLang="en-US" dirty="0" err="1" smtClean="0">
                <a:latin typeface="Comic Sans MS" panose="030F0702030302020204" pitchFamily="66" charset="0"/>
              </a:rPr>
              <a:t>Wann</a:t>
            </a:r>
            <a:endParaRPr lang="en-GB" altLang="en-US"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27775"/>
          </a:xfrm>
        </p:spPr>
        <p:txBody>
          <a:bodyPr rtlCol="0">
            <a:normAutofit fontScale="90000"/>
          </a:bodyPr>
          <a:lstStyle/>
          <a:p>
            <a:pPr eaLnBrk="1" fontAlgn="auto" hangingPunct="1">
              <a:spcAft>
                <a:spcPts val="0"/>
              </a:spcAft>
              <a:defRPr/>
            </a:pPr>
            <a:r>
              <a:rPr lang="en-GB" sz="3600" dirty="0">
                <a:solidFill>
                  <a:schemeClr val="accent5">
                    <a:lumMod val="75000"/>
                  </a:schemeClr>
                </a:solidFill>
                <a:latin typeface="Comic Sans MS" panose="030F0702030302020204" pitchFamily="66" charset="0"/>
              </a:rPr>
              <a:t>Children in year 2 </a:t>
            </a:r>
            <a:r>
              <a:rPr lang="en-GB" sz="3600" dirty="0" smtClean="0">
                <a:solidFill>
                  <a:schemeClr val="accent5">
                    <a:lumMod val="75000"/>
                  </a:schemeClr>
                </a:solidFill>
                <a:latin typeface="Comic Sans MS" panose="030F0702030302020204" pitchFamily="66" charset="0"/>
              </a:rPr>
              <a:t>need </a:t>
            </a:r>
            <a:r>
              <a:rPr lang="en-GB" sz="3600" dirty="0">
                <a:solidFill>
                  <a:schemeClr val="accent5">
                    <a:lumMod val="75000"/>
                  </a:schemeClr>
                </a:solidFill>
                <a:latin typeface="Comic Sans MS" panose="030F0702030302020204" pitchFamily="66" charset="0"/>
              </a:rPr>
              <a:t>to explain about</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 </a:t>
            </a:r>
            <a:r>
              <a:rPr lang="en-GB" sz="3600" dirty="0" smtClean="0">
                <a:solidFill>
                  <a:schemeClr val="accent5">
                    <a:lumMod val="75000"/>
                  </a:schemeClr>
                </a:solidFill>
                <a:latin typeface="Comic Sans MS" panose="030F0702030302020204" pitchFamily="66" charset="0"/>
              </a:rPr>
              <a:t>characters, setting, </a:t>
            </a:r>
            <a:r>
              <a:rPr lang="en-GB" sz="3600" dirty="0">
                <a:solidFill>
                  <a:schemeClr val="accent5">
                    <a:lumMod val="75000"/>
                  </a:schemeClr>
                </a:solidFill>
                <a:latin typeface="Comic Sans MS" panose="030F0702030302020204" pitchFamily="66" charset="0"/>
              </a:rPr>
              <a:t>plot and be able to answer inference based questions.</a:t>
            </a:r>
            <a:br>
              <a:rPr lang="en-GB" sz="3600" dirty="0">
                <a:solidFill>
                  <a:schemeClr val="accent5">
                    <a:lumMod val="75000"/>
                  </a:schemeClr>
                </a:solidFill>
                <a:latin typeface="Comic Sans MS" panose="030F0702030302020204" pitchFamily="66" charset="0"/>
              </a:rPr>
            </a:br>
            <a:r>
              <a:rPr lang="en-GB" sz="3600" dirty="0">
                <a:solidFill>
                  <a:srgbClr val="FF0000"/>
                </a:solidFill>
                <a:latin typeface="Comic Sans MS" panose="030F0702030302020204" pitchFamily="66" charset="0"/>
              </a:rPr>
              <a:t>Anna was waiting for a parcel. It was late. She was cross because the guests would be arriving soon. </a:t>
            </a:r>
            <a:r>
              <a:rPr lang="en-GB" sz="3600" dirty="0">
                <a:solidFill>
                  <a:schemeClr val="accent5">
                    <a:lumMod val="75000"/>
                  </a:schemeClr>
                </a:solidFill>
                <a:latin typeface="Comic Sans MS" panose="030F0702030302020204" pitchFamily="66" charset="0"/>
              </a:rPr>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Why was Anna cross?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Who might the guests be?</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What might be in the parcel?</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Why might the parcel be late?</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What will happen next?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How old do you think Anna is? Why?</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Which word tells you what Anna was doing? What type of word is it?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What adjectives could you add to improve the text?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61100"/>
          </a:xfrm>
        </p:spPr>
        <p:txBody>
          <a:bodyPr rtlCol="0">
            <a:normAutofit fontScale="90000"/>
          </a:bodyPr>
          <a:lstStyle/>
          <a:p>
            <a:pPr eaLnBrk="1" fontAlgn="auto" hangingPunct="1">
              <a:spcAft>
                <a:spcPts val="0"/>
              </a:spcAft>
              <a:defRPr/>
            </a:pPr>
            <a:r>
              <a:rPr lang="en-GB" sz="3600" dirty="0">
                <a:solidFill>
                  <a:srgbClr val="0070C0"/>
                </a:solidFill>
                <a:latin typeface="Comic Sans MS" panose="030F0702030302020204" pitchFamily="66" charset="0"/>
              </a:rPr>
              <a:t>Children will be challenged to locate words and phrases. </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E.g. Find me the adjectives that describe the …….</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Which phrase tells you where the  character is?</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Children who are able readers can – </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 improve the story with more exciting words  - write a book review for other children  -</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 create another story using the same characters </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turn it into a play</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research independently using index and contents page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3" y="365125"/>
            <a:ext cx="11515725" cy="6492875"/>
          </a:xfrm>
        </p:spPr>
        <p:txBody>
          <a:bodyPr rtlCol="0">
            <a:normAutofit fontScale="90000"/>
          </a:bodyPr>
          <a:lstStyle/>
          <a:p>
            <a:pPr eaLnBrk="1" fontAlgn="auto" hangingPunct="1">
              <a:spcAft>
                <a:spcPts val="0"/>
              </a:spcAft>
              <a:defRPr/>
            </a:pPr>
            <a:r>
              <a:rPr lang="en-GB" sz="3600" dirty="0">
                <a:solidFill>
                  <a:srgbClr val="0070C0"/>
                </a:solidFill>
                <a:latin typeface="Comic Sans MS" panose="030F0702030302020204" pitchFamily="66" charset="0"/>
              </a:rPr>
              <a:t>The right level </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Does your child understand the vocabulary  - ask them to explain words  - ask them to say the word in a sentence – to check understanding. </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Just because they can read it does not mean they understand it. </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 It is vital that children remain on certain levels of books in school. </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 We work hard to fill in comprehension and understanding.</a:t>
            </a:r>
            <a:br>
              <a:rPr lang="en-GB" sz="36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A child should be able to discuss a book that they have read without looking back at pages. The should be able to summarise a story and talk about facts that they have learned in an information book. </a:t>
            </a:r>
            <a:r>
              <a:rPr lang="en-GB" dirty="0"/>
              <a:t/>
            </a:r>
            <a:br>
              <a:rPr lang="en-GB" dirty="0"/>
            </a:b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463550"/>
            <a:ext cx="11369675" cy="6281738"/>
          </a:xfrm>
        </p:spPr>
        <p:txBody>
          <a:bodyPr rtlCol="0">
            <a:normAutofit fontScale="90000"/>
          </a:bodyPr>
          <a:lstStyle/>
          <a:p>
            <a:pPr eaLnBrk="1" fontAlgn="auto" hangingPunct="1">
              <a:spcAft>
                <a:spcPts val="0"/>
              </a:spcAft>
              <a:defRPr/>
            </a:pPr>
            <a:r>
              <a:rPr lang="en-GB" sz="4000" dirty="0">
                <a:solidFill>
                  <a:srgbClr val="0070C0"/>
                </a:solidFill>
                <a:latin typeface="Comic Sans MS" panose="030F0702030302020204" pitchFamily="66" charset="0"/>
              </a:rPr>
              <a:t>Working towards Year 2 comprehension – Mum’s new baby</a:t>
            </a:r>
            <a:br>
              <a:rPr lang="en-GB" sz="4000" dirty="0">
                <a:solidFill>
                  <a:srgbClr val="0070C0"/>
                </a:solidFill>
                <a:latin typeface="Comic Sans MS" panose="030F0702030302020204" pitchFamily="66" charset="0"/>
              </a:rPr>
            </a:br>
            <a:r>
              <a:rPr lang="en-GB" sz="4000" dirty="0">
                <a:solidFill>
                  <a:srgbClr val="0070C0"/>
                </a:solidFill>
                <a:latin typeface="Comic Sans MS" panose="030F0702030302020204" pitchFamily="66" charset="0"/>
              </a:rPr>
              <a:t/>
            </a:r>
            <a:br>
              <a:rPr lang="en-GB" sz="4000" dirty="0">
                <a:solidFill>
                  <a:srgbClr val="0070C0"/>
                </a:solidFill>
                <a:latin typeface="Comic Sans MS" panose="030F0702030302020204" pitchFamily="66" charset="0"/>
              </a:rPr>
            </a:br>
            <a:r>
              <a:rPr lang="en-GB" sz="4000" dirty="0">
                <a:solidFill>
                  <a:srgbClr val="0070C0"/>
                </a:solidFill>
                <a:latin typeface="Comic Sans MS" panose="030F0702030302020204" pitchFamily="66" charset="0"/>
              </a:rPr>
              <a:t>Jenny’s Mum went to hospital to have the baby. It was a boy. Jenny was glad. Mum came home with the new baby. </a:t>
            </a:r>
            <a:br>
              <a:rPr lang="en-GB" sz="4000" dirty="0">
                <a:solidFill>
                  <a:srgbClr val="0070C0"/>
                </a:solidFill>
                <a:latin typeface="Comic Sans MS" panose="030F0702030302020204" pitchFamily="66" charset="0"/>
              </a:rPr>
            </a:br>
            <a:r>
              <a:rPr lang="en-GB" sz="4000" dirty="0">
                <a:solidFill>
                  <a:srgbClr val="0070C0"/>
                </a:solidFill>
                <a:latin typeface="Comic Sans MS" panose="030F0702030302020204" pitchFamily="66" charset="0"/>
              </a:rPr>
              <a:t>“We will call him Joe,” she said.</a:t>
            </a:r>
            <a:br>
              <a:rPr lang="en-GB" sz="4000" dirty="0">
                <a:solidFill>
                  <a:srgbClr val="0070C0"/>
                </a:solidFill>
                <a:latin typeface="Comic Sans MS" panose="030F0702030302020204" pitchFamily="66" charset="0"/>
              </a:rPr>
            </a:br>
            <a:r>
              <a:rPr lang="en-GB" sz="4000" dirty="0">
                <a:solidFill>
                  <a:srgbClr val="0070C0"/>
                </a:solidFill>
                <a:latin typeface="Comic Sans MS" panose="030F0702030302020204" pitchFamily="66" charset="0"/>
              </a:rPr>
              <a:t>“I wanted to call him Mark,” said Jenny.</a:t>
            </a:r>
            <a:br>
              <a:rPr lang="en-GB" sz="4000" dirty="0">
                <a:solidFill>
                  <a:srgbClr val="0070C0"/>
                </a:solidFill>
                <a:latin typeface="Comic Sans MS" panose="030F0702030302020204" pitchFamily="66" charset="0"/>
              </a:rPr>
            </a:br>
            <a:r>
              <a:rPr lang="en-GB" sz="4000" dirty="0">
                <a:solidFill>
                  <a:srgbClr val="0070C0"/>
                </a:solidFill>
                <a:latin typeface="Comic Sans MS" panose="030F0702030302020204" pitchFamily="66" charset="0"/>
              </a:rPr>
              <a:t/>
            </a:r>
            <a:br>
              <a:rPr lang="en-GB" sz="4000" dirty="0">
                <a:solidFill>
                  <a:srgbClr val="0070C0"/>
                </a:solidFill>
                <a:latin typeface="Comic Sans MS" panose="030F0702030302020204" pitchFamily="66" charset="0"/>
              </a:rPr>
            </a:br>
            <a:r>
              <a:rPr lang="en-GB" sz="4000" dirty="0">
                <a:solidFill>
                  <a:srgbClr val="0070C0"/>
                </a:solidFill>
                <a:latin typeface="Comic Sans MS" panose="030F0702030302020204" pitchFamily="66" charset="0"/>
              </a:rPr>
              <a:t>Q. Where did Mum go with the new baby? </a:t>
            </a:r>
            <a:br>
              <a:rPr lang="en-GB" sz="4000" dirty="0">
                <a:solidFill>
                  <a:srgbClr val="0070C0"/>
                </a:solidFill>
                <a:latin typeface="Comic Sans MS" panose="030F0702030302020204" pitchFamily="66" charset="0"/>
              </a:rPr>
            </a:br>
            <a:r>
              <a:rPr lang="en-GB" sz="4000" dirty="0">
                <a:solidFill>
                  <a:srgbClr val="0070C0"/>
                </a:solidFill>
                <a:latin typeface="Comic Sans MS" panose="030F0702030302020204" pitchFamily="66" charset="0"/>
              </a:rPr>
              <a:t> </a:t>
            </a:r>
            <a:r>
              <a:rPr lang="en-GB" sz="3100" dirty="0">
                <a:solidFill>
                  <a:srgbClr val="C00000"/>
                </a:solidFill>
                <a:latin typeface="Comic Sans MS" panose="030F0702030302020204" pitchFamily="66" charset="0"/>
              </a:rPr>
              <a:t>to the hospital         home         shopping       to school</a:t>
            </a:r>
            <a:br>
              <a:rPr lang="en-GB" sz="3100" dirty="0">
                <a:solidFill>
                  <a:srgbClr val="C00000"/>
                </a:solidFill>
                <a:latin typeface="Comic Sans MS" panose="030F0702030302020204" pitchFamily="66" charset="0"/>
              </a:rPr>
            </a:br>
            <a:r>
              <a:rPr lang="en-GB" sz="3100" dirty="0">
                <a:solidFill>
                  <a:srgbClr val="0070C0"/>
                </a:solidFill>
                <a:latin typeface="Comic Sans MS" panose="030F0702030302020204" pitchFamily="66" charset="0"/>
              </a:rPr>
              <a:t/>
            </a:r>
            <a:br>
              <a:rPr lang="en-GB" sz="3100" dirty="0">
                <a:solidFill>
                  <a:srgbClr val="0070C0"/>
                </a:solidFill>
                <a:latin typeface="Comic Sans MS" panose="030F0702030302020204" pitchFamily="66" charset="0"/>
              </a:rPr>
            </a:br>
            <a:r>
              <a:rPr lang="en-GB" sz="3600" dirty="0">
                <a:solidFill>
                  <a:srgbClr val="0070C0"/>
                </a:solidFill>
                <a:latin typeface="Comic Sans MS" panose="030F0702030302020204" pitchFamily="66" charset="0"/>
              </a:rPr>
              <a:t>Q. What did Jenny want to call the baby? </a:t>
            </a:r>
            <a:br>
              <a:rPr lang="en-GB" sz="3600" dirty="0">
                <a:solidFill>
                  <a:srgbClr val="0070C0"/>
                </a:solidFill>
                <a:latin typeface="Comic Sans MS" panose="030F0702030302020204" pitchFamily="66" charset="0"/>
              </a:rPr>
            </a:br>
            <a:r>
              <a:rPr lang="en-GB" sz="3600" dirty="0">
                <a:solidFill>
                  <a:srgbClr val="C00000"/>
                </a:solidFill>
                <a:latin typeface="Comic Sans MS" panose="030F0702030302020204" pitchFamily="66" charset="0"/>
              </a:rPr>
              <a:t>Joe         Tom        Mark        Simon </a:t>
            </a:r>
            <a:r>
              <a:rPr lang="en-GB" dirty="0"/>
              <a:t/>
            </a:r>
            <a:br>
              <a:rPr lang="en-GB" dirty="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8750" y="365125"/>
            <a:ext cx="11688763" cy="6353175"/>
          </a:xfrm>
        </p:spPr>
        <p:txBody>
          <a:bodyPr/>
          <a:lstStyle/>
          <a:p>
            <a:pPr eaLnBrk="1" hangingPunct="1"/>
            <a:r>
              <a:rPr lang="en-GB" altLang="en-US" sz="2800" smtClean="0">
                <a:solidFill>
                  <a:srgbClr val="0070C0"/>
                </a:solidFill>
                <a:latin typeface="Comic Sans MS" panose="030F0702030302020204" pitchFamily="66" charset="0"/>
              </a:rPr>
              <a:t/>
            </a:r>
            <a:br>
              <a:rPr lang="en-GB" altLang="en-US" sz="2800" smtClean="0">
                <a:solidFill>
                  <a:srgbClr val="0070C0"/>
                </a:solidFill>
                <a:latin typeface="Comic Sans MS" panose="030F0702030302020204" pitchFamily="66" charset="0"/>
              </a:rPr>
            </a:br>
            <a:r>
              <a:rPr lang="en-GB" altLang="en-US" sz="2800" i="1" smtClean="0">
                <a:solidFill>
                  <a:srgbClr val="0070C0"/>
                </a:solidFill>
                <a:latin typeface="Comic Sans MS" panose="030F0702030302020204" pitchFamily="66" charset="0"/>
              </a:rPr>
              <a:t>Expected level. </a:t>
            </a:r>
            <a:r>
              <a:rPr lang="en-GB" altLang="en-US" sz="2800" smtClean="0">
                <a:solidFill>
                  <a:srgbClr val="0070C0"/>
                </a:solidFill>
                <a:latin typeface="Comic Sans MS" panose="030F0702030302020204" pitchFamily="66" charset="0"/>
              </a:rPr>
              <a:t/>
            </a:r>
            <a:br>
              <a:rPr lang="en-GB" altLang="en-US" sz="2800" smtClean="0">
                <a:solidFill>
                  <a:srgbClr val="0070C0"/>
                </a:solidFill>
                <a:latin typeface="Comic Sans MS" panose="030F0702030302020204" pitchFamily="66" charset="0"/>
              </a:rPr>
            </a:br>
            <a:r>
              <a:rPr lang="en-GB" altLang="en-US" sz="2800" smtClean="0">
                <a:solidFill>
                  <a:srgbClr val="0070C0"/>
                </a:solidFill>
                <a:latin typeface="Comic Sans MS" panose="030F0702030302020204" pitchFamily="66" charset="0"/>
              </a:rPr>
              <a:t>Once upon a time there lived a blackbird and his wife. They sang so sweetly that everyone passing beneath the tree would stop and listen. It was the most beautiful music; it was as though gold and silver rain were falling into your ears. One day the king was passing and he heard the two birds singing. He said to his servants, “Catch those birds! I will keep them in a silver cage and they will sing to me.” So the servants set a trap, but they only caught one of the birds: the blackbird’s wife. They put her into a silver cage and hung her over the king’s bed. But she was so sad that she wouldn’t sing at all. As for the blackbird, when he saw that his wife had been trapped, he was angry. He took a sharp thorn for a sword and took half a walnut shell and wore it as a helmet. With the other half, he made himself a little drum. Soon he was marching towards the palace, beating the drum: rat-tat-tat. </a:t>
            </a:r>
            <a:br>
              <a:rPr lang="en-GB" altLang="en-US" sz="2800" smtClean="0">
                <a:solidFill>
                  <a:srgbClr val="0070C0"/>
                </a:solidFill>
                <a:latin typeface="Comic Sans MS" panose="030F0702030302020204" pitchFamily="66" charset="0"/>
              </a:rPr>
            </a:br>
            <a:endParaRPr lang="en-GB" altLang="en-US" sz="2800" smtClean="0">
              <a:solidFill>
                <a:srgbClr val="0070C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365125"/>
            <a:ext cx="11622088" cy="6492875"/>
          </a:xfrm>
        </p:spPr>
        <p:txBody>
          <a:bodyPr rtlCol="0">
            <a:normAutofit fontScale="90000"/>
          </a:bodyPr>
          <a:lstStyle/>
          <a:p>
            <a:pPr eaLnBrk="1" fontAlgn="auto" hangingPunct="1">
              <a:spcAft>
                <a:spcPts val="0"/>
              </a:spcAft>
              <a:defRPr/>
            </a:pPr>
            <a:r>
              <a:rPr lang="en-GB" sz="3100" dirty="0">
                <a:latin typeface="Comic Sans MS" panose="030F0702030302020204" pitchFamily="66" charset="0"/>
              </a:rPr>
              <a:t>How does the author describe the sound that the blackbirds made?</a:t>
            </a:r>
            <a:br>
              <a:rPr lang="en-GB" sz="3100" dirty="0">
                <a:latin typeface="Comic Sans MS" panose="030F0702030302020204" pitchFamily="66" charset="0"/>
              </a:rPr>
            </a:br>
            <a:r>
              <a:rPr lang="en-GB" sz="3100" dirty="0">
                <a:latin typeface="Comic Sans MS" panose="030F0702030302020204" pitchFamily="66" charset="0"/>
              </a:rPr>
              <a:t/>
            </a:r>
            <a:br>
              <a:rPr lang="en-GB" sz="3100" dirty="0">
                <a:latin typeface="Comic Sans MS" panose="030F0702030302020204" pitchFamily="66" charset="0"/>
              </a:rPr>
            </a:br>
            <a:r>
              <a:rPr lang="en-GB" sz="3100" dirty="0">
                <a:latin typeface="Comic Sans MS" panose="030F0702030302020204" pitchFamily="66" charset="0"/>
              </a:rPr>
              <a:t>Why did the author use the sentence?</a:t>
            </a:r>
            <a:br>
              <a:rPr lang="en-GB" sz="3100" dirty="0">
                <a:latin typeface="Comic Sans MS" panose="030F0702030302020204" pitchFamily="66" charset="0"/>
              </a:rPr>
            </a:br>
            <a:r>
              <a:rPr lang="en-GB" sz="3100" dirty="0">
                <a:solidFill>
                  <a:srgbClr val="0070C0"/>
                </a:solidFill>
                <a:latin typeface="Comic Sans MS" panose="030F0702030302020204" pitchFamily="66" charset="0"/>
              </a:rPr>
              <a:t>it was as though gold and silver rain were falling into your ears.</a:t>
            </a:r>
            <a:r>
              <a:rPr lang="en-GB" sz="3100" dirty="0">
                <a:latin typeface="Comic Sans MS" panose="030F0702030302020204" pitchFamily="66" charset="0"/>
              </a:rPr>
              <a:t> </a:t>
            </a:r>
            <a:br>
              <a:rPr lang="en-GB" sz="3100" dirty="0">
                <a:latin typeface="Comic Sans MS" panose="030F0702030302020204" pitchFamily="66" charset="0"/>
              </a:rPr>
            </a:br>
            <a:r>
              <a:rPr lang="en-GB" sz="3100" dirty="0">
                <a:latin typeface="Comic Sans MS" panose="030F0702030302020204" pitchFamily="66" charset="0"/>
              </a:rPr>
              <a:t/>
            </a:r>
            <a:br>
              <a:rPr lang="en-GB" sz="3100" dirty="0">
                <a:latin typeface="Comic Sans MS" panose="030F0702030302020204" pitchFamily="66" charset="0"/>
              </a:rPr>
            </a:br>
            <a:r>
              <a:rPr lang="en-GB" sz="3100" dirty="0">
                <a:latin typeface="Comic Sans MS" panose="030F0702030302020204" pitchFamily="66" charset="0"/>
              </a:rPr>
              <a:t>Why did the king want to have the blackbirds? </a:t>
            </a:r>
            <a:br>
              <a:rPr lang="en-GB" sz="3100" dirty="0">
                <a:latin typeface="Comic Sans MS" panose="030F0702030302020204" pitchFamily="66" charset="0"/>
              </a:rPr>
            </a:br>
            <a:r>
              <a:rPr lang="en-GB" sz="3100" dirty="0">
                <a:latin typeface="Comic Sans MS" panose="030F0702030302020204" pitchFamily="66" charset="0"/>
              </a:rPr>
              <a:t/>
            </a:r>
            <a:br>
              <a:rPr lang="en-GB" sz="3100" dirty="0">
                <a:latin typeface="Comic Sans MS" panose="030F0702030302020204" pitchFamily="66" charset="0"/>
              </a:rPr>
            </a:br>
            <a:r>
              <a:rPr lang="en-GB" sz="3100" dirty="0">
                <a:latin typeface="Comic Sans MS" panose="030F0702030302020204" pitchFamily="66" charset="0"/>
              </a:rPr>
              <a:t>Why was the blackbird’s wife sad? </a:t>
            </a:r>
            <a:br>
              <a:rPr lang="en-GB" sz="3100" dirty="0">
                <a:latin typeface="Comic Sans MS" panose="030F0702030302020204" pitchFamily="66" charset="0"/>
              </a:rPr>
            </a:br>
            <a:r>
              <a:rPr lang="en-GB" sz="3100" dirty="0">
                <a:latin typeface="Comic Sans MS" panose="030F0702030302020204" pitchFamily="66" charset="0"/>
              </a:rPr>
              <a:t/>
            </a:r>
            <a:br>
              <a:rPr lang="en-GB" sz="3100" dirty="0">
                <a:latin typeface="Comic Sans MS" panose="030F0702030302020204" pitchFamily="66" charset="0"/>
              </a:rPr>
            </a:br>
            <a:r>
              <a:rPr lang="en-GB" sz="3100" dirty="0">
                <a:latin typeface="Comic Sans MS" panose="030F0702030302020204" pitchFamily="66" charset="0"/>
              </a:rPr>
              <a:t>What instrument did the blackbird play on the way to the palace? </a:t>
            </a:r>
            <a:br>
              <a:rPr lang="en-GB" sz="3100" dirty="0">
                <a:latin typeface="Comic Sans MS" panose="030F0702030302020204" pitchFamily="66" charset="0"/>
              </a:rPr>
            </a:br>
            <a:r>
              <a:rPr lang="en-GB" sz="3100" dirty="0">
                <a:latin typeface="Comic Sans MS" panose="030F0702030302020204" pitchFamily="66" charset="0"/>
              </a:rPr>
              <a:t/>
            </a:r>
            <a:br>
              <a:rPr lang="en-GB" sz="3100" dirty="0">
                <a:latin typeface="Comic Sans MS" panose="030F0702030302020204" pitchFamily="66" charset="0"/>
              </a:rPr>
            </a:br>
            <a:r>
              <a:rPr lang="en-GB" sz="3100" dirty="0">
                <a:latin typeface="Comic Sans MS" panose="030F0702030302020204" pitchFamily="66" charset="0"/>
              </a:rPr>
              <a:t>Why was the blackbird drumming on his way to the palace?</a:t>
            </a:r>
            <a:r>
              <a:rPr lang="en-GB" dirty="0"/>
              <a:t/>
            </a:r>
            <a:br>
              <a:rPr lang="en-GB" dirty="0"/>
            </a:br>
            <a:r>
              <a:rPr lang="en-GB" dirty="0"/>
              <a:t/>
            </a:r>
            <a:br>
              <a:rPr lang="en-GB" dirty="0"/>
            </a:b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365125"/>
            <a:ext cx="11195050" cy="6492875"/>
          </a:xfrm>
        </p:spPr>
        <p:txBody>
          <a:bodyPr rtlCol="0">
            <a:normAutofit fontScale="90000"/>
          </a:bodyPr>
          <a:lstStyle/>
          <a:p>
            <a:pPr eaLnBrk="1" fontAlgn="auto" hangingPunct="1">
              <a:spcAft>
                <a:spcPts val="0"/>
              </a:spcAft>
              <a:defRPr/>
            </a:pPr>
            <a:r>
              <a:rPr lang="en-GB" sz="2700" b="1" dirty="0">
                <a:latin typeface="Comic Sans MS" panose="030F0702030302020204" pitchFamily="66" charset="0"/>
              </a:rPr>
              <a:t>Find a quiet time every day  - make it a routine  - make it fun. Reading is not just about listening . It is about reading to your child too. Share your love of reading. </a:t>
            </a:r>
            <a:r>
              <a:rPr lang="en-GB" sz="1600" b="1" dirty="0">
                <a:latin typeface="Comic Sans MS" panose="030F0702030302020204" pitchFamily="66" charset="0"/>
              </a:rPr>
              <a:t/>
            </a:r>
            <a:br>
              <a:rPr lang="en-GB" sz="1600" b="1" dirty="0">
                <a:latin typeface="Comic Sans MS" panose="030F0702030302020204" pitchFamily="66" charset="0"/>
              </a:rPr>
            </a:br>
            <a:r>
              <a:rPr lang="en-GB" sz="1600" b="1" dirty="0">
                <a:latin typeface="Comic Sans MS" panose="030F0702030302020204" pitchFamily="66" charset="0"/>
              </a:rPr>
              <a:t/>
            </a:r>
            <a:br>
              <a:rPr lang="en-GB" sz="1600" b="1" dirty="0">
                <a:latin typeface="Comic Sans MS" panose="030F0702030302020204" pitchFamily="66" charset="0"/>
              </a:rPr>
            </a:br>
            <a:r>
              <a:rPr lang="en-GB" sz="1600" b="1" dirty="0">
                <a:latin typeface="Comic Sans MS" panose="030F0702030302020204" pitchFamily="66" charset="0"/>
              </a:rPr>
              <a:t>Tell family tales</a:t>
            </a:r>
            <a:br>
              <a:rPr lang="en-GB" sz="1600" b="1" dirty="0">
                <a:latin typeface="Comic Sans MS" panose="030F0702030302020204" pitchFamily="66" charset="0"/>
              </a:rPr>
            </a:br>
            <a:r>
              <a:rPr lang="en-GB" sz="1600" dirty="0">
                <a:latin typeface="Comic Sans MS" panose="030F0702030302020204" pitchFamily="66" charset="0"/>
              </a:rPr>
              <a:t>Children love to hear stories about their family. Talk about a funny thing that happened when you were young. </a:t>
            </a:r>
            <a:br>
              <a:rPr lang="en-GB" sz="1600" dirty="0">
                <a:latin typeface="Comic Sans MS" panose="030F0702030302020204" pitchFamily="66" charset="0"/>
              </a:rPr>
            </a:br>
            <a:r>
              <a:rPr lang="en-GB" sz="1600" b="1" dirty="0">
                <a:latin typeface="Comic Sans MS" panose="030F0702030302020204" pitchFamily="66" charset="0"/>
              </a:rPr>
              <a:t>Create a writing toolbox</a:t>
            </a:r>
            <a:br>
              <a:rPr lang="en-GB" sz="1600" b="1" dirty="0">
                <a:latin typeface="Comic Sans MS" panose="030F0702030302020204" pitchFamily="66" charset="0"/>
              </a:rPr>
            </a:br>
            <a:r>
              <a:rPr lang="en-GB" sz="1600" dirty="0">
                <a:latin typeface="Comic Sans MS" panose="030F0702030302020204" pitchFamily="66" charset="0"/>
              </a:rPr>
              <a:t>Fill a box with drawing and writing materials. Find opportunities for your child to write, such as the shopping list, thank you notes, or birthday cards.</a:t>
            </a:r>
            <a:br>
              <a:rPr lang="en-GB" sz="1600" dirty="0">
                <a:latin typeface="Comic Sans MS" panose="030F0702030302020204" pitchFamily="66" charset="0"/>
              </a:rPr>
            </a:br>
            <a:r>
              <a:rPr lang="en-GB" sz="1600" b="1" dirty="0">
                <a:latin typeface="Comic Sans MS" panose="030F0702030302020204" pitchFamily="66" charset="0"/>
              </a:rPr>
              <a:t>Be your child's #1 fan</a:t>
            </a:r>
            <a:br>
              <a:rPr lang="en-GB" sz="1600" b="1" dirty="0">
                <a:latin typeface="Comic Sans MS" panose="030F0702030302020204" pitchFamily="66" charset="0"/>
              </a:rPr>
            </a:br>
            <a:r>
              <a:rPr lang="en-GB" sz="1600" dirty="0">
                <a:latin typeface="Comic Sans MS" panose="030F0702030302020204" pitchFamily="66" charset="0"/>
              </a:rPr>
              <a:t>Ask your child to read aloud what he or she has written for school. Be an enthusiastic listener.</a:t>
            </a:r>
            <a:br>
              <a:rPr lang="en-GB" sz="1600" dirty="0">
                <a:latin typeface="Comic Sans MS" panose="030F0702030302020204" pitchFamily="66" charset="0"/>
              </a:rPr>
            </a:br>
            <a:r>
              <a:rPr lang="en-GB" sz="1600" b="1" dirty="0">
                <a:latin typeface="Comic Sans MS" panose="030F0702030302020204" pitchFamily="66" charset="0"/>
              </a:rPr>
              <a:t>One more time with feeling</a:t>
            </a:r>
            <a:br>
              <a:rPr lang="en-GB" sz="1600" b="1" dirty="0">
                <a:latin typeface="Comic Sans MS" panose="030F0702030302020204" pitchFamily="66" charset="0"/>
              </a:rPr>
            </a:br>
            <a:r>
              <a:rPr lang="en-GB" sz="1600" dirty="0">
                <a:latin typeface="Comic Sans MS" panose="030F0702030302020204" pitchFamily="66" charset="0"/>
              </a:rPr>
              <a:t>When your child has sounded out an unfamiliar word, have him or her re-read that sentence. Often kids are so busy figuring out a word they lose the meaning of what they've just read.</a:t>
            </a:r>
            <a:br>
              <a:rPr lang="en-GB" sz="1600" dirty="0">
                <a:latin typeface="Comic Sans MS" panose="030F0702030302020204" pitchFamily="66" charset="0"/>
              </a:rPr>
            </a:br>
            <a:r>
              <a:rPr lang="en-GB" sz="1600" dirty="0">
                <a:latin typeface="Comic Sans MS" panose="030F0702030302020204" pitchFamily="66" charset="0"/>
              </a:rPr>
              <a:t/>
            </a:r>
            <a:br>
              <a:rPr lang="en-GB" sz="1600" dirty="0">
                <a:latin typeface="Comic Sans MS" panose="030F0702030302020204" pitchFamily="66" charset="0"/>
              </a:rPr>
            </a:br>
            <a:r>
              <a:rPr lang="en-GB" sz="1600" b="1" dirty="0">
                <a:latin typeface="Comic Sans MS" panose="030F0702030302020204" pitchFamily="66" charset="0"/>
              </a:rPr>
              <a:t>Create a book together</a:t>
            </a:r>
            <a:br>
              <a:rPr lang="en-GB" sz="1600" b="1" dirty="0">
                <a:latin typeface="Comic Sans MS" panose="030F0702030302020204" pitchFamily="66" charset="0"/>
              </a:rPr>
            </a:br>
            <a:r>
              <a:rPr lang="en-GB" sz="1600" dirty="0">
                <a:latin typeface="Comic Sans MS" panose="030F0702030302020204" pitchFamily="66" charset="0"/>
              </a:rPr>
              <a:t>Fold pieces of paper in half and staple them to make a book. Ask your child to write sentences on each page and add his or her own illustrations.</a:t>
            </a:r>
            <a:br>
              <a:rPr lang="en-GB" sz="1600" dirty="0">
                <a:latin typeface="Comic Sans MS" panose="030F0702030302020204" pitchFamily="66" charset="0"/>
              </a:rPr>
            </a:br>
            <a:r>
              <a:rPr lang="en-GB" sz="1600" b="1" dirty="0">
                <a:latin typeface="Comic Sans MS" panose="030F0702030302020204" pitchFamily="66" charset="0"/>
              </a:rPr>
              <a:t>Do storytelling on the go</a:t>
            </a:r>
            <a:br>
              <a:rPr lang="en-GB" sz="1600" b="1" dirty="0">
                <a:latin typeface="Comic Sans MS" panose="030F0702030302020204" pitchFamily="66" charset="0"/>
              </a:rPr>
            </a:br>
            <a:r>
              <a:rPr lang="en-GB" sz="1600" dirty="0">
                <a:latin typeface="Comic Sans MS" panose="030F0702030302020204" pitchFamily="66" charset="0"/>
              </a:rPr>
              <a:t>Take turns adding to a story the two of you make up while riding in a car or bus. Try making the story funny or spooky.</a:t>
            </a:r>
            <a:br>
              <a:rPr lang="en-GB" sz="1600" dirty="0">
                <a:latin typeface="Comic Sans MS" panose="030F0702030302020204" pitchFamily="66" charset="0"/>
              </a:rPr>
            </a:br>
            <a:r>
              <a:rPr lang="en-GB" sz="1600" b="1" dirty="0">
                <a:latin typeface="Comic Sans MS" panose="030F0702030302020204" pitchFamily="66" charset="0"/>
              </a:rPr>
              <a:t>Point out the relationship between words</a:t>
            </a:r>
            <a:br>
              <a:rPr lang="en-GB" sz="1600" b="1" dirty="0">
                <a:latin typeface="Comic Sans MS" panose="030F0702030302020204" pitchFamily="66" charset="0"/>
              </a:rPr>
            </a:br>
            <a:r>
              <a:rPr lang="en-GB" sz="1600" dirty="0">
                <a:latin typeface="Comic Sans MS" panose="030F0702030302020204" pitchFamily="66" charset="0"/>
              </a:rPr>
              <a:t>Explain how related words have similar spellings and meanings. Show how a word like knowledge, for example, relates to a word like know.</a:t>
            </a:r>
            <a:br>
              <a:rPr lang="en-GB" sz="1600" dirty="0">
                <a:latin typeface="Comic Sans MS" panose="030F0702030302020204" pitchFamily="66" charset="0"/>
              </a:rPr>
            </a:br>
            <a:r>
              <a:rPr lang="en-GB" sz="1600" b="1" dirty="0">
                <a:latin typeface="Comic Sans MS" panose="030F0702030302020204" pitchFamily="66" charset="0"/>
              </a:rPr>
              <a:t>Use a writing checklist</a:t>
            </a:r>
            <a:br>
              <a:rPr lang="en-GB" sz="1600" b="1" dirty="0">
                <a:latin typeface="Comic Sans MS" panose="030F0702030302020204" pitchFamily="66" charset="0"/>
              </a:rPr>
            </a:br>
            <a:r>
              <a:rPr lang="en-GB" sz="1600" dirty="0">
                <a:latin typeface="Comic Sans MS" panose="030F0702030302020204" pitchFamily="66" charset="0"/>
              </a:rPr>
              <a:t>Have your child create a writing checklist with reminders such as, "Do all of my sentences start with a capital? Yes/No."</a:t>
            </a:r>
            <a:br>
              <a:rPr lang="en-GB" sz="1600" dirty="0">
                <a:latin typeface="Comic Sans MS" panose="030F0702030302020204" pitchFamily="66" charset="0"/>
              </a:rPr>
            </a:br>
            <a:r>
              <a:rPr lang="en-GB" sz="1600" b="1" dirty="0">
                <a:latin typeface="Comic Sans MS" panose="030F0702030302020204" pitchFamily="66" charset="0"/>
              </a:rPr>
              <a:t>Quick, quick</a:t>
            </a:r>
            <a:br>
              <a:rPr lang="en-GB" sz="1600" b="1" dirty="0">
                <a:latin typeface="Comic Sans MS" panose="030F0702030302020204" pitchFamily="66" charset="0"/>
              </a:rPr>
            </a:br>
            <a:r>
              <a:rPr lang="en-GB" sz="1600" dirty="0">
                <a:latin typeface="Comic Sans MS" panose="030F0702030302020204" pitchFamily="66" charset="0"/>
              </a:rPr>
              <a:t>Use new words your child has learned in lively flash card or computer drills. Sometimes these help kids automatically recognize and read words, especially those that are used frequently</a:t>
            </a:r>
            <a:br>
              <a:rPr lang="en-GB" sz="1600" dirty="0">
                <a:latin typeface="Comic Sans MS" panose="030F0702030302020204" pitchFamily="66" charset="0"/>
              </a:rPr>
            </a:br>
            <a:r>
              <a:rPr lang="en-GB" sz="2700" dirty="0">
                <a:solidFill>
                  <a:srgbClr val="FF0000"/>
                </a:solidFill>
                <a:latin typeface="Comic Sans MS" panose="030F0702030302020204" pitchFamily="66" charset="0"/>
              </a:rPr>
              <a:t>read anything any time anywhere  </a:t>
            </a:r>
            <a:r>
              <a:rPr lang="en-GB" sz="1600" dirty="0">
                <a:latin typeface="Comic Sans MS" panose="030F0702030302020204" pitchFamily="66" charset="0"/>
              </a:rPr>
              <a:t>- shopping lists, signs, letters, maps, museums, </a:t>
            </a:r>
            <a:r>
              <a:rPr lang="en-GB" dirty="0"/>
              <a:t/>
            </a:r>
            <a:br>
              <a:rPr lang="en-GB" dirty="0"/>
            </a:b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r>
              <a:rPr lang="en-GB" dirty="0" smtClean="0">
                <a:latin typeface="Comic Sans MS" panose="030F0702030302020204" pitchFamily="66" charset="0"/>
                <a:ea typeface="Lexie Readable"/>
                <a:cs typeface="Lexie Readable"/>
              </a:rPr>
              <a:t>Writing Meeting for Parents</a:t>
            </a:r>
          </a:p>
        </p:txBody>
      </p:sp>
      <p:sp>
        <p:nvSpPr>
          <p:cNvPr id="17411" name="Subtitle 2"/>
          <p:cNvSpPr>
            <a:spLocks noGrp="1"/>
          </p:cNvSpPr>
          <p:nvPr>
            <p:ph type="subTitle" idx="1"/>
          </p:nvPr>
        </p:nvSpPr>
        <p:spPr/>
        <p:txBody>
          <a:bodyPr/>
          <a:lstStyle/>
          <a:p>
            <a:r>
              <a:rPr lang="en-GB" dirty="0" smtClean="0">
                <a:latin typeface="Comic Sans MS" panose="030F0702030302020204" pitchFamily="66" charset="0"/>
              </a:rPr>
              <a:t>Monday 1st October 2018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dirty="0" smtClean="0">
                <a:solidFill>
                  <a:srgbClr val="0070C0"/>
                </a:solidFill>
                <a:latin typeface="Comic Sans MS" panose="030F0702030302020204" pitchFamily="66" charset="0"/>
                <a:ea typeface="Lexie Readable"/>
                <a:cs typeface="Lexie Readable"/>
              </a:rPr>
              <a:t>Year 2 expectations</a:t>
            </a:r>
          </a:p>
        </p:txBody>
      </p:sp>
      <p:sp>
        <p:nvSpPr>
          <p:cNvPr id="18435" name="Content Placeholder 2"/>
          <p:cNvSpPr>
            <a:spLocks noGrp="1"/>
          </p:cNvSpPr>
          <p:nvPr>
            <p:ph idx="1"/>
          </p:nvPr>
        </p:nvSpPr>
        <p:spPr/>
        <p:txBody>
          <a:bodyPr/>
          <a:lstStyle/>
          <a:p>
            <a:r>
              <a:rPr lang="en-GB" sz="3600" dirty="0" smtClean="0">
                <a:solidFill>
                  <a:srgbClr val="FF0000"/>
                </a:solidFill>
                <a:latin typeface="Comic Sans MS" panose="030F0702030302020204" pitchFamily="66" charset="0"/>
                <a:ea typeface="Lexie Readable"/>
                <a:cs typeface="Lexie Readable"/>
              </a:rPr>
              <a:t>Spelling </a:t>
            </a:r>
          </a:p>
          <a:p>
            <a:r>
              <a:rPr lang="en-GB" sz="3600" dirty="0" smtClean="0">
                <a:solidFill>
                  <a:srgbClr val="00B050"/>
                </a:solidFill>
                <a:latin typeface="Comic Sans MS" panose="030F0702030302020204" pitchFamily="66" charset="0"/>
                <a:ea typeface="Lexie Readable"/>
                <a:cs typeface="Lexie Readable"/>
              </a:rPr>
              <a:t>Grammar</a:t>
            </a:r>
          </a:p>
          <a:p>
            <a:r>
              <a:rPr lang="en-GB" sz="3600" dirty="0" smtClean="0">
                <a:solidFill>
                  <a:srgbClr val="7030A0"/>
                </a:solidFill>
                <a:latin typeface="Comic Sans MS" panose="030F0702030302020204" pitchFamily="66" charset="0"/>
                <a:ea typeface="Lexie Readable"/>
                <a:cs typeface="Lexie Readable"/>
              </a:rPr>
              <a:t>Punctuation </a:t>
            </a:r>
          </a:p>
          <a:p>
            <a:r>
              <a:rPr lang="en-GB" sz="3600" dirty="0" smtClean="0">
                <a:solidFill>
                  <a:srgbClr val="0070C0"/>
                </a:solidFill>
                <a:latin typeface="Comic Sans MS" panose="030F0702030302020204" pitchFamily="66" charset="0"/>
                <a:ea typeface="Lexie Readable"/>
                <a:cs typeface="Lexie Readable"/>
              </a:rPr>
              <a:t>Content </a:t>
            </a:r>
          </a:p>
          <a:p>
            <a:r>
              <a:rPr lang="en-GB" sz="3600" dirty="0" smtClean="0">
                <a:solidFill>
                  <a:srgbClr val="0070C0"/>
                </a:solidFill>
                <a:latin typeface="Comic Sans MS" panose="030F0702030302020204" pitchFamily="66" charset="0"/>
                <a:ea typeface="Lexie Readable"/>
                <a:cs typeface="Lexie Readable"/>
              </a:rPr>
              <a:t>Handwriting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622300" y="474663"/>
            <a:ext cx="95948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GB" u="sng" dirty="0">
                <a:solidFill>
                  <a:srgbClr val="000000"/>
                </a:solidFill>
                <a:latin typeface="Comic Sans MS" panose="030F0702030302020204" pitchFamily="66" charset="0"/>
              </a:rPr>
              <a:t>The Expected Year 2 writing curriculum.</a:t>
            </a:r>
          </a:p>
          <a:p>
            <a:endParaRPr lang="en-GB" dirty="0">
              <a:solidFill>
                <a:srgbClr val="000000"/>
              </a:solidFill>
              <a:latin typeface="Comic Sans MS" panose="030F0702030302020204" pitchFamily="66" charset="0"/>
            </a:endParaRPr>
          </a:p>
          <a:p>
            <a:r>
              <a:rPr lang="en-US" b="1" dirty="0">
                <a:latin typeface="Comic Sans MS" panose="030F0702030302020204" pitchFamily="66" charset="0"/>
              </a:rPr>
              <a:t>Working at the expected standard </a:t>
            </a:r>
            <a:r>
              <a:rPr lang="en-US" dirty="0">
                <a:latin typeface="Comic Sans MS" panose="030F0702030302020204" pitchFamily="66" charset="0"/>
              </a:rPr>
              <a:t>	</a:t>
            </a:r>
          </a:p>
          <a:p>
            <a:r>
              <a:rPr lang="en-US" dirty="0">
                <a:latin typeface="Comic Sans MS" panose="030F0702030302020204" pitchFamily="66" charset="0"/>
              </a:rPr>
              <a:t>The pupil can, after discussion with the teacher: </a:t>
            </a:r>
          </a:p>
          <a:p>
            <a:r>
              <a:rPr lang="en-US" dirty="0">
                <a:latin typeface="Comic Sans MS" panose="030F0702030302020204" pitchFamily="66" charset="0"/>
              </a:rPr>
              <a:t>• write simple, coherent narratives about personal experiences and those of others (real or fictional) </a:t>
            </a:r>
          </a:p>
          <a:p>
            <a:r>
              <a:rPr lang="en-US" dirty="0">
                <a:latin typeface="Comic Sans MS" panose="030F0702030302020204" pitchFamily="66" charset="0"/>
              </a:rPr>
              <a:t>• write about real events, recording these simply and clearly </a:t>
            </a:r>
          </a:p>
          <a:p>
            <a:r>
              <a:rPr lang="en-US" dirty="0">
                <a:latin typeface="Comic Sans MS" panose="030F0702030302020204" pitchFamily="66" charset="0"/>
              </a:rPr>
              <a:t>• demarcate most sentences in their writing with capital letters and full stops, and use question marks correctly when required </a:t>
            </a:r>
          </a:p>
          <a:p>
            <a:r>
              <a:rPr lang="en-US" dirty="0">
                <a:latin typeface="Comic Sans MS" panose="030F0702030302020204" pitchFamily="66" charset="0"/>
              </a:rPr>
              <a:t>• use present and past tense mostly correctly and consistently </a:t>
            </a:r>
          </a:p>
          <a:p>
            <a:r>
              <a:rPr lang="en-US" dirty="0">
                <a:latin typeface="Comic Sans MS" panose="030F0702030302020204" pitchFamily="66" charset="0"/>
              </a:rPr>
              <a:t>• use co-ordination (e.g. or / and / but) and some subordination (e.g. when / if / that / because) to join clauses </a:t>
            </a:r>
          </a:p>
          <a:p>
            <a:r>
              <a:rPr lang="en-US" dirty="0">
                <a:latin typeface="Comic Sans MS" panose="030F0702030302020204" pitchFamily="66" charset="0"/>
              </a:rPr>
              <a:t>• segment spoken words into phonemes and represent these by graphemes, spelling many of these words correctly and making phonically-plausible attempts at others </a:t>
            </a:r>
          </a:p>
          <a:p>
            <a:r>
              <a:rPr lang="en-US" dirty="0">
                <a:latin typeface="Comic Sans MS" panose="030F0702030302020204" pitchFamily="66" charset="0"/>
              </a:rPr>
              <a:t>• spell many common exception words* </a:t>
            </a:r>
          </a:p>
          <a:p>
            <a:r>
              <a:rPr lang="en-US" dirty="0">
                <a:latin typeface="Comic Sans MS" panose="030F0702030302020204" pitchFamily="66" charset="0"/>
              </a:rPr>
              <a:t>• form capital letters and digits of the correct size, orientation and relationship to one another and to lower-case letters </a:t>
            </a:r>
          </a:p>
          <a:p>
            <a:r>
              <a:rPr lang="en-US" dirty="0">
                <a:latin typeface="Comic Sans MS" panose="030F0702030302020204" pitchFamily="66" charset="0"/>
              </a:rPr>
              <a:t>• use spacing between words that reflects the size of the letters. </a:t>
            </a:r>
          </a:p>
          <a:p>
            <a:r>
              <a:rPr lang="en-GB" dirty="0"/>
              <a:t>	</a:t>
            </a:r>
          </a:p>
          <a:p>
            <a:r>
              <a:rPr lang="en-GB" dirty="0">
                <a:solidFill>
                  <a:srgbClr val="000000"/>
                </a:solidFill>
                <a:latin typeface="Avenir LT Std"/>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Autofit/>
          </a:bodyPr>
          <a:lstStyle/>
          <a:p>
            <a:pPr eaLnBrk="1" fontAlgn="auto" hangingPunct="1">
              <a:spcAft>
                <a:spcPts val="0"/>
              </a:spcAft>
              <a:defRPr/>
            </a:pPr>
            <a:r>
              <a:rPr lang="en-GB" sz="9600" dirty="0">
                <a:solidFill>
                  <a:schemeClr val="accent5">
                    <a:lumMod val="75000"/>
                  </a:schemeClr>
                </a:solidFill>
                <a:latin typeface="Comic Sans MS" panose="030F0702030302020204" pitchFamily="66" charset="0"/>
              </a:rPr>
              <a:t>Year 2 </a:t>
            </a:r>
            <a:br>
              <a:rPr lang="en-GB" sz="9600" dirty="0">
                <a:solidFill>
                  <a:schemeClr val="accent5">
                    <a:lumMod val="75000"/>
                  </a:schemeClr>
                </a:solidFill>
                <a:latin typeface="Comic Sans MS" panose="030F0702030302020204" pitchFamily="66" charset="0"/>
              </a:rPr>
            </a:br>
            <a:r>
              <a:rPr lang="en-GB" sz="9600" dirty="0">
                <a:solidFill>
                  <a:schemeClr val="accent5">
                    <a:lumMod val="75000"/>
                  </a:schemeClr>
                </a:solidFill>
                <a:latin typeface="Comic Sans MS" panose="030F0702030302020204" pitchFamily="66" charset="0"/>
              </a:rPr>
              <a:t>Reading </a:t>
            </a:r>
          </a:p>
        </p:txBody>
      </p:sp>
      <p:sp>
        <p:nvSpPr>
          <p:cNvPr id="2051" name="Subtitle 2"/>
          <p:cNvSpPr>
            <a:spLocks noGrp="1"/>
          </p:cNvSpPr>
          <p:nvPr>
            <p:ph type="subTitle" idx="1"/>
          </p:nvPr>
        </p:nvSpPr>
        <p:spPr/>
        <p:txBody>
          <a:bodyPr/>
          <a:lstStyle/>
          <a:p>
            <a:pPr eaLnBrk="1" hangingPunct="1"/>
            <a:r>
              <a:rPr lang="en-GB" altLang="en-US" dirty="0" smtClean="0">
                <a:latin typeface="Comic Sans MS" panose="030F0702030302020204" pitchFamily="66" charset="0"/>
              </a:rPr>
              <a:t>October 2018</a:t>
            </a:r>
          </a:p>
          <a:p>
            <a:pPr eaLnBrk="1" hangingPunct="1"/>
            <a:r>
              <a:rPr lang="en-GB" altLang="en-US" dirty="0" smtClean="0">
                <a:latin typeface="Comic Sans MS" panose="030F0702030302020204" pitchFamily="66" charset="0"/>
              </a:rPr>
              <a:t>Mrs </a:t>
            </a:r>
            <a:r>
              <a:rPr lang="en-GB" altLang="en-US" dirty="0" err="1" smtClean="0">
                <a:latin typeface="Comic Sans MS" panose="030F0702030302020204" pitchFamily="66" charset="0"/>
              </a:rPr>
              <a:t>Wann</a:t>
            </a:r>
            <a:endParaRPr lang="en-GB" altLang="en-US" dirty="0" smtClean="0">
              <a:latin typeface="Comic Sans MS" panose="030F0702030302020204" pitchFamily="66" charset="0"/>
            </a:endParaRPr>
          </a:p>
        </p:txBody>
      </p:sp>
    </p:spTree>
    <p:extLst>
      <p:ext uri="{BB962C8B-B14F-4D97-AF65-F5344CB8AC3E}">
        <p14:creationId xmlns:p14="http://schemas.microsoft.com/office/powerpoint/2010/main" val="280669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r>
              <a:rPr lang="en-GB" dirty="0" smtClean="0">
                <a:solidFill>
                  <a:srgbClr val="FF0000"/>
                </a:solidFill>
                <a:latin typeface="Comic Sans MS" panose="030F0702030302020204" pitchFamily="66" charset="0"/>
                <a:ea typeface="Lexie Readable"/>
                <a:cs typeface="Lexie Readable"/>
              </a:rPr>
              <a:t>Spelling </a:t>
            </a:r>
          </a:p>
        </p:txBody>
      </p:sp>
      <p:sp>
        <p:nvSpPr>
          <p:cNvPr id="20483" name="Subtitle 2"/>
          <p:cNvSpPr>
            <a:spLocks noGrp="1"/>
          </p:cNvSpPr>
          <p:nvPr>
            <p:ph type="subTitle" idx="1"/>
          </p:nvPr>
        </p:nvSpPr>
        <p:spPr/>
        <p:txBody>
          <a:bodyPr/>
          <a:lstStyle/>
          <a:p>
            <a:endParaRPr lang="en-GB"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dirty="0" smtClean="0">
                <a:solidFill>
                  <a:srgbClr val="0070C0"/>
                </a:solidFill>
                <a:latin typeface="Comic Sans MS" panose="030F0702030302020204" pitchFamily="66" charset="0"/>
                <a:ea typeface="Lexie Readable"/>
                <a:cs typeface="Lexie Readable"/>
                <a:hlinkClick r:id="rId2"/>
              </a:rPr>
              <a:t>Year 1 - spelling </a:t>
            </a:r>
            <a:endParaRPr lang="en-GB" dirty="0" smtClean="0">
              <a:solidFill>
                <a:srgbClr val="0070C0"/>
              </a:solidFill>
              <a:latin typeface="Comic Sans MS" panose="030F0702030302020204" pitchFamily="66" charset="0"/>
              <a:ea typeface="Lexie Readable"/>
              <a:cs typeface="Lexie Readable"/>
            </a:endParaRPr>
          </a:p>
        </p:txBody>
      </p:sp>
      <p:sp>
        <p:nvSpPr>
          <p:cNvPr id="3" name="Content Placeholder 2"/>
          <p:cNvSpPr>
            <a:spLocks noGrp="1"/>
          </p:cNvSpPr>
          <p:nvPr>
            <p:ph idx="1"/>
          </p:nvPr>
        </p:nvSpPr>
        <p:spPr/>
        <p:txBody>
          <a:bodyPr>
            <a:normAutofit fontScale="92500" lnSpcReduction="20000"/>
          </a:bodyPr>
          <a:lstStyle/>
          <a:p>
            <a:pPr marL="0" indent="0">
              <a:buFont typeface="Arial" panose="020B0604020202020204" pitchFamily="34" charset="0"/>
              <a:buNone/>
              <a:defRPr/>
            </a:pPr>
            <a:r>
              <a:rPr lang="en-GB" b="1" dirty="0">
                <a:latin typeface="Comic Sans MS" panose="030F0702030302020204" pitchFamily="66" charset="0"/>
              </a:rPr>
              <a:t>Statutory requirements </a:t>
            </a:r>
          </a:p>
          <a:p>
            <a:pPr>
              <a:defRPr/>
            </a:pPr>
            <a:r>
              <a:rPr lang="en-GB" dirty="0">
                <a:latin typeface="Comic Sans MS" panose="030F0702030302020204" pitchFamily="66" charset="0"/>
              </a:rPr>
              <a:t>all letters of the alphabet and the sounds which they most commonly represent.</a:t>
            </a:r>
          </a:p>
          <a:p>
            <a:pPr>
              <a:defRPr/>
            </a:pPr>
            <a:r>
              <a:rPr lang="en-GB" dirty="0">
                <a:latin typeface="Comic Sans MS" panose="030F0702030302020204" pitchFamily="66" charset="0"/>
              </a:rPr>
              <a:t> consonant digraphs which have been taught and the sounds which they represent. </a:t>
            </a:r>
            <a:r>
              <a:rPr lang="en-GB" dirty="0" err="1">
                <a:solidFill>
                  <a:srgbClr val="FF0000"/>
                </a:solidFill>
                <a:latin typeface="Comic Sans MS" panose="030F0702030302020204" pitchFamily="66" charset="0"/>
              </a:rPr>
              <a:t>s</a:t>
            </a:r>
            <a:r>
              <a:rPr lang="en-GB" dirty="0" err="1" smtClean="0">
                <a:solidFill>
                  <a:srgbClr val="FF0000"/>
                </a:solidFill>
                <a:latin typeface="Comic Sans MS" panose="030F0702030302020204" pitchFamily="66" charset="0"/>
              </a:rPr>
              <a:t>h</a:t>
            </a:r>
            <a:r>
              <a:rPr lang="en-GB" dirty="0">
                <a:solidFill>
                  <a:srgbClr val="FF0000"/>
                </a:solidFill>
                <a:latin typeface="Comic Sans MS" panose="030F0702030302020204" pitchFamily="66" charset="0"/>
              </a:rPr>
              <a:t>, ch, </a:t>
            </a:r>
            <a:r>
              <a:rPr lang="en-GB" dirty="0" err="1">
                <a:solidFill>
                  <a:srgbClr val="FF0000"/>
                </a:solidFill>
                <a:latin typeface="Comic Sans MS" panose="030F0702030302020204" pitchFamily="66" charset="0"/>
              </a:rPr>
              <a:t>th.</a:t>
            </a:r>
            <a:r>
              <a:rPr lang="en-GB" dirty="0">
                <a:solidFill>
                  <a:srgbClr val="FF0000"/>
                </a:solidFill>
                <a:latin typeface="Comic Sans MS" panose="030F0702030302020204" pitchFamily="66" charset="0"/>
              </a:rPr>
              <a:t> </a:t>
            </a:r>
            <a:r>
              <a:rPr lang="en-GB" dirty="0" err="1" smtClean="0">
                <a:solidFill>
                  <a:srgbClr val="FF0000"/>
                </a:solidFill>
                <a:latin typeface="Comic Sans MS" panose="030F0702030302020204" pitchFamily="66" charset="0"/>
              </a:rPr>
              <a:t>ck</a:t>
            </a:r>
            <a:r>
              <a:rPr lang="en-GB" dirty="0">
                <a:solidFill>
                  <a:srgbClr val="FF0000"/>
                </a:solidFill>
                <a:latin typeface="Comic Sans MS" panose="030F0702030302020204" pitchFamily="66" charset="0"/>
              </a:rPr>
              <a:t>, ll, ss, zz, ng</a:t>
            </a:r>
          </a:p>
          <a:p>
            <a:pPr>
              <a:defRPr/>
            </a:pPr>
            <a:r>
              <a:rPr lang="en-GB" dirty="0">
                <a:latin typeface="Comic Sans MS" panose="030F0702030302020204" pitchFamily="66" charset="0"/>
              </a:rPr>
              <a:t> vowel digraphs which have been taught and the sounds which they represent. Phase 3 and 5 </a:t>
            </a:r>
            <a:r>
              <a:rPr lang="en-GB" dirty="0" err="1">
                <a:solidFill>
                  <a:srgbClr val="FF0000"/>
                </a:solidFill>
                <a:latin typeface="Comic Sans MS" panose="030F0702030302020204" pitchFamily="66" charset="0"/>
              </a:rPr>
              <a:t>a</a:t>
            </a:r>
            <a:r>
              <a:rPr lang="en-GB" dirty="0" err="1" smtClean="0">
                <a:solidFill>
                  <a:srgbClr val="FF0000"/>
                </a:solidFill>
                <a:latin typeface="Comic Sans MS" panose="030F0702030302020204" pitchFamily="66" charset="0"/>
              </a:rPr>
              <a:t>i</a:t>
            </a:r>
            <a:r>
              <a:rPr lang="en-GB" dirty="0">
                <a:solidFill>
                  <a:srgbClr val="FF0000"/>
                </a:solidFill>
                <a:latin typeface="Comic Sans MS" panose="030F0702030302020204" pitchFamily="66" charset="0"/>
              </a:rPr>
              <a:t>, ee, oi, or, ay, ea, ie, ou etc</a:t>
            </a:r>
            <a:endParaRPr lang="en-GB" dirty="0">
              <a:latin typeface="Comic Sans MS" panose="030F0702030302020204" pitchFamily="66" charset="0"/>
            </a:endParaRPr>
          </a:p>
          <a:p>
            <a:pPr>
              <a:defRPr/>
            </a:pPr>
            <a:r>
              <a:rPr lang="en-GB" dirty="0">
                <a:latin typeface="Comic Sans MS" panose="030F0702030302020204" pitchFamily="66" charset="0"/>
              </a:rPr>
              <a:t> the process of segmenting spoken words into sounds before choosing graphemes to represent the sounds.</a:t>
            </a:r>
          </a:p>
          <a:p>
            <a:pPr>
              <a:defRPr/>
            </a:pPr>
            <a:r>
              <a:rPr lang="en-GB" dirty="0">
                <a:latin typeface="Comic Sans MS" panose="030F0702030302020204" pitchFamily="66" charset="0"/>
              </a:rPr>
              <a:t> words with adjacent consonants. phase 4  - </a:t>
            </a:r>
            <a:r>
              <a:rPr lang="en-GB" dirty="0">
                <a:solidFill>
                  <a:srgbClr val="FF0000"/>
                </a:solidFill>
                <a:latin typeface="Comic Sans MS" panose="030F0702030302020204" pitchFamily="66" charset="0"/>
              </a:rPr>
              <a:t>must, crunch</a:t>
            </a:r>
          </a:p>
          <a:p>
            <a:pPr>
              <a:defRPr/>
            </a:pPr>
            <a:r>
              <a:rPr lang="en-GB" dirty="0">
                <a:latin typeface="Comic Sans MS" panose="030F0702030302020204" pitchFamily="66" charset="0"/>
              </a:rPr>
              <a:t> guidance and rules which have been taught – </a:t>
            </a:r>
            <a:r>
              <a:rPr lang="en-GB" dirty="0">
                <a:solidFill>
                  <a:srgbClr val="FF0000"/>
                </a:solidFill>
                <a:latin typeface="Comic Sans MS" panose="030F0702030302020204" pitchFamily="66" charset="0"/>
              </a:rPr>
              <a:t>ay at the end of words</a:t>
            </a:r>
            <a:endParaRPr lang="en-GB" dirty="0">
              <a:solidFill>
                <a:srgbClr val="FF0000"/>
              </a:solidFill>
              <a:latin typeface="Comic Sans MS" panose="030F0702030302020204" pitchFamily="66" charset="0"/>
              <a:ea typeface="Lexie Readable"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dirty="0" smtClean="0">
                <a:solidFill>
                  <a:srgbClr val="0070C0"/>
                </a:solidFill>
                <a:latin typeface="Lexie Readable"/>
                <a:ea typeface="Lexie Readable"/>
                <a:cs typeface="Lexie Readable"/>
              </a:rPr>
              <a:t> </a:t>
            </a:r>
            <a:r>
              <a:rPr lang="en-GB" dirty="0" smtClean="0">
                <a:solidFill>
                  <a:srgbClr val="0070C0"/>
                </a:solidFill>
                <a:latin typeface="Comic Sans MS" panose="030F0702030302020204" pitchFamily="66" charset="0"/>
                <a:ea typeface="Lexie Readable"/>
                <a:cs typeface="Lexie Readable"/>
              </a:rPr>
              <a:t>Year 1 extract</a:t>
            </a:r>
          </a:p>
        </p:txBody>
      </p:sp>
      <p:sp>
        <p:nvSpPr>
          <p:cNvPr id="3" name="Content Placeholder 2"/>
          <p:cNvSpPr>
            <a:spLocks noGrp="1"/>
          </p:cNvSpPr>
          <p:nvPr>
            <p:ph idx="1"/>
          </p:nvPr>
        </p:nvSpPr>
        <p:spPr/>
        <p:txBody>
          <a:bodyPr>
            <a:normAutofit fontScale="85000" lnSpcReduction="10000"/>
          </a:bodyPr>
          <a:lstStyle/>
          <a:p>
            <a:pPr>
              <a:defRPr/>
            </a:pPr>
            <a:r>
              <a:rPr lang="en-GB" dirty="0">
                <a:latin typeface="Comic Sans MS" panose="030F0702030302020204" pitchFamily="66" charset="0"/>
              </a:rPr>
              <a:t>Adding s and es to words (plural of nouns and the third person singular of verbs) 	If the ending sounds like /s/ or /z/, it is spelt as </a:t>
            </a:r>
            <a:r>
              <a:rPr lang="en-GB" b="1" dirty="0">
                <a:latin typeface="Comic Sans MS" panose="030F0702030302020204" pitchFamily="66" charset="0"/>
              </a:rPr>
              <a:t>–s</a:t>
            </a:r>
            <a:r>
              <a:rPr lang="en-GB" dirty="0">
                <a:latin typeface="Comic Sans MS" panose="030F0702030302020204" pitchFamily="66" charset="0"/>
              </a:rPr>
              <a:t>. If the ending sounds like /ɪz/ and forms an extra syllable or ‘beat’ in the word, it is spelt as </a:t>
            </a:r>
            <a:r>
              <a:rPr lang="en-GB" b="1" dirty="0">
                <a:latin typeface="Comic Sans MS" panose="030F0702030302020204" pitchFamily="66" charset="0"/>
              </a:rPr>
              <a:t>–es</a:t>
            </a:r>
            <a:r>
              <a:rPr lang="en-GB" dirty="0">
                <a:latin typeface="Comic Sans MS" panose="030F0702030302020204" pitchFamily="66" charset="0"/>
              </a:rPr>
              <a:t>. 	</a:t>
            </a:r>
            <a:r>
              <a:rPr lang="en-GB" dirty="0" smtClean="0">
                <a:solidFill>
                  <a:srgbClr val="FF0000"/>
                </a:solidFill>
                <a:latin typeface="Comic Sans MS" panose="030F0702030302020204" pitchFamily="66" charset="0"/>
              </a:rPr>
              <a:t>cats</a:t>
            </a:r>
            <a:r>
              <a:rPr lang="en-GB" dirty="0">
                <a:solidFill>
                  <a:srgbClr val="FF0000"/>
                </a:solidFill>
                <a:latin typeface="Comic Sans MS" panose="030F0702030302020204" pitchFamily="66" charset="0"/>
              </a:rPr>
              <a:t>, dogs, spends, rocks, thanks, catches </a:t>
            </a:r>
            <a:r>
              <a:rPr lang="en-GB" dirty="0">
                <a:latin typeface="Comic Sans MS" panose="030F0702030302020204" pitchFamily="66" charset="0"/>
              </a:rPr>
              <a:t>	</a:t>
            </a:r>
          </a:p>
          <a:p>
            <a:pPr>
              <a:defRPr/>
            </a:pPr>
            <a:r>
              <a:rPr lang="en-GB" dirty="0">
                <a:latin typeface="Comic Sans MS" panose="030F0702030302020204" pitchFamily="66" charset="0"/>
              </a:rPr>
              <a:t>Adding the endings –ing, –ed and –er to verbs </a:t>
            </a:r>
            <a:r>
              <a:rPr lang="en-GB" dirty="0">
                <a:solidFill>
                  <a:srgbClr val="FF0000"/>
                </a:solidFill>
                <a:latin typeface="Comic Sans MS" panose="030F0702030302020204" pitchFamily="66" charset="0"/>
              </a:rPr>
              <a:t>walked   talked  played </a:t>
            </a:r>
          </a:p>
          <a:p>
            <a:pPr>
              <a:defRPr/>
            </a:pPr>
            <a:r>
              <a:rPr lang="en-GB" dirty="0">
                <a:latin typeface="Comic Sans MS" panose="030F0702030302020204" pitchFamily="66" charset="0"/>
              </a:rPr>
              <a:t>The past tense of some verbs may sound as if it ends in /ɪd/ - </a:t>
            </a:r>
            <a:r>
              <a:rPr lang="en-GB" dirty="0">
                <a:solidFill>
                  <a:srgbClr val="FF0000"/>
                </a:solidFill>
                <a:latin typeface="Comic Sans MS" panose="030F0702030302020204" pitchFamily="66" charset="0"/>
              </a:rPr>
              <a:t>wanted</a:t>
            </a:r>
            <a:r>
              <a:rPr lang="en-GB" dirty="0">
                <a:latin typeface="Comic Sans MS" panose="030F0702030302020204" pitchFamily="66" charset="0"/>
              </a:rPr>
              <a:t> </a:t>
            </a:r>
          </a:p>
          <a:p>
            <a:pPr>
              <a:defRPr/>
            </a:pPr>
            <a:r>
              <a:rPr lang="en-GB" dirty="0">
                <a:latin typeface="Comic Sans MS" panose="030F0702030302020204" pitchFamily="66" charset="0"/>
              </a:rPr>
              <a:t>If the verb ends in two consonant letters (the same or different), the ending is simply added on. 	</a:t>
            </a:r>
            <a:r>
              <a:rPr lang="en-GB" dirty="0" smtClean="0">
                <a:solidFill>
                  <a:srgbClr val="FF0000"/>
                </a:solidFill>
                <a:latin typeface="Comic Sans MS" panose="030F0702030302020204" pitchFamily="66" charset="0"/>
              </a:rPr>
              <a:t>hunting</a:t>
            </a:r>
            <a:r>
              <a:rPr lang="en-GB" dirty="0">
                <a:solidFill>
                  <a:srgbClr val="FF0000"/>
                </a:solidFill>
                <a:latin typeface="Comic Sans MS" panose="030F0702030302020204" pitchFamily="66" charset="0"/>
              </a:rPr>
              <a:t>, hunted, hunter, buzzing, buzzed, buzzer, jumping, jumped, jumper </a:t>
            </a:r>
            <a:r>
              <a:rPr lang="en-GB" dirty="0">
                <a:latin typeface="Comic Sans MS" panose="030F0702030302020204" pitchFamily="66" charset="0"/>
              </a:rPr>
              <a:t>	</a:t>
            </a:r>
          </a:p>
          <a:p>
            <a:pPr>
              <a:defRPr/>
            </a:pPr>
            <a:r>
              <a:rPr lang="en-GB" dirty="0">
                <a:latin typeface="Comic Sans MS" panose="030F0702030302020204" pitchFamily="66" charset="0"/>
              </a:rPr>
              <a:t>Adding –er and –est to adjectives where no change is needed to the root word 		</a:t>
            </a:r>
            <a:r>
              <a:rPr lang="en-GB" dirty="0" smtClean="0">
                <a:solidFill>
                  <a:srgbClr val="FF0000"/>
                </a:solidFill>
                <a:latin typeface="Comic Sans MS" panose="030F0702030302020204" pitchFamily="66" charset="0"/>
              </a:rPr>
              <a:t>grander</a:t>
            </a:r>
            <a:r>
              <a:rPr lang="en-GB" dirty="0">
                <a:solidFill>
                  <a:srgbClr val="FF0000"/>
                </a:solidFill>
                <a:latin typeface="Comic Sans MS" panose="030F0702030302020204" pitchFamily="66" charset="0"/>
              </a:rPr>
              <a:t>, grandest, fresher, freshest, quicker, quickest </a:t>
            </a:r>
            <a:r>
              <a:rPr lang="en-GB" dirty="0">
                <a:solidFill>
                  <a:srgbClr val="FF0000"/>
                </a:solidFill>
              </a:rPr>
              <a:t>	</a:t>
            </a:r>
          </a:p>
          <a:p>
            <a:pPr>
              <a:defRPr/>
            </a:pPr>
            <a:endParaRPr lang="en-GB" dirty="0">
              <a:solidFill>
                <a:srgbClr val="0070C0"/>
              </a:solidFill>
              <a:latin typeface="Lexie Readable" pitchFamily="2" charset="0"/>
              <a:ea typeface="Lexie Readable"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dirty="0" smtClean="0">
                <a:solidFill>
                  <a:srgbClr val="0070C0"/>
                </a:solidFill>
                <a:latin typeface="Comic Sans MS" panose="030F0702030302020204" pitchFamily="66" charset="0"/>
                <a:ea typeface="Lexie Readable"/>
                <a:cs typeface="Lexie Readable"/>
              </a:rPr>
              <a:t>Common exception words Year 1</a:t>
            </a:r>
          </a:p>
        </p:txBody>
      </p:sp>
      <p:sp>
        <p:nvSpPr>
          <p:cNvPr id="23555" name="Content Placeholder 2"/>
          <p:cNvSpPr>
            <a:spLocks noGrp="1"/>
          </p:cNvSpPr>
          <p:nvPr>
            <p:ph idx="1"/>
          </p:nvPr>
        </p:nvSpPr>
        <p:spPr/>
        <p:txBody>
          <a:bodyPr/>
          <a:lstStyle/>
          <a:p>
            <a:endParaRPr lang="en-GB" smtClean="0"/>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1038" y="1690688"/>
            <a:ext cx="27527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dirty="0" smtClean="0">
                <a:solidFill>
                  <a:srgbClr val="0070C0"/>
                </a:solidFill>
                <a:latin typeface="Comic Sans MS" panose="030F0702030302020204" pitchFamily="66" charset="0"/>
                <a:ea typeface="Lexie Readable"/>
                <a:cs typeface="Lexie Readable"/>
              </a:rPr>
              <a:t>Spelling Year 2</a:t>
            </a:r>
          </a:p>
        </p:txBody>
      </p:sp>
      <p:sp>
        <p:nvSpPr>
          <p:cNvPr id="24579" name="Content Placeholder 2"/>
          <p:cNvSpPr>
            <a:spLocks noGrp="1"/>
          </p:cNvSpPr>
          <p:nvPr>
            <p:ph idx="1"/>
          </p:nvPr>
        </p:nvSpPr>
        <p:spPr/>
        <p:txBody>
          <a:bodyPr/>
          <a:lstStyle/>
          <a:p>
            <a:r>
              <a:rPr lang="en-GB" dirty="0" smtClean="0">
                <a:solidFill>
                  <a:srgbClr val="0070C0"/>
                </a:solidFill>
                <a:latin typeface="Comic Sans MS" panose="030F0702030302020204" pitchFamily="66" charset="0"/>
                <a:ea typeface="Lexie Readable"/>
                <a:cs typeface="Lexie Readable"/>
              </a:rPr>
              <a:t>This is a huge part </a:t>
            </a:r>
          </a:p>
          <a:p>
            <a:r>
              <a:rPr lang="en-GB" dirty="0" smtClean="0">
                <a:solidFill>
                  <a:srgbClr val="0070C0"/>
                </a:solidFill>
                <a:latin typeface="Comic Sans MS" panose="030F0702030302020204" pitchFamily="66" charset="0"/>
                <a:ea typeface="Lexie Readable"/>
                <a:cs typeface="Lexie Readable"/>
              </a:rPr>
              <a:t>By now year 2 children believe that they spell </a:t>
            </a:r>
            <a:r>
              <a:rPr lang="en-GB" dirty="0" smtClean="0">
                <a:solidFill>
                  <a:srgbClr val="0070C0"/>
                </a:solidFill>
                <a:latin typeface="Comic Sans MS" panose="030F0702030302020204" pitchFamily="66" charset="0"/>
                <a:ea typeface="Lexie Readable"/>
                <a:cs typeface="Lexie Readable"/>
              </a:rPr>
              <a:t>words </a:t>
            </a:r>
            <a:r>
              <a:rPr lang="en-GB" dirty="0" smtClean="0">
                <a:solidFill>
                  <a:srgbClr val="0070C0"/>
                </a:solidFill>
                <a:latin typeface="Comic Sans MS" panose="030F0702030302020204" pitchFamily="66" charset="0"/>
                <a:ea typeface="Lexie Readable"/>
                <a:cs typeface="Lexie Readable"/>
              </a:rPr>
              <a:t>correctly  - the de-learn re-learn process is very tricky and takes time  . </a:t>
            </a:r>
          </a:p>
          <a:p>
            <a:r>
              <a:rPr lang="en-GB" dirty="0" smtClean="0">
                <a:solidFill>
                  <a:srgbClr val="0070C0"/>
                </a:solidFill>
                <a:latin typeface="Comic Sans MS" panose="030F0702030302020204" pitchFamily="66" charset="0"/>
                <a:ea typeface="Lexie Readable"/>
                <a:cs typeface="Lexie Readable"/>
              </a:rPr>
              <a:t>High frequency words</a:t>
            </a:r>
          </a:p>
          <a:p>
            <a:r>
              <a:rPr lang="en-GB" dirty="0" smtClean="0">
                <a:solidFill>
                  <a:srgbClr val="0070C0"/>
                </a:solidFill>
                <a:latin typeface="Comic Sans MS" panose="030F0702030302020204" pitchFamily="66" charset="0"/>
                <a:ea typeface="Lexie Readable"/>
                <a:cs typeface="Lexie Readable"/>
              </a:rPr>
              <a:t>Common exception words</a:t>
            </a:r>
          </a:p>
          <a:p>
            <a:r>
              <a:rPr lang="en-GB" dirty="0" smtClean="0">
                <a:solidFill>
                  <a:srgbClr val="0070C0"/>
                </a:solidFill>
                <a:latin typeface="Comic Sans MS" panose="030F0702030302020204" pitchFamily="66" charset="0"/>
                <a:ea typeface="Lexie Readable"/>
                <a:cs typeface="Lexie Readable"/>
              </a:rPr>
              <a:t>Phase 6 words</a:t>
            </a:r>
          </a:p>
          <a:p>
            <a:r>
              <a:rPr lang="en-GB" dirty="0" smtClean="0">
                <a:solidFill>
                  <a:srgbClr val="0070C0"/>
                </a:solidFill>
                <a:latin typeface="Comic Sans MS" panose="030F0702030302020204" pitchFamily="66" charset="0"/>
                <a:ea typeface="Lexie Readable"/>
                <a:cs typeface="Lexie Readable"/>
              </a:rPr>
              <a:t>Suffixes and prefixes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dirty="0" smtClean="0">
                <a:solidFill>
                  <a:srgbClr val="0070C0"/>
                </a:solidFill>
                <a:latin typeface="Comic Sans MS" panose="030F0702030302020204" pitchFamily="66" charset="0"/>
                <a:ea typeface="Lexie Readable"/>
                <a:cs typeface="Lexie Readable"/>
              </a:rPr>
              <a:t>Common exception words Year 2</a:t>
            </a:r>
          </a:p>
        </p:txBody>
      </p:sp>
      <p:sp>
        <p:nvSpPr>
          <p:cNvPr id="25603" name="Rectangle 4"/>
          <p:cNvSpPr>
            <a:spLocks noChangeArrowheads="1"/>
          </p:cNvSpPr>
          <p:nvPr/>
        </p:nvSpPr>
        <p:spPr bwMode="auto">
          <a:xfrm>
            <a:off x="838200" y="2070100"/>
            <a:ext cx="7153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solidFill>
                  <a:srgbClr val="000000"/>
                </a:solidFill>
                <a:latin typeface="Arial" panose="020B0604020202020204" pitchFamily="34" charset="0"/>
              </a:rPr>
              <a:t>	</a:t>
            </a:r>
          </a:p>
        </p:txBody>
      </p:sp>
      <p:sp>
        <p:nvSpPr>
          <p:cNvPr id="25604" name="Content Placeholder 2"/>
          <p:cNvSpPr>
            <a:spLocks noGrp="1"/>
          </p:cNvSpPr>
          <p:nvPr>
            <p:ph idx="1"/>
          </p:nvPr>
        </p:nvSpPr>
        <p:spPr/>
        <p:txBody>
          <a:bodyPr/>
          <a:lstStyle/>
          <a:p>
            <a:endParaRPr lang="en-GB" smtClean="0"/>
          </a:p>
        </p:txBody>
      </p:sp>
      <p:pic>
        <p:nvPicPr>
          <p:cNvPr id="2560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668463"/>
            <a:ext cx="4211637"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dirty="0" smtClean="0">
                <a:solidFill>
                  <a:srgbClr val="0070C0"/>
                </a:solidFill>
                <a:latin typeface="Comic Sans MS" panose="030F0702030302020204" pitchFamily="66" charset="0"/>
                <a:ea typeface="Lexie Readable"/>
                <a:cs typeface="Lexie Readable"/>
              </a:rPr>
              <a:t>Spelling patterns  - some</a:t>
            </a:r>
          </a:p>
        </p:txBody>
      </p:sp>
      <p:pic>
        <p:nvPicPr>
          <p:cNvPr id="2662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8513" y="1574800"/>
            <a:ext cx="7891462" cy="51625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dirty="0">
                <a:solidFill>
                  <a:srgbClr val="0070C0"/>
                </a:solidFill>
                <a:latin typeface="Comic Sans MS" panose="030F0702030302020204" pitchFamily="66" charset="0"/>
                <a:ea typeface="Lexie Readable"/>
                <a:cs typeface="Lexie Readable"/>
              </a:rPr>
              <a:t>H</a:t>
            </a:r>
            <a:r>
              <a:rPr lang="en-GB" dirty="0" smtClean="0">
                <a:solidFill>
                  <a:srgbClr val="0070C0"/>
                </a:solidFill>
                <a:latin typeface="Comic Sans MS" panose="030F0702030302020204" pitchFamily="66" charset="0"/>
                <a:ea typeface="Lexie Readable"/>
                <a:cs typeface="Lexie Readable"/>
              </a:rPr>
              <a:t>omophones</a:t>
            </a:r>
            <a:endParaRPr lang="en-GB" dirty="0" smtClean="0">
              <a:solidFill>
                <a:srgbClr val="0070C0"/>
              </a:solidFill>
              <a:latin typeface="Comic Sans MS" panose="030F0702030302020204" pitchFamily="66" charset="0"/>
              <a:ea typeface="Lexie Readable"/>
              <a:cs typeface="Lexie Readable"/>
            </a:endParaRPr>
          </a:p>
        </p:txBody>
      </p:sp>
      <p:sp>
        <p:nvSpPr>
          <p:cNvPr id="3" name="Content Placeholder 2"/>
          <p:cNvSpPr>
            <a:spLocks noGrp="1"/>
          </p:cNvSpPr>
          <p:nvPr>
            <p:ph idx="1"/>
          </p:nvPr>
        </p:nvSpPr>
        <p:spPr>
          <a:xfrm>
            <a:off x="838200" y="1392238"/>
            <a:ext cx="10515600" cy="5154612"/>
          </a:xfrm>
        </p:spPr>
        <p:txBody>
          <a:bodyPr>
            <a:normAutofit fontScale="92500" lnSpcReduction="20000"/>
          </a:bodyPr>
          <a:lstStyle/>
          <a:p>
            <a:pPr>
              <a:defRPr/>
            </a:pPr>
            <a:r>
              <a:rPr lang="en-GB" sz="3200" dirty="0" smtClean="0">
                <a:solidFill>
                  <a:srgbClr val="0070C0"/>
                </a:solidFill>
                <a:latin typeface="Comic Sans MS" panose="030F0702030302020204" pitchFamily="66" charset="0"/>
                <a:ea typeface="Lexie Readable" pitchFamily="2" charset="0"/>
              </a:rPr>
              <a:t> there/their/they’re</a:t>
            </a:r>
            <a:endParaRPr lang="en-GB" sz="3200" dirty="0">
              <a:solidFill>
                <a:srgbClr val="0070C0"/>
              </a:solidFill>
              <a:latin typeface="Comic Sans MS" panose="030F0702030302020204" pitchFamily="66" charset="0"/>
              <a:ea typeface="Lexie Readable" pitchFamily="2" charset="0"/>
            </a:endParaRPr>
          </a:p>
          <a:p>
            <a:pPr>
              <a:defRPr/>
            </a:pPr>
            <a:r>
              <a:rPr lang="en-GB" sz="3200" dirty="0">
                <a:solidFill>
                  <a:srgbClr val="0070C0"/>
                </a:solidFill>
                <a:latin typeface="Comic Sans MS" panose="030F0702030302020204" pitchFamily="66" charset="0"/>
                <a:ea typeface="Lexie Readable" pitchFamily="2" charset="0"/>
              </a:rPr>
              <a:t> here/hear</a:t>
            </a:r>
          </a:p>
          <a:p>
            <a:pPr>
              <a:defRPr/>
            </a:pPr>
            <a:r>
              <a:rPr lang="en-GB" sz="3200" dirty="0">
                <a:solidFill>
                  <a:srgbClr val="0070C0"/>
                </a:solidFill>
                <a:latin typeface="Comic Sans MS" panose="030F0702030302020204" pitchFamily="66" charset="0"/>
                <a:ea typeface="Lexie Readable" pitchFamily="2" charset="0"/>
              </a:rPr>
              <a:t> quite/quiet</a:t>
            </a:r>
          </a:p>
          <a:p>
            <a:pPr>
              <a:defRPr/>
            </a:pPr>
            <a:r>
              <a:rPr lang="en-GB" sz="3200" dirty="0">
                <a:solidFill>
                  <a:srgbClr val="0070C0"/>
                </a:solidFill>
                <a:latin typeface="Comic Sans MS" panose="030F0702030302020204" pitchFamily="66" charset="0"/>
                <a:ea typeface="Lexie Readable" pitchFamily="2" charset="0"/>
              </a:rPr>
              <a:t> see/sea</a:t>
            </a:r>
          </a:p>
          <a:p>
            <a:pPr>
              <a:defRPr/>
            </a:pPr>
            <a:r>
              <a:rPr lang="en-GB" sz="3200" dirty="0">
                <a:solidFill>
                  <a:srgbClr val="0070C0"/>
                </a:solidFill>
                <a:latin typeface="Comic Sans MS" panose="030F0702030302020204" pitchFamily="66" charset="0"/>
                <a:ea typeface="Lexie Readable" pitchFamily="2" charset="0"/>
              </a:rPr>
              <a:t> bare/bear,</a:t>
            </a:r>
          </a:p>
          <a:p>
            <a:pPr>
              <a:defRPr/>
            </a:pPr>
            <a:r>
              <a:rPr lang="en-GB" sz="3200" dirty="0">
                <a:solidFill>
                  <a:srgbClr val="0070C0"/>
                </a:solidFill>
                <a:latin typeface="Comic Sans MS" panose="030F0702030302020204" pitchFamily="66" charset="0"/>
                <a:ea typeface="Lexie Readable" pitchFamily="2" charset="0"/>
              </a:rPr>
              <a:t> one/won</a:t>
            </a:r>
          </a:p>
          <a:p>
            <a:pPr>
              <a:defRPr/>
            </a:pPr>
            <a:r>
              <a:rPr lang="en-GB" sz="3200" dirty="0" smtClean="0">
                <a:solidFill>
                  <a:srgbClr val="0070C0"/>
                </a:solidFill>
                <a:latin typeface="Comic Sans MS" panose="030F0702030302020204" pitchFamily="66" charset="0"/>
                <a:ea typeface="Lexie Readable" pitchFamily="2" charset="0"/>
              </a:rPr>
              <a:t> sun/son</a:t>
            </a:r>
            <a:endParaRPr lang="en-GB" sz="3200" dirty="0">
              <a:solidFill>
                <a:srgbClr val="0070C0"/>
              </a:solidFill>
              <a:latin typeface="Comic Sans MS" panose="030F0702030302020204" pitchFamily="66" charset="0"/>
              <a:ea typeface="Lexie Readable" pitchFamily="2" charset="0"/>
            </a:endParaRPr>
          </a:p>
          <a:p>
            <a:pPr>
              <a:defRPr/>
            </a:pPr>
            <a:r>
              <a:rPr lang="en-GB" sz="3200" dirty="0">
                <a:solidFill>
                  <a:srgbClr val="0070C0"/>
                </a:solidFill>
                <a:latin typeface="Comic Sans MS" panose="030F0702030302020204" pitchFamily="66" charset="0"/>
                <a:ea typeface="Lexie Readable" pitchFamily="2" charset="0"/>
              </a:rPr>
              <a:t> to/too/two</a:t>
            </a:r>
          </a:p>
          <a:p>
            <a:pPr>
              <a:defRPr/>
            </a:pPr>
            <a:r>
              <a:rPr lang="en-GB" sz="3200" dirty="0">
                <a:solidFill>
                  <a:srgbClr val="0070C0"/>
                </a:solidFill>
                <a:latin typeface="Comic Sans MS" panose="030F0702030302020204" pitchFamily="66" charset="0"/>
                <a:ea typeface="Lexie Readable" pitchFamily="2" charset="0"/>
              </a:rPr>
              <a:t> be/bee,</a:t>
            </a:r>
          </a:p>
          <a:p>
            <a:pPr>
              <a:defRPr/>
            </a:pPr>
            <a:r>
              <a:rPr lang="en-GB" sz="3200" dirty="0" smtClean="0">
                <a:solidFill>
                  <a:srgbClr val="0070C0"/>
                </a:solidFill>
                <a:latin typeface="Comic Sans MS" panose="030F0702030302020204" pitchFamily="66" charset="0"/>
                <a:ea typeface="Lexie Readable" pitchFamily="2" charset="0"/>
              </a:rPr>
              <a:t> blue/blew</a:t>
            </a:r>
            <a:endParaRPr lang="en-GB" sz="3200" dirty="0">
              <a:solidFill>
                <a:srgbClr val="0070C0"/>
              </a:solidFill>
              <a:latin typeface="Comic Sans MS" panose="030F0702030302020204" pitchFamily="66" charset="0"/>
              <a:ea typeface="Lexie Readable" pitchFamily="2" charset="0"/>
            </a:endParaRPr>
          </a:p>
          <a:p>
            <a:pPr>
              <a:defRPr/>
            </a:pPr>
            <a:r>
              <a:rPr lang="en-GB" sz="3200" dirty="0">
                <a:solidFill>
                  <a:srgbClr val="0070C0"/>
                </a:solidFill>
                <a:latin typeface="Comic Sans MS" panose="030F0702030302020204" pitchFamily="66" charset="0"/>
                <a:ea typeface="Lexie Readable" pitchFamily="2" charset="0"/>
              </a:rPr>
              <a:t> night/knight </a:t>
            </a:r>
            <a:r>
              <a:rPr lang="en-GB" dirty="0">
                <a:latin typeface="Comic Sans MS" panose="030F0702030302020204" pitchFamily="66" charset="0"/>
              </a:rPr>
              <a:t>	</a:t>
            </a:r>
          </a:p>
          <a:p>
            <a:pPr>
              <a:defRPr/>
            </a:pPr>
            <a:endParaRPr lang="en-GB" dirty="0">
              <a:solidFill>
                <a:srgbClr val="0070C0"/>
              </a:solidFill>
              <a:latin typeface="Lexie Readable" pitchFamily="2" charset="0"/>
              <a:ea typeface="Lexie Readable"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105188"/>
          </a:xfrm>
        </p:spPr>
        <p:txBody>
          <a:bodyPr>
            <a:normAutofit fontScale="90000"/>
          </a:bodyPr>
          <a:lstStyle/>
          <a:p>
            <a:pPr>
              <a:defRPr/>
            </a:pPr>
            <a:r>
              <a:rPr lang="en-GB" sz="3200" dirty="0" smtClean="0">
                <a:solidFill>
                  <a:srgbClr val="0070C0"/>
                </a:solidFill>
                <a:latin typeface="Comic Sans MS" panose="030F0702030302020204" pitchFamily="66" charset="0"/>
                <a:ea typeface="Lexie Readable" pitchFamily="2" charset="0"/>
              </a:rPr>
              <a:t>Suffixes</a:t>
            </a:r>
            <a:r>
              <a:rPr lang="en-GB" sz="3200" dirty="0">
                <a:solidFill>
                  <a:srgbClr val="0070C0"/>
                </a:solidFill>
                <a:latin typeface="Comic Sans MS" panose="030F0702030302020204" pitchFamily="66" charset="0"/>
                <a:ea typeface="Lexie Readable" pitchFamily="2" charset="0"/>
              </a:rPr>
              <a:t/>
            </a:r>
            <a:br>
              <a:rPr lang="en-GB" sz="3200" dirty="0">
                <a:solidFill>
                  <a:srgbClr val="0070C0"/>
                </a:solidFill>
                <a:latin typeface="Comic Sans MS" panose="030F0702030302020204" pitchFamily="66" charset="0"/>
                <a:ea typeface="Lexie Readable" pitchFamily="2" charset="0"/>
              </a:rPr>
            </a:br>
            <a:r>
              <a:rPr lang="fr-FR" sz="3200" dirty="0">
                <a:latin typeface="Comic Sans MS" panose="030F0702030302020204" pitchFamily="66" charset="0"/>
                <a:ea typeface="Lexie Readable" pitchFamily="2" charset="0"/>
              </a:rPr>
              <a:t>station, fiction, motion, national, section 	</a:t>
            </a:r>
            <a:br>
              <a:rPr lang="fr-FR" sz="3200" dirty="0">
                <a:latin typeface="Comic Sans MS" panose="030F0702030302020204" pitchFamily="66" charset="0"/>
                <a:ea typeface="Lexie Readable" pitchFamily="2" charset="0"/>
              </a:rPr>
            </a:br>
            <a:r>
              <a:rPr lang="fr-FR" sz="3200" dirty="0">
                <a:latin typeface="Comic Sans MS" panose="030F0702030302020204" pitchFamily="66" charset="0"/>
                <a:ea typeface="Lexie Readable" pitchFamily="2" charset="0"/>
              </a:rPr>
              <a:t>awful, beautiful, </a:t>
            </a:r>
            <a:br>
              <a:rPr lang="fr-FR" sz="3200" dirty="0">
                <a:latin typeface="Comic Sans MS" panose="030F0702030302020204" pitchFamily="66" charset="0"/>
                <a:ea typeface="Lexie Readable" pitchFamily="2" charset="0"/>
              </a:rPr>
            </a:br>
            <a:r>
              <a:rPr lang="en-GB" sz="3200" dirty="0">
                <a:latin typeface="Comic Sans MS" panose="030F0702030302020204" pitchFamily="66" charset="0"/>
                <a:ea typeface="Lexie Readable" pitchFamily="2" charset="0"/>
              </a:rPr>
              <a:t>assessment</a:t>
            </a:r>
            <a:r>
              <a:rPr lang="fr-FR" sz="3200" dirty="0">
                <a:latin typeface="Comic Sans MS" panose="030F0702030302020204" pitchFamily="66" charset="0"/>
                <a:ea typeface="Lexie Readable" pitchFamily="2" charset="0"/>
              </a:rPr>
              <a:t>, </a:t>
            </a:r>
            <a:br>
              <a:rPr lang="fr-FR" sz="3200" dirty="0">
                <a:latin typeface="Comic Sans MS" panose="030F0702030302020204" pitchFamily="66" charset="0"/>
                <a:ea typeface="Lexie Readable" pitchFamily="2" charset="0"/>
              </a:rPr>
            </a:br>
            <a:r>
              <a:rPr lang="en-GB" sz="3200" dirty="0">
                <a:latin typeface="Comic Sans MS" panose="030F0702030302020204" pitchFamily="66" charset="0"/>
                <a:ea typeface="Lexie Readable" pitchFamily="2" charset="0"/>
              </a:rPr>
              <a:t>slowly</a:t>
            </a:r>
            <a:r>
              <a:rPr lang="fr-FR" sz="3200" dirty="0">
                <a:latin typeface="Comic Sans MS" panose="030F0702030302020204" pitchFamily="66" charset="0"/>
                <a:ea typeface="Lexie Readable" pitchFamily="2" charset="0"/>
              </a:rPr>
              <a:t>, carefully</a:t>
            </a:r>
            <a:br>
              <a:rPr lang="fr-FR" sz="3200" dirty="0">
                <a:latin typeface="Comic Sans MS" panose="030F0702030302020204" pitchFamily="66" charset="0"/>
                <a:ea typeface="Lexie Readable" pitchFamily="2" charset="0"/>
              </a:rPr>
            </a:br>
            <a:r>
              <a:rPr lang="en-GB" sz="3200" dirty="0">
                <a:solidFill>
                  <a:srgbClr val="FF0000"/>
                </a:solidFill>
                <a:latin typeface="Comic Sans MS" panose="030F0702030302020204" pitchFamily="66" charset="0"/>
                <a:ea typeface="Lexie Readable" pitchFamily="2" charset="0"/>
              </a:rPr>
              <a:t>merriment, happiness, plentiful, penniless, happily </a:t>
            </a:r>
            <a:r>
              <a:rPr lang="en-GB" sz="3200" dirty="0"/>
              <a:t>	</a:t>
            </a:r>
            <a:br>
              <a:rPr lang="en-GB" sz="3200" dirty="0"/>
            </a:br>
            <a:endParaRPr lang="en-GB" sz="3200" dirty="0">
              <a:solidFill>
                <a:srgbClr val="0070C0"/>
              </a:solidFill>
              <a:latin typeface="Lexie Readable" pitchFamily="2" charset="0"/>
              <a:ea typeface="Lexie Readable" pitchFamily="2" charset="0"/>
            </a:endParaRPr>
          </a:p>
        </p:txBody>
      </p:sp>
      <p:sp>
        <p:nvSpPr>
          <p:cNvPr id="3" name="Content Placeholder 2"/>
          <p:cNvSpPr>
            <a:spLocks noGrp="1"/>
          </p:cNvSpPr>
          <p:nvPr>
            <p:ph idx="1"/>
          </p:nvPr>
        </p:nvSpPr>
        <p:spPr>
          <a:xfrm>
            <a:off x="838200" y="3221574"/>
            <a:ext cx="10515600" cy="3047024"/>
          </a:xfrm>
        </p:spPr>
        <p:txBody>
          <a:bodyPr/>
          <a:lstStyle/>
          <a:p>
            <a:pPr marL="0" indent="0">
              <a:buFont typeface="Arial" panose="020B0604020202020204" pitchFamily="34" charset="0"/>
              <a:buNone/>
              <a:defRPr/>
            </a:pPr>
            <a:r>
              <a:rPr lang="en-GB" sz="3200" dirty="0" smtClean="0">
                <a:solidFill>
                  <a:srgbClr val="0070C0"/>
                </a:solidFill>
                <a:latin typeface="Comic Sans MS" panose="030F0702030302020204" pitchFamily="66" charset="0"/>
                <a:ea typeface="Lexie Readable" pitchFamily="2" charset="0"/>
              </a:rPr>
              <a:t>Apostrophes </a:t>
            </a:r>
          </a:p>
          <a:p>
            <a:pPr marL="0" indent="0">
              <a:buFont typeface="Arial" panose="020B0604020202020204" pitchFamily="34" charset="0"/>
              <a:buNone/>
              <a:defRPr/>
            </a:pPr>
            <a:r>
              <a:rPr lang="en-GB" sz="3200" dirty="0">
                <a:solidFill>
                  <a:srgbClr val="0070C0"/>
                </a:solidFill>
                <a:latin typeface="Comic Sans MS" panose="030F0702030302020204" pitchFamily="66" charset="0"/>
                <a:ea typeface="Lexie Readable" pitchFamily="2" charset="0"/>
              </a:rPr>
              <a:t>B</a:t>
            </a:r>
            <a:r>
              <a:rPr lang="en-GB" sz="3200" dirty="0" smtClean="0">
                <a:solidFill>
                  <a:srgbClr val="0070C0"/>
                </a:solidFill>
                <a:latin typeface="Comic Sans MS" panose="030F0702030302020204" pitchFamily="66" charset="0"/>
                <a:ea typeface="Lexie Readable" pitchFamily="2" charset="0"/>
              </a:rPr>
              <a:t>elonging</a:t>
            </a:r>
          </a:p>
          <a:p>
            <a:pPr>
              <a:defRPr/>
            </a:pPr>
            <a:r>
              <a:rPr lang="en-GB" sz="3200" dirty="0" smtClean="0">
                <a:solidFill>
                  <a:srgbClr val="00B050"/>
                </a:solidFill>
                <a:latin typeface="Comic Sans MS" panose="030F0702030302020204" pitchFamily="66" charset="0"/>
                <a:ea typeface="Lexie Readable" pitchFamily="2" charset="0"/>
              </a:rPr>
              <a:t>Megan’s</a:t>
            </a:r>
            <a:r>
              <a:rPr lang="en-GB" sz="3200" dirty="0">
                <a:solidFill>
                  <a:srgbClr val="00B050"/>
                </a:solidFill>
                <a:latin typeface="Comic Sans MS" panose="030F0702030302020204" pitchFamily="66" charset="0"/>
                <a:ea typeface="Lexie Readable" pitchFamily="2" charset="0"/>
              </a:rPr>
              <a:t>, Ravi’s, the girl’s, the child’s, the </a:t>
            </a:r>
            <a:r>
              <a:rPr lang="en-GB" sz="3200" dirty="0" smtClean="0">
                <a:solidFill>
                  <a:srgbClr val="00B050"/>
                </a:solidFill>
                <a:latin typeface="Comic Sans MS" panose="030F0702030302020204" pitchFamily="66" charset="0"/>
                <a:ea typeface="Lexie Readable" pitchFamily="2" charset="0"/>
              </a:rPr>
              <a:t>man’</a:t>
            </a:r>
            <a:r>
              <a:rPr lang="en-GB" sz="3200" dirty="0">
                <a:solidFill>
                  <a:srgbClr val="00B050"/>
                </a:solidFill>
                <a:latin typeface="Comic Sans MS" panose="030F0702030302020204" pitchFamily="66" charset="0"/>
                <a:ea typeface="Lexie Readable" pitchFamily="2" charset="0"/>
              </a:rPr>
              <a:t>	</a:t>
            </a:r>
            <a:endParaRPr lang="en-GB" sz="3200" dirty="0" smtClean="0">
              <a:solidFill>
                <a:srgbClr val="00B050"/>
              </a:solidFill>
              <a:latin typeface="Comic Sans MS" panose="030F0702030302020204" pitchFamily="66" charset="0"/>
              <a:ea typeface="Lexie Readable" pitchFamily="2" charset="0"/>
            </a:endParaRPr>
          </a:p>
          <a:p>
            <a:pPr marL="0" indent="0">
              <a:buNone/>
              <a:defRPr/>
            </a:pPr>
            <a:r>
              <a:rPr lang="en-GB" sz="3200" dirty="0" smtClean="0">
                <a:solidFill>
                  <a:srgbClr val="0070C0"/>
                </a:solidFill>
                <a:latin typeface="Comic Sans MS" panose="030F0702030302020204" pitchFamily="66" charset="0"/>
                <a:ea typeface="Lexie Readable" pitchFamily="2" charset="0"/>
              </a:rPr>
              <a:t>Omission</a:t>
            </a:r>
            <a:endParaRPr lang="en-GB" sz="3200" dirty="0">
              <a:solidFill>
                <a:srgbClr val="00B050"/>
              </a:solidFill>
              <a:latin typeface="Comic Sans MS" panose="030F0702030302020204" pitchFamily="66" charset="0"/>
              <a:ea typeface="Lexie Readable" pitchFamily="2" charset="0"/>
            </a:endParaRPr>
          </a:p>
          <a:p>
            <a:pPr>
              <a:defRPr/>
            </a:pPr>
            <a:r>
              <a:rPr lang="en-GB" sz="3200" dirty="0">
                <a:solidFill>
                  <a:srgbClr val="00B050"/>
                </a:solidFill>
                <a:latin typeface="Comic Sans MS" panose="030F0702030302020204" pitchFamily="66" charset="0"/>
                <a:ea typeface="Lexie Readable" pitchFamily="2" charset="0"/>
              </a:rPr>
              <a:t>can’t, didn’t, hasn’t, couldn’t, it’s, I’ll </a:t>
            </a:r>
            <a:r>
              <a:rPr lang="en-GB" sz="3600" dirty="0">
                <a:latin typeface="Comic Sans MS" panose="030F0702030302020204" pitchFamily="66" charset="0"/>
              </a:rPr>
              <a:t>	</a:t>
            </a:r>
          </a:p>
          <a:p>
            <a:pPr>
              <a:defRPr/>
            </a:pPr>
            <a:endParaRPr lang="en-GB" dirty="0"/>
          </a:p>
          <a:p>
            <a:pPr>
              <a:defRPr/>
            </a:pPr>
            <a:endParaRPr lang="en-GB" dirty="0">
              <a:solidFill>
                <a:srgbClr val="0070C0"/>
              </a:solidFill>
              <a:latin typeface="Lexie Readable" pitchFamily="2" charset="0"/>
              <a:ea typeface="Lexie Readable"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1988"/>
            <a:ext cx="10515600" cy="6083300"/>
          </a:xfrm>
        </p:spPr>
        <p:txBody>
          <a:bodyPr>
            <a:normAutofit/>
          </a:bodyPr>
          <a:lstStyle/>
          <a:p>
            <a:pPr>
              <a:defRPr/>
            </a:pPr>
            <a:r>
              <a:rPr lang="en-GB" sz="3600" dirty="0">
                <a:solidFill>
                  <a:srgbClr val="FF0000"/>
                </a:solidFill>
                <a:latin typeface="Comic Sans MS" panose="030F0702030302020204" pitchFamily="66" charset="0"/>
                <a:ea typeface="Lexie Readable" pitchFamily="2" charset="0"/>
              </a:rPr>
              <a:t>Rules </a:t>
            </a:r>
            <a:r>
              <a:rPr lang="en-GB" sz="3600" dirty="0" err="1" smtClean="0">
                <a:solidFill>
                  <a:srgbClr val="FF0000"/>
                </a:solidFill>
                <a:latin typeface="Comic Sans MS" panose="030F0702030302020204" pitchFamily="66" charset="0"/>
                <a:ea typeface="Lexie Readable" pitchFamily="2" charset="0"/>
              </a:rPr>
              <a:t>Rules</a:t>
            </a:r>
            <a:r>
              <a:rPr lang="en-GB" sz="3600" dirty="0" smtClean="0">
                <a:solidFill>
                  <a:srgbClr val="FF0000"/>
                </a:solidFill>
                <a:latin typeface="Comic Sans MS" panose="030F0702030302020204" pitchFamily="66" charset="0"/>
                <a:ea typeface="Lexie Readable" pitchFamily="2" charset="0"/>
              </a:rPr>
              <a:t> </a:t>
            </a:r>
            <a:r>
              <a:rPr lang="en-GB" sz="3600" dirty="0" err="1" smtClean="0">
                <a:solidFill>
                  <a:srgbClr val="FF0000"/>
                </a:solidFill>
                <a:latin typeface="Comic Sans MS" panose="030F0702030302020204" pitchFamily="66" charset="0"/>
                <a:ea typeface="Lexie Readable" pitchFamily="2" charset="0"/>
              </a:rPr>
              <a:t>R</a:t>
            </a:r>
            <a:r>
              <a:rPr lang="en-GB" sz="3600" dirty="0" err="1" smtClean="0">
                <a:solidFill>
                  <a:srgbClr val="FF0000"/>
                </a:solidFill>
                <a:latin typeface="Comic Sans MS" panose="030F0702030302020204" pitchFamily="66" charset="0"/>
                <a:ea typeface="Lexie Readable" pitchFamily="2" charset="0"/>
              </a:rPr>
              <a:t>ules</a:t>
            </a:r>
            <a:r>
              <a:rPr lang="en-GB" sz="3600" dirty="0" smtClean="0">
                <a:solidFill>
                  <a:srgbClr val="FF0000"/>
                </a:solidFill>
                <a:latin typeface="Comic Sans MS" panose="030F0702030302020204" pitchFamily="66" charset="0"/>
                <a:ea typeface="Lexie Readable" pitchFamily="2" charset="0"/>
              </a:rPr>
              <a:t> </a:t>
            </a:r>
            <a:r>
              <a:rPr lang="en-GB" sz="3600" dirty="0">
                <a:solidFill>
                  <a:srgbClr val="FF0000"/>
                </a:solidFill>
                <a:latin typeface="Comic Sans MS" panose="030F0702030302020204" pitchFamily="66" charset="0"/>
                <a:ea typeface="Lexie Readable" pitchFamily="2" charset="0"/>
              </a:rPr>
              <a:t/>
            </a:r>
            <a:br>
              <a:rPr lang="en-GB" sz="3600" dirty="0">
                <a:solidFill>
                  <a:srgbClr val="FF0000"/>
                </a:solidFill>
                <a:latin typeface="Comic Sans MS" panose="030F0702030302020204" pitchFamily="66" charset="0"/>
                <a:ea typeface="Lexie Readable" pitchFamily="2" charset="0"/>
              </a:rPr>
            </a:br>
            <a:r>
              <a:rPr lang="en-GB" sz="3600" dirty="0" smtClean="0">
                <a:solidFill>
                  <a:schemeClr val="bg2">
                    <a:lumMod val="50000"/>
                  </a:schemeClr>
                </a:solidFill>
                <a:latin typeface="Comic Sans MS" panose="030F0702030302020204" pitchFamily="66" charset="0"/>
                <a:ea typeface="Lexie Readable" pitchFamily="2" charset="0"/>
              </a:rPr>
              <a:t/>
            </a:r>
            <a:br>
              <a:rPr lang="en-GB" sz="3600" dirty="0" smtClean="0">
                <a:solidFill>
                  <a:schemeClr val="bg2">
                    <a:lumMod val="50000"/>
                  </a:schemeClr>
                </a:solidFill>
                <a:latin typeface="Comic Sans MS" panose="030F0702030302020204" pitchFamily="66" charset="0"/>
                <a:ea typeface="Lexie Readable" pitchFamily="2" charset="0"/>
              </a:rPr>
            </a:br>
            <a:r>
              <a:rPr lang="en-GB" sz="3600" dirty="0" smtClean="0">
                <a:solidFill>
                  <a:srgbClr val="002060"/>
                </a:solidFill>
                <a:latin typeface="Comic Sans MS" panose="030F0702030302020204" pitchFamily="66" charset="0"/>
                <a:ea typeface="Lexie Readable" pitchFamily="2" charset="0"/>
              </a:rPr>
              <a:t>copied, copier, happier, happiest, cried, replied </a:t>
            </a:r>
            <a:br>
              <a:rPr lang="en-GB" sz="3600" dirty="0" smtClean="0">
                <a:solidFill>
                  <a:srgbClr val="002060"/>
                </a:solidFill>
                <a:latin typeface="Comic Sans MS" panose="030F0702030302020204" pitchFamily="66" charset="0"/>
                <a:ea typeface="Lexie Readable" pitchFamily="2" charset="0"/>
              </a:rPr>
            </a:br>
            <a:r>
              <a:rPr lang="en-GB" sz="3600" dirty="0" smtClean="0">
                <a:solidFill>
                  <a:srgbClr val="002060"/>
                </a:solidFill>
                <a:latin typeface="Comic Sans MS" panose="030F0702030302020204" pitchFamily="66" charset="0"/>
                <a:ea typeface="Lexie Readable" pitchFamily="2" charset="0"/>
              </a:rPr>
              <a:t>…</a:t>
            </a:r>
            <a:r>
              <a:rPr lang="en-GB" sz="3600" b="1" dirty="0" smtClean="0">
                <a:solidFill>
                  <a:srgbClr val="002060"/>
                </a:solidFill>
                <a:latin typeface="Comic Sans MS" panose="030F0702030302020204" pitchFamily="66" charset="0"/>
                <a:ea typeface="Lexie Readable" pitchFamily="2" charset="0"/>
              </a:rPr>
              <a:t>but </a:t>
            </a:r>
            <a:r>
              <a:rPr lang="en-GB" sz="3600" dirty="0" smtClean="0">
                <a:solidFill>
                  <a:srgbClr val="002060"/>
                </a:solidFill>
                <a:latin typeface="Comic Sans MS" panose="030F0702030302020204" pitchFamily="66" charset="0"/>
                <a:ea typeface="Lexie Readable" pitchFamily="2" charset="0"/>
              </a:rPr>
              <a:t>copying, crying, replying </a:t>
            </a:r>
            <a:r>
              <a:rPr lang="en-GB" sz="3600" dirty="0">
                <a:solidFill>
                  <a:srgbClr val="002060"/>
                </a:solidFill>
                <a:latin typeface="Comic Sans MS" panose="030F0702030302020204" pitchFamily="66" charset="0"/>
                <a:ea typeface="Lexie Readable" pitchFamily="2" charset="0"/>
              </a:rPr>
              <a:t>	</a:t>
            </a:r>
            <a:br>
              <a:rPr lang="en-GB" sz="3600" dirty="0">
                <a:solidFill>
                  <a:srgbClr val="002060"/>
                </a:solidFill>
                <a:latin typeface="Comic Sans MS" panose="030F0702030302020204" pitchFamily="66" charset="0"/>
                <a:ea typeface="Lexie Readable" pitchFamily="2" charset="0"/>
              </a:rPr>
            </a:br>
            <a:r>
              <a:rPr lang="en-GB" sz="3600" dirty="0">
                <a:solidFill>
                  <a:srgbClr val="002060"/>
                </a:solidFill>
                <a:latin typeface="Comic Sans MS" panose="030F0702030302020204" pitchFamily="66" charset="0"/>
                <a:ea typeface="Lexie Readable" pitchFamily="2" charset="0"/>
              </a:rPr>
              <a:t>Adding the endings –ing, –ed, –er, –est and –y to words ending in –e with a consonant before it</a:t>
            </a:r>
            <a:br>
              <a:rPr lang="en-GB" sz="3600" dirty="0">
                <a:solidFill>
                  <a:srgbClr val="002060"/>
                </a:solidFill>
                <a:latin typeface="Comic Sans MS" panose="030F0702030302020204" pitchFamily="66" charset="0"/>
                <a:ea typeface="Lexie Readable" pitchFamily="2" charset="0"/>
              </a:rPr>
            </a:br>
            <a:r>
              <a:rPr lang="en-GB" sz="3600" dirty="0">
                <a:solidFill>
                  <a:srgbClr val="002060"/>
                </a:solidFill>
                <a:latin typeface="Comic Sans MS" panose="030F0702030302020204" pitchFamily="66" charset="0"/>
                <a:ea typeface="Lexie Readable" pitchFamily="2" charset="0"/>
              </a:rPr>
              <a:t> 	The </a:t>
            </a:r>
            <a:r>
              <a:rPr lang="en-GB" sz="3600" b="1" dirty="0">
                <a:solidFill>
                  <a:srgbClr val="002060"/>
                </a:solidFill>
                <a:latin typeface="Comic Sans MS" panose="030F0702030302020204" pitchFamily="66" charset="0"/>
                <a:ea typeface="Lexie Readable" pitchFamily="2" charset="0"/>
              </a:rPr>
              <a:t>–e </a:t>
            </a:r>
            <a:r>
              <a:rPr lang="en-GB" sz="3600" dirty="0">
                <a:solidFill>
                  <a:srgbClr val="002060"/>
                </a:solidFill>
                <a:latin typeface="Comic Sans MS" panose="030F0702030302020204" pitchFamily="66" charset="0"/>
                <a:ea typeface="Lexie Readable" pitchFamily="2" charset="0"/>
              </a:rPr>
              <a:t>at the end of the root word is dropped before </a:t>
            </a:r>
            <a:r>
              <a:rPr lang="en-GB" sz="3600" b="1" dirty="0">
                <a:solidFill>
                  <a:srgbClr val="002060"/>
                </a:solidFill>
                <a:latin typeface="Comic Sans MS" panose="030F0702030302020204" pitchFamily="66" charset="0"/>
                <a:ea typeface="Lexie Readable" pitchFamily="2" charset="0"/>
              </a:rPr>
              <a:t>–ing</a:t>
            </a:r>
            <a:r>
              <a:rPr lang="en-GB" sz="3600" dirty="0">
                <a:solidFill>
                  <a:srgbClr val="002060"/>
                </a:solidFill>
                <a:latin typeface="Comic Sans MS" panose="030F0702030302020204" pitchFamily="66" charset="0"/>
                <a:ea typeface="Lexie Readable" pitchFamily="2" charset="0"/>
              </a:rPr>
              <a:t>, </a:t>
            </a:r>
            <a:r>
              <a:rPr lang="en-GB" sz="3600" b="1" dirty="0">
                <a:solidFill>
                  <a:srgbClr val="002060"/>
                </a:solidFill>
                <a:latin typeface="Comic Sans MS" panose="030F0702030302020204" pitchFamily="66" charset="0"/>
                <a:ea typeface="Lexie Readable" pitchFamily="2" charset="0"/>
              </a:rPr>
              <a:t>–ed</a:t>
            </a:r>
            <a:r>
              <a:rPr lang="en-GB" sz="3600" dirty="0">
                <a:solidFill>
                  <a:srgbClr val="002060"/>
                </a:solidFill>
                <a:latin typeface="Comic Sans MS" panose="030F0702030302020204" pitchFamily="66" charset="0"/>
                <a:ea typeface="Lexie Readable" pitchFamily="2" charset="0"/>
              </a:rPr>
              <a:t>, </a:t>
            </a:r>
            <a:r>
              <a:rPr lang="en-GB" sz="3600" b="1" dirty="0">
                <a:solidFill>
                  <a:srgbClr val="002060"/>
                </a:solidFill>
                <a:latin typeface="Comic Sans MS" panose="030F0702030302020204" pitchFamily="66" charset="0"/>
                <a:ea typeface="Lexie Readable" pitchFamily="2" charset="0"/>
              </a:rPr>
              <a:t>–er</a:t>
            </a:r>
            <a:r>
              <a:rPr lang="en-GB" sz="3600" dirty="0">
                <a:solidFill>
                  <a:srgbClr val="002060"/>
                </a:solidFill>
                <a:latin typeface="Comic Sans MS" panose="030F0702030302020204" pitchFamily="66" charset="0"/>
                <a:ea typeface="Lexie Readable" pitchFamily="2" charset="0"/>
              </a:rPr>
              <a:t>, </a:t>
            </a:r>
            <a:r>
              <a:rPr lang="en-GB" sz="3600" b="1" dirty="0">
                <a:solidFill>
                  <a:srgbClr val="002060"/>
                </a:solidFill>
                <a:latin typeface="Comic Sans MS" panose="030F0702030302020204" pitchFamily="66" charset="0"/>
                <a:ea typeface="Lexie Readable" pitchFamily="2" charset="0"/>
              </a:rPr>
              <a:t>–est</a:t>
            </a:r>
            <a:r>
              <a:rPr lang="en-GB" sz="3600" dirty="0">
                <a:solidFill>
                  <a:srgbClr val="002060"/>
                </a:solidFill>
                <a:latin typeface="Comic Sans MS" panose="030F0702030302020204" pitchFamily="66" charset="0"/>
                <a:ea typeface="Lexie Readable" pitchFamily="2" charset="0"/>
              </a:rPr>
              <a:t>, </a:t>
            </a:r>
            <a:r>
              <a:rPr lang="en-GB" sz="3600" b="1" dirty="0">
                <a:solidFill>
                  <a:srgbClr val="002060"/>
                </a:solidFill>
                <a:latin typeface="Comic Sans MS" panose="030F0702030302020204" pitchFamily="66" charset="0"/>
                <a:ea typeface="Lexie Readable" pitchFamily="2" charset="0"/>
              </a:rPr>
              <a:t>–y </a:t>
            </a:r>
            <a:r>
              <a:rPr lang="en-GB" sz="3600" dirty="0">
                <a:solidFill>
                  <a:srgbClr val="002060"/>
                </a:solidFill>
                <a:latin typeface="Comic Sans MS" panose="030F0702030302020204" pitchFamily="66" charset="0"/>
                <a:ea typeface="Lexie Readable" pitchFamily="2" charset="0"/>
              </a:rPr>
              <a:t>or any other suffix beginning with a vowel letter is added. </a:t>
            </a:r>
            <a:r>
              <a:rPr lang="en-GB" sz="3600" b="1" dirty="0">
                <a:solidFill>
                  <a:srgbClr val="002060"/>
                </a:solidFill>
                <a:latin typeface="Comic Sans MS" panose="030F0702030302020204" pitchFamily="66" charset="0"/>
                <a:ea typeface="Lexie Readable" pitchFamily="2" charset="0"/>
              </a:rPr>
              <a:t>Exception</a:t>
            </a:r>
            <a:r>
              <a:rPr lang="en-GB" sz="3600" dirty="0">
                <a:solidFill>
                  <a:srgbClr val="002060"/>
                </a:solidFill>
                <a:latin typeface="Comic Sans MS" panose="030F0702030302020204" pitchFamily="66" charset="0"/>
                <a:ea typeface="Lexie Readable" pitchFamily="2" charset="0"/>
              </a:rPr>
              <a:t>: </a:t>
            </a:r>
            <a:r>
              <a:rPr lang="en-GB" sz="3600" i="1" dirty="0">
                <a:solidFill>
                  <a:srgbClr val="002060"/>
                </a:solidFill>
                <a:latin typeface="Comic Sans MS" panose="030F0702030302020204" pitchFamily="66" charset="0"/>
                <a:ea typeface="Lexie Readable" pitchFamily="2" charset="0"/>
              </a:rPr>
              <a:t>being. </a:t>
            </a:r>
            <a:r>
              <a:rPr lang="en-GB" sz="3600" dirty="0">
                <a:solidFill>
                  <a:srgbClr val="002060"/>
                </a:solidFill>
                <a:latin typeface="Comic Sans MS" panose="030F0702030302020204" pitchFamily="66" charset="0"/>
                <a:ea typeface="Lexie Readable" pitchFamily="2" charset="0"/>
              </a:rPr>
              <a:t>	hiking, hiked, hiker, nicer, nicest, shiny </a:t>
            </a:r>
            <a:r>
              <a:rPr lang="en-GB" sz="3600" dirty="0">
                <a:solidFill>
                  <a:schemeClr val="bg2">
                    <a:lumMod val="50000"/>
                  </a:schemeClr>
                </a:solidFill>
              </a:rPr>
              <a:t>	</a:t>
            </a:r>
            <a:br>
              <a:rPr lang="en-GB" sz="3600" dirty="0">
                <a:solidFill>
                  <a:schemeClr val="bg2">
                    <a:lumMod val="50000"/>
                  </a:schemeClr>
                </a:solidFill>
              </a:rPr>
            </a:br>
            <a:endParaRPr lang="en-GB" sz="3600" dirty="0">
              <a:solidFill>
                <a:schemeClr val="bg2">
                  <a:lumMod val="50000"/>
                </a:schemeClr>
              </a:solidFill>
              <a:latin typeface="Lexie Readable" pitchFamily="2" charset="0"/>
              <a:ea typeface="Lexie Readable"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61450" cy="5929313"/>
          </a:xfrm>
        </p:spPr>
        <p:txBody>
          <a:bodyPr rtlCol="0">
            <a:normAutofit/>
          </a:bodyPr>
          <a:lstStyle/>
          <a:p>
            <a:pPr marL="571500" indent="-571500" algn="ctr" eaLnBrk="1" fontAlgn="auto" hangingPunct="1">
              <a:spcAft>
                <a:spcPts val="0"/>
              </a:spcAft>
              <a:buFont typeface="Arial" panose="020B0604020202020204" pitchFamily="34" charset="0"/>
              <a:buChar char="•"/>
              <a:defRPr/>
            </a:pPr>
            <a:r>
              <a:rPr lang="en-GB" sz="3600" dirty="0">
                <a:solidFill>
                  <a:schemeClr val="accent5">
                    <a:lumMod val="75000"/>
                  </a:schemeClr>
                </a:solidFill>
                <a:latin typeface="Comic Sans MS" panose="030F0702030302020204" pitchFamily="66" charset="0"/>
              </a:rPr>
              <a:t>Reading is the most important skill that children need to master in Primary school.</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Reading unlocks the curriculum. </a:t>
            </a:r>
            <a:br>
              <a:rPr lang="en-GB" sz="3600" dirty="0">
                <a:solidFill>
                  <a:schemeClr val="accent5">
                    <a:lumMod val="75000"/>
                  </a:schemeClr>
                </a:solidFill>
                <a:latin typeface="Comic Sans MS" panose="030F0702030302020204" pitchFamily="66" charset="0"/>
              </a:rPr>
            </a:br>
            <a:endParaRPr lang="en-GB" sz="3600" dirty="0">
              <a:solidFill>
                <a:schemeClr val="accent5">
                  <a:lumMod val="75000"/>
                </a:schemeClr>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dirty="0" smtClean="0">
                <a:solidFill>
                  <a:srgbClr val="0070C0"/>
                </a:solidFill>
                <a:latin typeface="Comic Sans MS" panose="030F0702030302020204" pitchFamily="66" charset="0"/>
                <a:ea typeface="Lexie Readable"/>
                <a:cs typeface="Lexie Readable"/>
              </a:rPr>
              <a:t>Punctuation</a:t>
            </a:r>
            <a:r>
              <a:rPr lang="en-GB" dirty="0" smtClean="0">
                <a:solidFill>
                  <a:srgbClr val="0070C0"/>
                </a:solidFill>
                <a:latin typeface="Lexie Readable"/>
                <a:ea typeface="Lexie Readable"/>
                <a:cs typeface="Lexie Readable"/>
              </a:rPr>
              <a:t> </a:t>
            </a:r>
          </a:p>
        </p:txBody>
      </p:sp>
      <p:sp>
        <p:nvSpPr>
          <p:cNvPr id="30723" name="Content Placeholder 2"/>
          <p:cNvSpPr>
            <a:spLocks noGrp="1"/>
          </p:cNvSpPr>
          <p:nvPr>
            <p:ph idx="1"/>
          </p:nvPr>
        </p:nvSpPr>
        <p:spPr/>
        <p:txBody>
          <a:bodyPr/>
          <a:lstStyle/>
          <a:p>
            <a:r>
              <a:rPr lang="en-GB" dirty="0" smtClean="0">
                <a:solidFill>
                  <a:srgbClr val="FF0000"/>
                </a:solidFill>
                <a:latin typeface="Comic Sans MS" panose="030F0702030302020204" pitchFamily="66" charset="0"/>
                <a:ea typeface="Lexie Readable"/>
                <a:cs typeface="Lexie Readable"/>
              </a:rPr>
              <a:t>Must</a:t>
            </a:r>
            <a:r>
              <a:rPr lang="en-GB" dirty="0" smtClean="0">
                <a:solidFill>
                  <a:srgbClr val="0070C0"/>
                </a:solidFill>
                <a:latin typeface="Comic Sans MS" panose="030F0702030302020204" pitchFamily="66" charset="0"/>
                <a:ea typeface="Lexie Readable"/>
                <a:cs typeface="Lexie Readable"/>
              </a:rPr>
              <a:t>  - all capital letters and full stops must be accurate.</a:t>
            </a:r>
          </a:p>
          <a:p>
            <a:pPr marL="0" indent="0">
              <a:buNone/>
            </a:pPr>
            <a:r>
              <a:rPr lang="en-GB" dirty="0" smtClean="0">
                <a:solidFill>
                  <a:srgbClr val="0070C0"/>
                </a:solidFill>
                <a:latin typeface="Comic Sans MS" panose="030F0702030302020204" pitchFamily="66" charset="0"/>
                <a:ea typeface="Lexie Readable"/>
                <a:cs typeface="Lexie Readable"/>
              </a:rPr>
              <a:t>(</a:t>
            </a:r>
            <a:r>
              <a:rPr lang="en-GB" dirty="0" smtClean="0">
                <a:solidFill>
                  <a:srgbClr val="0070C0"/>
                </a:solidFill>
                <a:latin typeface="Comic Sans MS" panose="030F0702030302020204" pitchFamily="66" charset="0"/>
                <a:ea typeface="Lexie Readable"/>
                <a:cs typeface="Lexie Readable"/>
              </a:rPr>
              <a:t>reading to a full stop is essential for understanding. processing speech in </a:t>
            </a:r>
            <a:r>
              <a:rPr lang="en-GB" dirty="0" smtClean="0">
                <a:solidFill>
                  <a:srgbClr val="0070C0"/>
                </a:solidFill>
                <a:latin typeface="Comic Sans MS" panose="030F0702030302020204" pitchFamily="66" charset="0"/>
                <a:ea typeface="Lexie Readable"/>
                <a:cs typeface="Lexie Readable"/>
              </a:rPr>
              <a:t>sentences)</a:t>
            </a:r>
          </a:p>
          <a:p>
            <a:pPr marL="0" indent="0">
              <a:buNone/>
            </a:pPr>
            <a:endParaRPr lang="en-GB" dirty="0" smtClean="0">
              <a:solidFill>
                <a:srgbClr val="0070C0"/>
              </a:solidFill>
              <a:latin typeface="Comic Sans MS" panose="030F0702030302020204" pitchFamily="66" charset="0"/>
              <a:ea typeface="Lexie Readable"/>
              <a:cs typeface="Lexie Readable"/>
            </a:endParaRPr>
          </a:p>
          <a:p>
            <a:r>
              <a:rPr lang="en-GB" dirty="0" smtClean="0">
                <a:solidFill>
                  <a:srgbClr val="0070C0"/>
                </a:solidFill>
                <a:latin typeface="Comic Sans MS" panose="030F0702030302020204" pitchFamily="66" charset="0"/>
                <a:ea typeface="Lexie Readable"/>
                <a:cs typeface="Lexie Readable"/>
              </a:rPr>
              <a:t>Children should also use ? ! </a:t>
            </a:r>
          </a:p>
          <a:p>
            <a:endParaRPr lang="en-GB" dirty="0" smtClean="0">
              <a:solidFill>
                <a:srgbClr val="0070C0"/>
              </a:solidFill>
              <a:latin typeface="Comic Sans MS" panose="030F0702030302020204" pitchFamily="66" charset="0"/>
              <a:ea typeface="Lexie Readable"/>
              <a:cs typeface="Lexie Readable"/>
            </a:endParaRPr>
          </a:p>
          <a:p>
            <a:r>
              <a:rPr lang="en-GB" dirty="0" smtClean="0">
                <a:solidFill>
                  <a:srgbClr val="0070C0"/>
                </a:solidFill>
                <a:latin typeface="Comic Sans MS" panose="030F0702030302020204" pitchFamily="66" charset="0"/>
                <a:ea typeface="Lexie Readable"/>
                <a:cs typeface="Lexie Readable"/>
              </a:rPr>
              <a:t>Capital letters for proper nouns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dirty="0" smtClean="0">
                <a:solidFill>
                  <a:srgbClr val="FF0000"/>
                </a:solidFill>
                <a:latin typeface="Comic Sans MS" panose="030F0702030302020204" pitchFamily="66" charset="0"/>
                <a:ea typeface="Lexie Readable"/>
                <a:cs typeface="Lexie Readable"/>
              </a:rPr>
              <a:t>Types </a:t>
            </a:r>
            <a:r>
              <a:rPr lang="en-GB" sz="4800" dirty="0" smtClean="0">
                <a:solidFill>
                  <a:srgbClr val="FF0000"/>
                </a:solidFill>
                <a:latin typeface="Comic Sans MS" panose="030F0702030302020204" pitchFamily="66" charset="0"/>
                <a:ea typeface="Lexie Readable"/>
                <a:cs typeface="Lexie Readable"/>
              </a:rPr>
              <a:t>of</a:t>
            </a:r>
            <a:r>
              <a:rPr lang="en-GB" dirty="0" smtClean="0">
                <a:solidFill>
                  <a:srgbClr val="FF0000"/>
                </a:solidFill>
                <a:latin typeface="Comic Sans MS" panose="030F0702030302020204" pitchFamily="66" charset="0"/>
                <a:ea typeface="Lexie Readable"/>
                <a:cs typeface="Lexie Readable"/>
              </a:rPr>
              <a:t> sentence</a:t>
            </a:r>
          </a:p>
        </p:txBody>
      </p:sp>
      <p:sp>
        <p:nvSpPr>
          <p:cNvPr id="31747" name="Content Placeholder 2"/>
          <p:cNvSpPr>
            <a:spLocks noGrp="1"/>
          </p:cNvSpPr>
          <p:nvPr>
            <p:ph idx="1"/>
          </p:nvPr>
        </p:nvSpPr>
        <p:spPr/>
        <p:txBody>
          <a:bodyPr/>
          <a:lstStyle/>
          <a:p>
            <a:pPr marL="0" indent="0">
              <a:buNone/>
            </a:pPr>
            <a:r>
              <a:rPr lang="en-GB" sz="4800" dirty="0" smtClean="0">
                <a:solidFill>
                  <a:srgbClr val="0070C0"/>
                </a:solidFill>
                <a:latin typeface="Comic Sans MS" panose="030F0702030302020204" pitchFamily="66" charset="0"/>
                <a:ea typeface="Lexie Readable"/>
                <a:cs typeface="Lexie Readable"/>
              </a:rPr>
              <a:t>Children must use statement, question , exclamation and command in most pieces of </a:t>
            </a:r>
            <a:r>
              <a:rPr lang="en-GB" sz="4800" dirty="0" smtClean="0">
                <a:solidFill>
                  <a:srgbClr val="0070C0"/>
                </a:solidFill>
                <a:latin typeface="Comic Sans MS" panose="030F0702030302020204" pitchFamily="66" charset="0"/>
                <a:ea typeface="Lexie Readable"/>
                <a:cs typeface="Lexie Readable"/>
              </a:rPr>
              <a:t>work. </a:t>
            </a:r>
            <a:endParaRPr lang="en-GB" sz="4800" dirty="0" smtClean="0">
              <a:solidFill>
                <a:srgbClr val="0070C0"/>
              </a:solidFill>
              <a:latin typeface="Comic Sans MS" panose="030F0702030302020204" pitchFamily="66" charset="0"/>
              <a:ea typeface="Lexie Readable"/>
              <a:cs typeface="Lexie Readable"/>
            </a:endParaRPr>
          </a:p>
          <a:p>
            <a:endParaRPr lang="en-GB" dirty="0" smtClean="0">
              <a:solidFill>
                <a:srgbClr val="0070C0"/>
              </a:solidFill>
              <a:latin typeface="Lexie Readable"/>
              <a:ea typeface="Lexie Readable"/>
              <a:cs typeface="Lexie Readabl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b="4147"/>
          <a:stretch>
            <a:fillRect/>
          </a:stretch>
        </p:blipFill>
        <p:spPr bwMode="auto">
          <a:xfrm>
            <a:off x="7051675" y="1766888"/>
            <a:ext cx="4379913" cy="440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Text Box 3"/>
          <p:cNvSpPr txBox="1">
            <a:spLocks noChangeArrowheads="1"/>
          </p:cNvSpPr>
          <p:nvPr/>
        </p:nvSpPr>
        <p:spPr bwMode="auto">
          <a:xfrm>
            <a:off x="1752600" y="1219200"/>
            <a:ext cx="8686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a:solidFill>
                  <a:srgbClr val="660066"/>
                </a:solidFill>
                <a:latin typeface="Arial" panose="020B0604020202020204" pitchFamily="34" charset="0"/>
              </a:rPr>
              <a:t>A statement is an </a:t>
            </a:r>
            <a:r>
              <a:rPr lang="en-US" altLang="en-US" b="1" u="sng">
                <a:solidFill>
                  <a:srgbClr val="660066"/>
                </a:solidFill>
                <a:latin typeface="Arial" panose="020B0604020202020204" pitchFamily="34" charset="0"/>
              </a:rPr>
              <a:t>information</a:t>
            </a:r>
            <a:r>
              <a:rPr lang="en-US" altLang="en-US">
                <a:solidFill>
                  <a:srgbClr val="660066"/>
                </a:solidFill>
                <a:latin typeface="Arial" panose="020B0604020202020204" pitchFamily="34" charset="0"/>
              </a:rPr>
              <a:t> sentence.                                It tells the reader something.  </a:t>
            </a:r>
          </a:p>
        </p:txBody>
      </p:sp>
      <p:sp>
        <p:nvSpPr>
          <p:cNvPr id="32772" name="Text Box 4"/>
          <p:cNvSpPr txBox="1">
            <a:spLocks noChangeArrowheads="1"/>
          </p:cNvSpPr>
          <p:nvPr/>
        </p:nvSpPr>
        <p:spPr bwMode="auto">
          <a:xfrm>
            <a:off x="2057400" y="38100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400">
              <a:latin typeface="Times New Roman" panose="02020603050405020304" pitchFamily="18" charset="0"/>
            </a:endParaRPr>
          </a:p>
        </p:txBody>
      </p:sp>
      <p:sp>
        <p:nvSpPr>
          <p:cNvPr id="5125" name="Text Box 5"/>
          <p:cNvSpPr txBox="1">
            <a:spLocks noChangeArrowheads="1"/>
          </p:cNvSpPr>
          <p:nvPr/>
        </p:nvSpPr>
        <p:spPr bwMode="auto">
          <a:xfrm>
            <a:off x="1752600" y="5791200"/>
            <a:ext cx="55626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200" b="1">
                <a:latin typeface="Arial" panose="020B0604020202020204" pitchFamily="34" charset="0"/>
              </a:rPr>
              <a:t>A statement starts with a capital letter and ends with a full stop.</a:t>
            </a:r>
          </a:p>
        </p:txBody>
      </p:sp>
      <p:sp>
        <p:nvSpPr>
          <p:cNvPr id="5126" name="Text Box 6"/>
          <p:cNvSpPr txBox="1">
            <a:spLocks noChangeArrowheads="1"/>
          </p:cNvSpPr>
          <p:nvPr/>
        </p:nvSpPr>
        <p:spPr bwMode="auto">
          <a:xfrm>
            <a:off x="2090738" y="231775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latin typeface="Times New Roman" panose="02020603050405020304" pitchFamily="18" charset="0"/>
              </a:rPr>
              <a:t>An example of a statement:</a:t>
            </a:r>
          </a:p>
        </p:txBody>
      </p:sp>
      <p:sp>
        <p:nvSpPr>
          <p:cNvPr id="5127" name="Text Box 7"/>
          <p:cNvSpPr txBox="1">
            <a:spLocks noChangeArrowheads="1"/>
          </p:cNvSpPr>
          <p:nvPr/>
        </p:nvSpPr>
        <p:spPr bwMode="auto">
          <a:xfrm>
            <a:off x="1524000" y="2847975"/>
            <a:ext cx="62484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eaLnBrk="0" fontAlgn="base" hangingPunct="0">
              <a:spcBef>
                <a:spcPct val="0"/>
              </a:spcBef>
              <a:spcAft>
                <a:spcPct val="0"/>
              </a:spcAft>
              <a:defRPr sz="6000">
                <a:solidFill>
                  <a:schemeClr val="tx1"/>
                </a:solidFill>
                <a:latin typeface="Times New Roman" pitchFamily="18" charset="0"/>
              </a:defRPr>
            </a:lvl6pPr>
            <a:lvl7pPr marL="2971800" indent="-228600" eaLnBrk="0" fontAlgn="base" hangingPunct="0">
              <a:spcBef>
                <a:spcPct val="0"/>
              </a:spcBef>
              <a:spcAft>
                <a:spcPct val="0"/>
              </a:spcAft>
              <a:defRPr sz="6000">
                <a:solidFill>
                  <a:schemeClr val="tx1"/>
                </a:solidFill>
                <a:latin typeface="Times New Roman" pitchFamily="18" charset="0"/>
              </a:defRPr>
            </a:lvl7pPr>
            <a:lvl8pPr marL="3429000" indent="-228600" eaLnBrk="0" fontAlgn="base" hangingPunct="0">
              <a:spcBef>
                <a:spcPct val="0"/>
              </a:spcBef>
              <a:spcAft>
                <a:spcPct val="0"/>
              </a:spcAft>
              <a:defRPr sz="6000">
                <a:solidFill>
                  <a:schemeClr val="tx1"/>
                </a:solidFill>
                <a:latin typeface="Times New Roman" pitchFamily="18" charset="0"/>
              </a:defRPr>
            </a:lvl8pPr>
            <a:lvl9pPr marL="3886200" indent="-228600" eaLnBrk="0" fontAlgn="base" hangingPunct="0">
              <a:spcBef>
                <a:spcPct val="0"/>
              </a:spcBef>
              <a:spcAft>
                <a:spcPct val="0"/>
              </a:spcAft>
              <a:defRPr sz="6000">
                <a:solidFill>
                  <a:schemeClr val="tx1"/>
                </a:solidFill>
                <a:latin typeface="Times New Roman" pitchFamily="18" charset="0"/>
              </a:defRPr>
            </a:lvl9pPr>
          </a:lstStyle>
          <a:p>
            <a:pPr algn="ctr" eaLnBrk="1" hangingPunct="1">
              <a:spcBef>
                <a:spcPct val="50000"/>
              </a:spcBef>
              <a:defRPr/>
            </a:pPr>
            <a:r>
              <a:rPr lang="en-US" altLang="en-US" sz="4400" b="1" dirty="0">
                <a:solidFill>
                  <a:srgbClr val="0000FF"/>
                </a:solidFill>
                <a:effectLst>
                  <a:outerShdw blurRad="38100" dist="38100" dir="2700000" algn="tl">
                    <a:srgbClr val="000000">
                      <a:alpha val="43137"/>
                    </a:srgbClr>
                  </a:outerShdw>
                </a:effectLst>
                <a:latin typeface="Catchup" pitchFamily="2" charset="0"/>
              </a:rPr>
              <a:t>The ship sailed across the ocean.</a:t>
            </a:r>
          </a:p>
        </p:txBody>
      </p:sp>
      <p:pic>
        <p:nvPicPr>
          <p:cNvPr id="5130" name="Picture 10" descr="AG00628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060825"/>
            <a:ext cx="990758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j03368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30788" y="4038600"/>
            <a:ext cx="1447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j0322438.wav">
            <a:hlinkClick r:id="" action="ppaction://media"/>
          </p:cNvPr>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8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09800" y="36513"/>
            <a:ext cx="7772400" cy="1143000"/>
          </a:xfrm>
        </p:spPr>
        <p:txBody>
          <a:bodyPr/>
          <a:lstStyle/>
          <a:p>
            <a:pPr>
              <a:defRPr/>
            </a:pPr>
            <a:r>
              <a:rPr lang="en-GB" sz="5400" b="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Sid’s Statements</a:t>
            </a:r>
            <a:endParaRPr lang="en-GB" sz="5400" dirty="0">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992438" y="55563"/>
            <a:ext cx="7096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a:latin typeface="Harrington" panose="04040505050A02020702" pitchFamily="82" charset="0"/>
              </a:rPr>
              <a:t>Question Queen</a:t>
            </a:r>
          </a:p>
        </p:txBody>
      </p:sp>
      <p:sp>
        <p:nvSpPr>
          <p:cNvPr id="7171" name="Text Box 3"/>
          <p:cNvSpPr txBox="1">
            <a:spLocks noChangeArrowheads="1"/>
          </p:cNvSpPr>
          <p:nvPr/>
        </p:nvSpPr>
        <p:spPr bwMode="auto">
          <a:xfrm>
            <a:off x="3581400" y="1198563"/>
            <a:ext cx="70866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a:solidFill>
                  <a:srgbClr val="660066"/>
                </a:solidFill>
                <a:latin typeface="Arial" panose="020B0604020202020204" pitchFamily="34" charset="0"/>
              </a:rPr>
              <a:t>A question </a:t>
            </a:r>
            <a:r>
              <a:rPr lang="en-US" altLang="en-US" b="1" u="sng">
                <a:solidFill>
                  <a:srgbClr val="660066"/>
                </a:solidFill>
                <a:latin typeface="Arial" panose="020B0604020202020204" pitchFamily="34" charset="0"/>
              </a:rPr>
              <a:t>asks</a:t>
            </a:r>
            <a:r>
              <a:rPr lang="en-US" altLang="en-US">
                <a:solidFill>
                  <a:srgbClr val="660066"/>
                </a:solidFill>
                <a:latin typeface="Arial" panose="020B0604020202020204" pitchFamily="34" charset="0"/>
              </a:rPr>
              <a:t> the reader something.                       It begins with a </a:t>
            </a:r>
            <a:r>
              <a:rPr lang="en-US" altLang="en-US">
                <a:solidFill>
                  <a:srgbClr val="CC00CC"/>
                </a:solidFill>
                <a:latin typeface="Arial" panose="020B0604020202020204" pitchFamily="34" charset="0"/>
              </a:rPr>
              <a:t>question word</a:t>
            </a:r>
            <a:r>
              <a:rPr lang="en-US" altLang="en-US">
                <a:solidFill>
                  <a:srgbClr val="660066"/>
                </a:solidFill>
                <a:latin typeface="Arial" panose="020B0604020202020204" pitchFamily="34" charset="0"/>
              </a:rPr>
              <a:t>.</a:t>
            </a:r>
            <a:r>
              <a:rPr lang="en-US" altLang="en-US">
                <a:latin typeface="Arial" panose="020B0604020202020204" pitchFamily="34" charset="0"/>
              </a:rPr>
              <a:t>                         </a:t>
            </a:r>
          </a:p>
        </p:txBody>
      </p:sp>
      <p:sp>
        <p:nvSpPr>
          <p:cNvPr id="7173" name="Text Box 5"/>
          <p:cNvSpPr txBox="1">
            <a:spLocks noChangeArrowheads="1"/>
          </p:cNvSpPr>
          <p:nvPr/>
        </p:nvSpPr>
        <p:spPr bwMode="auto">
          <a:xfrm>
            <a:off x="8001000" y="3795713"/>
            <a:ext cx="2438400"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200" b="1">
                <a:latin typeface="Arial" panose="020B0604020202020204" pitchFamily="34" charset="0"/>
              </a:rPr>
              <a:t>A question starts with a capital letter and ends with a question mark.</a:t>
            </a:r>
          </a:p>
        </p:txBody>
      </p:sp>
      <p:sp>
        <p:nvSpPr>
          <p:cNvPr id="7174" name="Text Box 6"/>
          <p:cNvSpPr txBox="1">
            <a:spLocks noChangeArrowheads="1"/>
          </p:cNvSpPr>
          <p:nvPr/>
        </p:nvSpPr>
        <p:spPr bwMode="auto">
          <a:xfrm>
            <a:off x="5338763" y="2381250"/>
            <a:ext cx="624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latin typeface="Times New Roman" panose="02020603050405020304" pitchFamily="18" charset="0"/>
              </a:rPr>
              <a:t>An example of a question:</a:t>
            </a:r>
          </a:p>
        </p:txBody>
      </p:sp>
      <p:pic>
        <p:nvPicPr>
          <p:cNvPr id="7175" name="Picture 7" descr="BS0189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450" y="2190750"/>
            <a:ext cx="11477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3505200" y="2924175"/>
            <a:ext cx="7467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000">
                <a:solidFill>
                  <a:srgbClr val="0000FF"/>
                </a:solidFill>
                <a:latin typeface="Catchup"/>
              </a:rPr>
              <a:t>What colour is the dog?</a:t>
            </a:r>
          </a:p>
        </p:txBody>
      </p:sp>
      <p:pic>
        <p:nvPicPr>
          <p:cNvPr id="7177" name="Picture 9" descr="AG00184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600450"/>
            <a:ext cx="2057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SN002453.wav">
            <a:hlinkClick r:id="" action="ppaction://media"/>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41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2" descr="http://4.bp.blogspot.com/-tq0TcFUKrW4/Ux_Lyn_AsKI/AAAAAAACe7A/Ahr4oXKAj6k/s1600/elsatr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82588"/>
            <a:ext cx="7416800"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WordArt 5"/>
          <p:cNvSpPr>
            <a:spLocks noChangeArrowheads="1" noChangeShapeType="1" noTextEdit="1"/>
          </p:cNvSpPr>
          <p:nvPr/>
        </p:nvSpPr>
        <p:spPr bwMode="auto">
          <a:xfrm rot="391989">
            <a:off x="2057400" y="2895600"/>
            <a:ext cx="1676400" cy="674688"/>
          </a:xfrm>
          <a:prstGeom prst="rect">
            <a:avLst/>
          </a:prstGeom>
        </p:spPr>
        <p:txBody>
          <a:bodyPr wrap="none" fromWordArt="1">
            <a:prstTxWarp prst="textPlain">
              <a:avLst>
                <a:gd name="adj" fmla="val 45375"/>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Who?</a:t>
            </a:r>
          </a:p>
        </p:txBody>
      </p:sp>
      <p:sp>
        <p:nvSpPr>
          <p:cNvPr id="6150" name="WordArt 6"/>
          <p:cNvSpPr>
            <a:spLocks noChangeArrowheads="1" noChangeShapeType="1" noTextEdit="1"/>
          </p:cNvSpPr>
          <p:nvPr/>
        </p:nvSpPr>
        <p:spPr bwMode="auto">
          <a:xfrm>
            <a:off x="4114800" y="3124200"/>
            <a:ext cx="2362200" cy="9144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GB" sz="3600" kern="10">
                <a:ln w="9525">
                  <a:round/>
                  <a:headEnd/>
                  <a:tailEnd/>
                </a:ln>
                <a:gradFill rotWithShape="1">
                  <a:gsLst>
                    <a:gs pos="0">
                      <a:srgbClr val="FFE701"/>
                    </a:gs>
                    <a:gs pos="100000">
                      <a:srgbClr val="FE3E02"/>
                    </a:gs>
                  </a:gsLst>
                  <a:lin ang="5400000" scaled="1"/>
                </a:gradFill>
                <a:latin typeface="Impact" panose="020B0806030902050204" pitchFamily="34" charset="0"/>
              </a:rPr>
              <a:t>What?</a:t>
            </a:r>
          </a:p>
        </p:txBody>
      </p:sp>
      <p:sp>
        <p:nvSpPr>
          <p:cNvPr id="6151" name="WordArt 7"/>
          <p:cNvSpPr>
            <a:spLocks noChangeArrowheads="1" noChangeShapeType="1" noTextEdit="1"/>
          </p:cNvSpPr>
          <p:nvPr/>
        </p:nvSpPr>
        <p:spPr bwMode="auto">
          <a:xfrm>
            <a:off x="6781800" y="3429000"/>
            <a:ext cx="1647825"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FF00"/>
                </a:solidFill>
                <a:latin typeface="Arial Black" panose="020B0A04020102020204" pitchFamily="34" charset="0"/>
              </a:rPr>
              <a:t>When?</a:t>
            </a:r>
          </a:p>
        </p:txBody>
      </p:sp>
      <p:sp>
        <p:nvSpPr>
          <p:cNvPr id="6152" name="WordArt 8" descr="Narrow vertical"/>
          <p:cNvSpPr>
            <a:spLocks noChangeArrowheads="1" noChangeShapeType="1" noTextEdit="1"/>
          </p:cNvSpPr>
          <p:nvPr/>
        </p:nvSpPr>
        <p:spPr bwMode="auto">
          <a:xfrm>
            <a:off x="7010400" y="4038600"/>
            <a:ext cx="1847850" cy="1084263"/>
          </a:xfrm>
          <a:prstGeom prst="rect">
            <a:avLst/>
          </a:prstGeom>
        </p:spPr>
        <p:txBody>
          <a:bodyPr wrap="none" fromWordArt="1">
            <a:prstTxWarp prst="textCurveUp">
              <a:avLst>
                <a:gd name="adj" fmla="val 40356"/>
              </a:avLst>
            </a:prstTxWarp>
          </a:bodyPr>
          <a:lstStyle/>
          <a:p>
            <a:pPr algn="ctr"/>
            <a:r>
              <a:rPr lang="en-GB"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panose="020B0A04020102020204" pitchFamily="34" charset="0"/>
              </a:rPr>
              <a:t>Where?</a:t>
            </a:r>
          </a:p>
        </p:txBody>
      </p:sp>
      <p:sp>
        <p:nvSpPr>
          <p:cNvPr id="6153" name="WordArt 9"/>
          <p:cNvSpPr>
            <a:spLocks noChangeArrowheads="1" noChangeShapeType="1" noTextEdit="1"/>
          </p:cNvSpPr>
          <p:nvPr/>
        </p:nvSpPr>
        <p:spPr bwMode="auto">
          <a:xfrm>
            <a:off x="2438400" y="4267200"/>
            <a:ext cx="1314450" cy="1457325"/>
          </a:xfrm>
          <a:prstGeom prst="rect">
            <a:avLst/>
          </a:prstGeom>
        </p:spPr>
        <p:txBody>
          <a:bodyPr wrap="none" fromWordArt="1">
            <a:prstTxWarp prst="textSlantUp">
              <a:avLst>
                <a:gd name="adj" fmla="val 55556"/>
              </a:avLst>
            </a:prstTxWarp>
          </a:bodyPr>
          <a:lstStyle/>
          <a:p>
            <a:pPr algn="ctr"/>
            <a:r>
              <a:rPr lang="en-GB" sz="3600" kern="10">
                <a:ln w="9525">
                  <a:solidFill>
                    <a:srgbClr val="000000"/>
                  </a:solidFill>
                  <a:round/>
                  <a:headEnd/>
                  <a:tailEnd/>
                </a:ln>
                <a:solidFill>
                  <a:srgbClr val="000000"/>
                </a:solidFill>
                <a:latin typeface="Arial Black" panose="020B0A04020102020204" pitchFamily="34" charset="0"/>
              </a:rPr>
              <a:t>Why?</a:t>
            </a:r>
          </a:p>
        </p:txBody>
      </p:sp>
      <p:sp>
        <p:nvSpPr>
          <p:cNvPr id="6154" name="WordArt 10"/>
          <p:cNvSpPr>
            <a:spLocks noChangeArrowheads="1" noChangeShapeType="1" noTextEdit="1"/>
          </p:cNvSpPr>
          <p:nvPr/>
        </p:nvSpPr>
        <p:spPr bwMode="auto">
          <a:xfrm>
            <a:off x="4495800" y="4572000"/>
            <a:ext cx="1981200" cy="647700"/>
          </a:xfrm>
          <a:prstGeom prst="rect">
            <a:avLst/>
          </a:prstGeom>
        </p:spPr>
        <p:txBody>
          <a:bodyPr spcFirstLastPara="1" wrap="none" fromWordArt="1">
            <a:prstTxWarp prst="textArchUp">
              <a:avLst>
                <a:gd name="adj" fmla="val 10800000"/>
              </a:avLst>
            </a:prstTxWarp>
          </a:bodyPr>
          <a:lstStyle/>
          <a:p>
            <a:pPr algn="ctr"/>
            <a:r>
              <a:rPr lang="en-GB" sz="3600" kern="10">
                <a:ln w="9525">
                  <a:solidFill>
                    <a:srgbClr val="000000"/>
                  </a:solidFill>
                  <a:round/>
                  <a:headEnd/>
                  <a:tailEnd/>
                </a:ln>
                <a:solidFill>
                  <a:schemeClr val="accent1"/>
                </a:solidFill>
                <a:latin typeface="Arial Black" panose="020B0A04020102020204" pitchFamily="34" charset="0"/>
              </a:rPr>
              <a:t>Should?</a:t>
            </a:r>
          </a:p>
        </p:txBody>
      </p:sp>
      <p:sp>
        <p:nvSpPr>
          <p:cNvPr id="6155" name="WordArt 11"/>
          <p:cNvSpPr>
            <a:spLocks noChangeArrowheads="1" noChangeShapeType="1" noTextEdit="1"/>
          </p:cNvSpPr>
          <p:nvPr/>
        </p:nvSpPr>
        <p:spPr bwMode="auto">
          <a:xfrm>
            <a:off x="6858000" y="2438400"/>
            <a:ext cx="1752600" cy="762000"/>
          </a:xfrm>
          <a:prstGeom prst="rect">
            <a:avLst/>
          </a:prstGeom>
        </p:spPr>
        <p:txBody>
          <a:bodyPr wrap="none" fromWordArt="1">
            <a:prstTxWarp prst="textDeflate">
              <a:avLst>
                <a:gd name="adj" fmla="val 26227"/>
              </a:avLst>
            </a:prstTxWarp>
          </a:bodyPr>
          <a:lstStyle/>
          <a:p>
            <a:pPr algn="ctr"/>
            <a:r>
              <a:rPr lang="en-GB" sz="3600" kern="10">
                <a:ln w="9525">
                  <a:solidFill>
                    <a:srgbClr val="000000"/>
                  </a:solidFill>
                  <a:round/>
                  <a:headEnd/>
                  <a:tailEnd/>
                </a:ln>
                <a:solidFill>
                  <a:srgbClr val="FF0000"/>
                </a:solidFill>
                <a:latin typeface="Impact" panose="020B0806030902050204" pitchFamily="34" charset="0"/>
              </a:rPr>
              <a:t>Could?</a:t>
            </a:r>
          </a:p>
        </p:txBody>
      </p:sp>
      <p:sp>
        <p:nvSpPr>
          <p:cNvPr id="6156" name="WordArt 12"/>
          <p:cNvSpPr>
            <a:spLocks noChangeArrowheads="1" noChangeShapeType="1" noTextEdit="1"/>
          </p:cNvSpPr>
          <p:nvPr/>
        </p:nvSpPr>
        <p:spPr bwMode="auto">
          <a:xfrm>
            <a:off x="4038600" y="5105400"/>
            <a:ext cx="1600200" cy="611188"/>
          </a:xfrm>
          <a:prstGeom prst="rect">
            <a:avLst/>
          </a:prstGeom>
        </p:spPr>
        <p:txBody>
          <a:bodyPr wrap="none" fromWordArt="1">
            <a:prstTxWarp prst="textCanDown">
              <a:avLst>
                <a:gd name="adj" fmla="val 33333"/>
              </a:avLst>
            </a:prstTxWarp>
          </a:bodyPr>
          <a:lstStyle/>
          <a:p>
            <a:pPr algn="ctr"/>
            <a:r>
              <a:rPr lang="en-GB" sz="3600" kern="1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How?</a:t>
            </a:r>
          </a:p>
        </p:txBody>
      </p:sp>
      <p:sp>
        <p:nvSpPr>
          <p:cNvPr id="6157" name="WordArt 13"/>
          <p:cNvSpPr>
            <a:spLocks noChangeArrowheads="1" noChangeShapeType="1" noTextEdit="1"/>
          </p:cNvSpPr>
          <p:nvPr/>
        </p:nvSpPr>
        <p:spPr bwMode="auto">
          <a:xfrm>
            <a:off x="6096000" y="5105400"/>
            <a:ext cx="9144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solidFill>
                  <a:srgbClr val="0000FF"/>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Did?</a:t>
            </a:r>
          </a:p>
        </p:txBody>
      </p:sp>
      <p:sp>
        <p:nvSpPr>
          <p:cNvPr id="6158" name="WordArt 14"/>
          <p:cNvSpPr>
            <a:spLocks noChangeArrowheads="1" noChangeShapeType="1" noTextEdit="1"/>
          </p:cNvSpPr>
          <p:nvPr/>
        </p:nvSpPr>
        <p:spPr bwMode="auto">
          <a:xfrm>
            <a:off x="6934200" y="5867400"/>
            <a:ext cx="1514475" cy="647700"/>
          </a:xfrm>
          <a:prstGeom prst="rect">
            <a:avLst/>
          </a:prstGeom>
        </p:spPr>
        <p:txBody>
          <a:bodyPr wrap="none" fromWordArt="1">
            <a:prstTxWarp prst="textPlain">
              <a:avLst>
                <a:gd name="adj" fmla="val 50000"/>
              </a:avLst>
            </a:prstTxWarp>
          </a:bodyPr>
          <a:lstStyle/>
          <a:p>
            <a:pPr algn="ctr"/>
            <a:r>
              <a:rPr lang="en-GB"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Does?</a:t>
            </a:r>
          </a:p>
        </p:txBody>
      </p:sp>
      <p:sp>
        <p:nvSpPr>
          <p:cNvPr id="6159" name="WordArt 15"/>
          <p:cNvSpPr>
            <a:spLocks noChangeArrowheads="1" noChangeShapeType="1" noTextEdit="1"/>
          </p:cNvSpPr>
          <p:nvPr/>
        </p:nvSpPr>
        <p:spPr bwMode="auto">
          <a:xfrm>
            <a:off x="3962400" y="2362200"/>
            <a:ext cx="93345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spc="720">
                <a:solidFill>
                  <a:srgbClr val="FF00FF"/>
                </a:solidFill>
                <a:effectLst>
                  <a:outerShdw dist="45791" dir="3378596" algn="ctr" rotWithShape="0">
                    <a:srgbClr val="4D4D4D"/>
                  </a:outerShdw>
                </a:effectLst>
                <a:latin typeface="Arial Black" panose="020B0A04020102020204" pitchFamily="34" charset="0"/>
              </a:rPr>
              <a:t>Do?</a:t>
            </a:r>
          </a:p>
        </p:txBody>
      </p:sp>
      <p:sp>
        <p:nvSpPr>
          <p:cNvPr id="6160" name="WordArt 16"/>
          <p:cNvSpPr>
            <a:spLocks noChangeArrowheads="1" noChangeShapeType="1" noTextEdit="1"/>
          </p:cNvSpPr>
          <p:nvPr/>
        </p:nvSpPr>
        <p:spPr bwMode="auto">
          <a:xfrm>
            <a:off x="9067800" y="2819400"/>
            <a:ext cx="96202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Can?</a:t>
            </a:r>
          </a:p>
        </p:txBody>
      </p:sp>
      <p:sp>
        <p:nvSpPr>
          <p:cNvPr id="6161" name="WordArt 17"/>
          <p:cNvSpPr>
            <a:spLocks noChangeArrowheads="1" noChangeShapeType="1" noTextEdit="1"/>
          </p:cNvSpPr>
          <p:nvPr/>
        </p:nvSpPr>
        <p:spPr bwMode="auto">
          <a:xfrm>
            <a:off x="9220200" y="3581400"/>
            <a:ext cx="1143000" cy="838200"/>
          </a:xfrm>
          <a:prstGeom prst="rect">
            <a:avLst/>
          </a:prstGeom>
        </p:spPr>
        <p:txBody>
          <a:bodyPr wrap="none" fromWordArt="1">
            <a:prstTxWarp prst="textSlantUp">
              <a:avLst>
                <a:gd name="adj" fmla="val 32056"/>
              </a:avLst>
            </a:prstTxWarp>
          </a:bodyPr>
          <a:lstStyle/>
          <a:p>
            <a:pPr algn="ctr"/>
            <a:r>
              <a:rPr lang="en-GB"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Are?</a:t>
            </a:r>
          </a:p>
        </p:txBody>
      </p:sp>
      <p:sp>
        <p:nvSpPr>
          <p:cNvPr id="6162" name="WordArt 18" descr="Paper bag"/>
          <p:cNvSpPr>
            <a:spLocks noChangeArrowheads="1" noChangeShapeType="1" noTextEdit="1"/>
          </p:cNvSpPr>
          <p:nvPr/>
        </p:nvSpPr>
        <p:spPr bwMode="auto">
          <a:xfrm>
            <a:off x="9372600" y="5029200"/>
            <a:ext cx="514350" cy="523875"/>
          </a:xfrm>
          <a:prstGeom prst="rect">
            <a:avLst/>
          </a:prstGeom>
        </p:spPr>
        <p:txBody>
          <a:bodyPr wrap="none" fromWordArt="1">
            <a:prstTxWarp prst="textPlain">
              <a:avLst>
                <a:gd name="adj" fmla="val 50000"/>
              </a:avLst>
            </a:prstTxWarp>
          </a:bodyPr>
          <a:lstStyle/>
          <a:p>
            <a:pPr algn="ctr"/>
            <a:r>
              <a:rPr lang="en-GB"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outerShdw>
                </a:effectLst>
                <a:latin typeface="Times New Roman" panose="02020603050405020304" pitchFamily="18" charset="0"/>
                <a:cs typeface="Times New Roman" panose="02020603050405020304" pitchFamily="18" charset="0"/>
              </a:rPr>
              <a:t>Is?</a:t>
            </a:r>
          </a:p>
        </p:txBody>
      </p:sp>
      <p:sp>
        <p:nvSpPr>
          <p:cNvPr id="6163" name="WordArt 19"/>
          <p:cNvSpPr>
            <a:spLocks noChangeArrowheads="1" noChangeShapeType="1" noTextEdit="1"/>
          </p:cNvSpPr>
          <p:nvPr/>
        </p:nvSpPr>
        <p:spPr bwMode="auto">
          <a:xfrm>
            <a:off x="1905000" y="3886200"/>
            <a:ext cx="1285875" cy="6477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rPr>
              <a:t>May?</a:t>
            </a:r>
          </a:p>
        </p:txBody>
      </p:sp>
      <p:sp>
        <p:nvSpPr>
          <p:cNvPr id="6164" name="WordArt 20"/>
          <p:cNvSpPr>
            <a:spLocks noChangeArrowheads="1" noChangeShapeType="1" noTextEdit="1"/>
          </p:cNvSpPr>
          <p:nvPr/>
        </p:nvSpPr>
        <p:spPr bwMode="auto">
          <a:xfrm>
            <a:off x="8915400" y="5791200"/>
            <a:ext cx="13716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GB" sz="3600" kern="10">
                <a:gradFill rotWithShape="1">
                  <a:gsLst>
                    <a:gs pos="0">
                      <a:srgbClr val="9999FF"/>
                    </a:gs>
                    <a:gs pos="100000">
                      <a:srgbClr val="009999"/>
                    </a:gs>
                  </a:gsLst>
                  <a:lin ang="5400000" scaled="1"/>
                </a:gradFill>
                <a:effectLst>
                  <a:outerShdw dist="53882" dir="2700000" algn="ctr" rotWithShape="0">
                    <a:srgbClr val="C0C0C0"/>
                  </a:outerShdw>
                </a:effectLst>
                <a:latin typeface="Times New Roman" panose="02020603050405020304" pitchFamily="18" charset="0"/>
                <a:cs typeface="Times New Roman" panose="02020603050405020304" pitchFamily="18" charset="0"/>
              </a:rPr>
              <a:t>Which?</a:t>
            </a:r>
          </a:p>
        </p:txBody>
      </p:sp>
      <p:sp>
        <p:nvSpPr>
          <p:cNvPr id="6165" name="WordArt 21" descr="White marble"/>
          <p:cNvSpPr>
            <a:spLocks noChangeArrowheads="1" noChangeShapeType="1" noTextEdit="1"/>
          </p:cNvSpPr>
          <p:nvPr/>
        </p:nvSpPr>
        <p:spPr bwMode="auto">
          <a:xfrm>
            <a:off x="4343400" y="5943600"/>
            <a:ext cx="131445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GB" sz="3600" kern="10">
                <a:ln w="9525">
                  <a:round/>
                  <a:headEnd/>
                  <a:tailEnd/>
                </a:ln>
                <a:blipFill dpi="0" rotWithShape="0">
                  <a:blip r:embed="rId3"/>
                  <a:srcRect/>
                  <a:tile tx="0" ty="0" sx="100000" sy="100000" flip="none" algn="tl"/>
                </a:blipFill>
                <a:latin typeface="Arial Black" panose="020B0A04020102020204" pitchFamily="34" charset="0"/>
              </a:rPr>
              <a:t>Was?</a:t>
            </a:r>
          </a:p>
        </p:txBody>
      </p:sp>
      <p:sp>
        <p:nvSpPr>
          <p:cNvPr id="6166" name="WordArt 22"/>
          <p:cNvSpPr>
            <a:spLocks noChangeArrowheads="1" noChangeShapeType="1" noTextEdit="1"/>
          </p:cNvSpPr>
          <p:nvPr/>
        </p:nvSpPr>
        <p:spPr bwMode="auto">
          <a:xfrm>
            <a:off x="2286000" y="5715000"/>
            <a:ext cx="1409700"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a:r>
              <a:rPr lang="en-GB" sz="3600" kern="1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rPr>
              <a:t>Would?</a:t>
            </a:r>
          </a:p>
        </p:txBody>
      </p:sp>
      <p:sp>
        <p:nvSpPr>
          <p:cNvPr id="34836" name="WordArt 25"/>
          <p:cNvSpPr>
            <a:spLocks noChangeArrowheads="1" noChangeShapeType="1" noTextEdit="1"/>
          </p:cNvSpPr>
          <p:nvPr/>
        </p:nvSpPr>
        <p:spPr bwMode="auto">
          <a:xfrm>
            <a:off x="2133600" y="685800"/>
            <a:ext cx="7972425" cy="647700"/>
          </a:xfrm>
          <a:prstGeom prst="rect">
            <a:avLst/>
          </a:prstGeom>
        </p:spPr>
        <p:txBody>
          <a:bodyPr wrap="none" fromWordArt="1">
            <a:prstTxWarp prst="textPlain">
              <a:avLst>
                <a:gd name="adj" fmla="val 50000"/>
              </a:avLst>
            </a:prstTxWarp>
          </a:bodyPr>
          <a:lstStyle/>
          <a:p>
            <a:pPr algn="ctr"/>
            <a:r>
              <a:rPr lang="en-GB" sz="3600" kern="10" dirty="0">
                <a:ln w="9525">
                  <a:solidFill>
                    <a:srgbClr val="660066"/>
                  </a:solidFill>
                  <a:round/>
                  <a:headEnd/>
                  <a:tailEnd/>
                </a:ln>
                <a:solidFill>
                  <a:srgbClr val="660066"/>
                </a:solidFill>
                <a:latin typeface="Comic Sans MS" panose="030F0702030302020204" pitchFamily="66" charset="0"/>
              </a:rPr>
              <a:t>What are question words?</a:t>
            </a:r>
          </a:p>
        </p:txBody>
      </p:sp>
      <p:sp>
        <p:nvSpPr>
          <p:cNvPr id="6170" name="Text Box 26"/>
          <p:cNvSpPr txBox="1">
            <a:spLocks noChangeArrowheads="1"/>
          </p:cNvSpPr>
          <p:nvPr/>
        </p:nvSpPr>
        <p:spPr bwMode="auto">
          <a:xfrm>
            <a:off x="1990725" y="1333500"/>
            <a:ext cx="6019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eaLnBrk="0" fontAlgn="base" hangingPunct="0">
              <a:spcBef>
                <a:spcPct val="0"/>
              </a:spcBef>
              <a:spcAft>
                <a:spcPct val="0"/>
              </a:spcAft>
              <a:defRPr sz="6000">
                <a:solidFill>
                  <a:schemeClr val="tx1"/>
                </a:solidFill>
                <a:latin typeface="Times New Roman" pitchFamily="18" charset="0"/>
              </a:defRPr>
            </a:lvl6pPr>
            <a:lvl7pPr marL="2971800" indent="-228600" eaLnBrk="0" fontAlgn="base" hangingPunct="0">
              <a:spcBef>
                <a:spcPct val="0"/>
              </a:spcBef>
              <a:spcAft>
                <a:spcPct val="0"/>
              </a:spcAft>
              <a:defRPr sz="6000">
                <a:solidFill>
                  <a:schemeClr val="tx1"/>
                </a:solidFill>
                <a:latin typeface="Times New Roman" pitchFamily="18" charset="0"/>
              </a:defRPr>
            </a:lvl7pPr>
            <a:lvl8pPr marL="3429000" indent="-228600" eaLnBrk="0" fontAlgn="base" hangingPunct="0">
              <a:spcBef>
                <a:spcPct val="0"/>
              </a:spcBef>
              <a:spcAft>
                <a:spcPct val="0"/>
              </a:spcAft>
              <a:defRPr sz="6000">
                <a:solidFill>
                  <a:schemeClr val="tx1"/>
                </a:solidFill>
                <a:latin typeface="Times New Roman" pitchFamily="18" charset="0"/>
              </a:defRPr>
            </a:lvl8pPr>
            <a:lvl9pPr marL="3886200" indent="-228600" eaLnBrk="0" fontAlgn="base" hangingPunct="0">
              <a:spcBef>
                <a:spcPct val="0"/>
              </a:spcBef>
              <a:spcAft>
                <a:spcPct val="0"/>
              </a:spcAft>
              <a:defRPr sz="6000">
                <a:solidFill>
                  <a:schemeClr val="tx1"/>
                </a:solidFill>
                <a:latin typeface="Times New Roman" pitchFamily="18" charset="0"/>
              </a:defRPr>
            </a:lvl9pPr>
          </a:lstStyle>
          <a:p>
            <a:pPr eaLnBrk="1" hangingPunct="1">
              <a:spcBef>
                <a:spcPct val="50000"/>
              </a:spcBef>
              <a:defRPr/>
            </a:pPr>
            <a:r>
              <a:rPr lang="en-US" altLang="en-US" sz="4000" b="1" dirty="0">
                <a:solidFill>
                  <a:srgbClr val="33CC33"/>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Here are a few:</a:t>
            </a:r>
          </a:p>
        </p:txBody>
      </p:sp>
      <p:sp>
        <p:nvSpPr>
          <p:cNvPr id="6171" name="WordArt 27"/>
          <p:cNvSpPr>
            <a:spLocks noChangeArrowheads="1" noChangeShapeType="1" noTextEdit="1"/>
          </p:cNvSpPr>
          <p:nvPr/>
        </p:nvSpPr>
        <p:spPr bwMode="auto">
          <a:xfrm>
            <a:off x="5486400" y="1905000"/>
            <a:ext cx="1238250" cy="828675"/>
          </a:xfrm>
          <a:prstGeom prst="rect">
            <a:avLst/>
          </a:prstGeom>
        </p:spPr>
        <p:txBody>
          <a:bodyPr wrap="none" fromWordArt="1">
            <a:prstTxWarp prst="textSlantUp">
              <a:avLst>
                <a:gd name="adj" fmla="val 32056"/>
              </a:avLst>
            </a:prstTxWarp>
          </a:bodyPr>
          <a:lstStyle/>
          <a:p>
            <a:pPr algn="ctr"/>
            <a:r>
              <a:rPr lang="en-GB"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Were?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250"/>
                                  </p:stCondLst>
                                  <p:childTnLst>
                                    <p:set>
                                      <p:cBhvr>
                                        <p:cTn id="6" dur="1" fill="hold">
                                          <p:stCondLst>
                                            <p:cond delay="0"/>
                                          </p:stCondLst>
                                        </p:cTn>
                                        <p:tgtEl>
                                          <p:spTgt spid="6149"/>
                                        </p:tgtEl>
                                        <p:attrNameLst>
                                          <p:attrName>style.visibility</p:attrName>
                                        </p:attrNameLst>
                                      </p:cBhvr>
                                      <p:to>
                                        <p:strVal val="visible"/>
                                      </p:to>
                                    </p:set>
                                    <p:animEffect transition="in" filter="slide(fromBottom)">
                                      <p:cBhvr>
                                        <p:cTn id="7" dur="1250"/>
                                        <p:tgtEl>
                                          <p:spTgt spid="6149"/>
                                        </p:tgtEl>
                                      </p:cBhvr>
                                    </p:animEffect>
                                  </p:childTnLst>
                                </p:cTn>
                              </p:par>
                              <p:par>
                                <p:cTn id="8" presetID="15" presetClass="entr" presetSubtype="0" fill="hold" grpId="0" nodeType="withEffect">
                                  <p:stCondLst>
                                    <p:cond delay="250"/>
                                  </p:stCondLst>
                                  <p:childTnLst>
                                    <p:set>
                                      <p:cBhvr>
                                        <p:cTn id="9" dur="1" fill="hold">
                                          <p:stCondLst>
                                            <p:cond delay="0"/>
                                          </p:stCondLst>
                                        </p:cTn>
                                        <p:tgtEl>
                                          <p:spTgt spid="6150"/>
                                        </p:tgtEl>
                                        <p:attrNameLst>
                                          <p:attrName>style.visibility</p:attrName>
                                        </p:attrNameLst>
                                      </p:cBhvr>
                                      <p:to>
                                        <p:strVal val="visible"/>
                                      </p:to>
                                    </p:set>
                                    <p:anim calcmode="lin" valueType="num">
                                      <p:cBhvr>
                                        <p:cTn id="10" dur="1250" fill="hold"/>
                                        <p:tgtEl>
                                          <p:spTgt spid="6150"/>
                                        </p:tgtEl>
                                        <p:attrNameLst>
                                          <p:attrName>ppt_w</p:attrName>
                                        </p:attrNameLst>
                                      </p:cBhvr>
                                      <p:tavLst>
                                        <p:tav tm="0">
                                          <p:val>
                                            <p:fltVal val="0"/>
                                          </p:val>
                                        </p:tav>
                                        <p:tav tm="100000">
                                          <p:val>
                                            <p:strVal val="#ppt_w"/>
                                          </p:val>
                                        </p:tav>
                                      </p:tavLst>
                                    </p:anim>
                                    <p:anim calcmode="lin" valueType="num">
                                      <p:cBhvr>
                                        <p:cTn id="11" dur="1250" fill="hold"/>
                                        <p:tgtEl>
                                          <p:spTgt spid="6150"/>
                                        </p:tgtEl>
                                        <p:attrNameLst>
                                          <p:attrName>ppt_h</p:attrName>
                                        </p:attrNameLst>
                                      </p:cBhvr>
                                      <p:tavLst>
                                        <p:tav tm="0">
                                          <p:val>
                                            <p:fltVal val="0"/>
                                          </p:val>
                                        </p:tav>
                                        <p:tav tm="100000">
                                          <p:val>
                                            <p:strVal val="#ppt_h"/>
                                          </p:val>
                                        </p:tav>
                                      </p:tavLst>
                                    </p:anim>
                                    <p:anim calcmode="lin" valueType="num">
                                      <p:cBhvr>
                                        <p:cTn id="12" dur="1250" fill="hold"/>
                                        <p:tgtEl>
                                          <p:spTgt spid="6150"/>
                                        </p:tgtEl>
                                        <p:attrNameLst>
                                          <p:attrName>ppt_x</p:attrName>
                                        </p:attrNameLst>
                                      </p:cBhvr>
                                      <p:tavLst>
                                        <p:tav tm="0" fmla="#ppt_x+(cos(-2*pi*(1-$))*-#ppt_x-sin(-2*pi*(1-$))*(1-#ppt_y))*(1-$)">
                                          <p:val>
                                            <p:fltVal val="0"/>
                                          </p:val>
                                        </p:tav>
                                        <p:tav tm="100000">
                                          <p:val>
                                            <p:fltVal val="1"/>
                                          </p:val>
                                        </p:tav>
                                      </p:tavLst>
                                    </p:anim>
                                    <p:anim calcmode="lin" valueType="num">
                                      <p:cBhvr>
                                        <p:cTn id="13" dur="1250" fill="hold"/>
                                        <p:tgtEl>
                                          <p:spTgt spid="6150"/>
                                        </p:tgtEl>
                                        <p:attrNameLst>
                                          <p:attrName>ppt_y</p:attrName>
                                        </p:attrNameLst>
                                      </p:cBhvr>
                                      <p:tavLst>
                                        <p:tav tm="0" fmla="#ppt_y+(sin(-2*pi*(1-$))*-#ppt_x+cos(-2*pi*(1-$))*(1-#ppt_y))*(1-$)">
                                          <p:val>
                                            <p:fltVal val="0"/>
                                          </p:val>
                                        </p:tav>
                                        <p:tav tm="100000">
                                          <p:val>
                                            <p:fltVal val="1"/>
                                          </p:val>
                                        </p:tav>
                                      </p:tavLst>
                                    </p:anim>
                                  </p:childTnLst>
                                </p:cTn>
                              </p:par>
                              <p:par>
                                <p:cTn id="14" presetID="14" presetClass="entr" presetSubtype="10" fill="hold" grpId="0" nodeType="withEffect">
                                  <p:stCondLst>
                                    <p:cond delay="250"/>
                                  </p:stCondLst>
                                  <p:childTnLst>
                                    <p:set>
                                      <p:cBhvr>
                                        <p:cTn id="15" dur="1" fill="hold">
                                          <p:stCondLst>
                                            <p:cond delay="0"/>
                                          </p:stCondLst>
                                        </p:cTn>
                                        <p:tgtEl>
                                          <p:spTgt spid="6151"/>
                                        </p:tgtEl>
                                        <p:attrNameLst>
                                          <p:attrName>style.visibility</p:attrName>
                                        </p:attrNameLst>
                                      </p:cBhvr>
                                      <p:to>
                                        <p:strVal val="visible"/>
                                      </p:to>
                                    </p:set>
                                    <p:animEffect transition="in" filter="randombar(horizontal)">
                                      <p:cBhvr>
                                        <p:cTn id="16" dur="1250"/>
                                        <p:tgtEl>
                                          <p:spTgt spid="6151"/>
                                        </p:tgtEl>
                                      </p:cBhvr>
                                    </p:animEffect>
                                  </p:childTnLst>
                                </p:cTn>
                              </p:par>
                              <p:par>
                                <p:cTn id="17" presetID="16" presetClass="entr" presetSubtype="42" fill="hold" grpId="0" nodeType="withEffect">
                                  <p:stCondLst>
                                    <p:cond delay="250"/>
                                  </p:stCondLst>
                                  <p:childTnLst>
                                    <p:set>
                                      <p:cBhvr>
                                        <p:cTn id="18" dur="1" fill="hold">
                                          <p:stCondLst>
                                            <p:cond delay="0"/>
                                          </p:stCondLst>
                                        </p:cTn>
                                        <p:tgtEl>
                                          <p:spTgt spid="6152"/>
                                        </p:tgtEl>
                                        <p:attrNameLst>
                                          <p:attrName>style.visibility</p:attrName>
                                        </p:attrNameLst>
                                      </p:cBhvr>
                                      <p:to>
                                        <p:strVal val="visible"/>
                                      </p:to>
                                    </p:set>
                                    <p:animEffect transition="in" filter="barn(outHorizontal)">
                                      <p:cBhvr>
                                        <p:cTn id="19" dur="1250"/>
                                        <p:tgtEl>
                                          <p:spTgt spid="6152"/>
                                        </p:tgtEl>
                                      </p:cBhvr>
                                    </p:animEffect>
                                  </p:childTnLst>
                                </p:cTn>
                              </p:par>
                              <p:par>
                                <p:cTn id="20" presetID="22" presetClass="entr" presetSubtype="1" fill="hold" grpId="0" nodeType="withEffect">
                                  <p:stCondLst>
                                    <p:cond delay="250"/>
                                  </p:stCondLst>
                                  <p:childTnLst>
                                    <p:set>
                                      <p:cBhvr>
                                        <p:cTn id="21" dur="1" fill="hold">
                                          <p:stCondLst>
                                            <p:cond delay="0"/>
                                          </p:stCondLst>
                                        </p:cTn>
                                        <p:tgtEl>
                                          <p:spTgt spid="6153"/>
                                        </p:tgtEl>
                                        <p:attrNameLst>
                                          <p:attrName>style.visibility</p:attrName>
                                        </p:attrNameLst>
                                      </p:cBhvr>
                                      <p:to>
                                        <p:strVal val="visible"/>
                                      </p:to>
                                    </p:set>
                                    <p:animEffect transition="in" filter="wipe(up)">
                                      <p:cBhvr>
                                        <p:cTn id="22" dur="1250"/>
                                        <p:tgtEl>
                                          <p:spTgt spid="6153"/>
                                        </p:tgtEl>
                                      </p:cBhvr>
                                    </p:animEffect>
                                  </p:childTnLst>
                                </p:cTn>
                              </p:par>
                              <p:par>
                                <p:cTn id="23" presetID="4" presetClass="entr" presetSubtype="32" fill="hold" grpId="0" nodeType="withEffect">
                                  <p:stCondLst>
                                    <p:cond delay="250"/>
                                  </p:stCondLst>
                                  <p:childTnLst>
                                    <p:set>
                                      <p:cBhvr>
                                        <p:cTn id="24" dur="1" fill="hold">
                                          <p:stCondLst>
                                            <p:cond delay="0"/>
                                          </p:stCondLst>
                                        </p:cTn>
                                        <p:tgtEl>
                                          <p:spTgt spid="6156"/>
                                        </p:tgtEl>
                                        <p:attrNameLst>
                                          <p:attrName>style.visibility</p:attrName>
                                        </p:attrNameLst>
                                      </p:cBhvr>
                                      <p:to>
                                        <p:strVal val="visible"/>
                                      </p:to>
                                    </p:set>
                                    <p:animEffect transition="in" filter="box(out)">
                                      <p:cBhvr>
                                        <p:cTn id="25" dur="1250"/>
                                        <p:tgtEl>
                                          <p:spTgt spid="6156"/>
                                        </p:tgtEl>
                                      </p:cBhvr>
                                    </p:animEffect>
                                  </p:childTnLst>
                                </p:cTn>
                              </p:par>
                              <p:par>
                                <p:cTn id="26" presetID="17" presetClass="entr" presetSubtype="10" fill="hold" grpId="0" nodeType="withEffect">
                                  <p:stCondLst>
                                    <p:cond delay="250"/>
                                  </p:stCondLst>
                                  <p:childTnLst>
                                    <p:set>
                                      <p:cBhvr>
                                        <p:cTn id="27" dur="1" fill="hold">
                                          <p:stCondLst>
                                            <p:cond delay="0"/>
                                          </p:stCondLst>
                                        </p:cTn>
                                        <p:tgtEl>
                                          <p:spTgt spid="6158"/>
                                        </p:tgtEl>
                                        <p:attrNameLst>
                                          <p:attrName>style.visibility</p:attrName>
                                        </p:attrNameLst>
                                      </p:cBhvr>
                                      <p:to>
                                        <p:strVal val="visible"/>
                                      </p:to>
                                    </p:set>
                                    <p:anim calcmode="lin" valueType="num">
                                      <p:cBhvr>
                                        <p:cTn id="28" dur="1250" fill="hold"/>
                                        <p:tgtEl>
                                          <p:spTgt spid="6158"/>
                                        </p:tgtEl>
                                        <p:attrNameLst>
                                          <p:attrName>ppt_w</p:attrName>
                                        </p:attrNameLst>
                                      </p:cBhvr>
                                      <p:tavLst>
                                        <p:tav tm="0">
                                          <p:val>
                                            <p:fltVal val="0"/>
                                          </p:val>
                                        </p:tav>
                                        <p:tav tm="100000">
                                          <p:val>
                                            <p:strVal val="#ppt_w"/>
                                          </p:val>
                                        </p:tav>
                                      </p:tavLst>
                                    </p:anim>
                                    <p:anim calcmode="lin" valueType="num">
                                      <p:cBhvr>
                                        <p:cTn id="29" dur="1250" fill="hold"/>
                                        <p:tgtEl>
                                          <p:spTgt spid="6158"/>
                                        </p:tgtEl>
                                        <p:attrNameLst>
                                          <p:attrName>ppt_h</p:attrName>
                                        </p:attrNameLst>
                                      </p:cBhvr>
                                      <p:tavLst>
                                        <p:tav tm="0">
                                          <p:val>
                                            <p:strVal val="#ppt_h"/>
                                          </p:val>
                                        </p:tav>
                                        <p:tav tm="100000">
                                          <p:val>
                                            <p:strVal val="#ppt_h"/>
                                          </p:val>
                                        </p:tav>
                                      </p:tavLst>
                                    </p:anim>
                                  </p:childTnLst>
                                </p:cTn>
                              </p:par>
                              <p:par>
                                <p:cTn id="30" presetID="2" presetClass="entr" presetSubtype="6" fill="hold" grpId="0" nodeType="withEffect">
                                  <p:stCondLst>
                                    <p:cond delay="250"/>
                                  </p:stCondLst>
                                  <p:childTnLst>
                                    <p:set>
                                      <p:cBhvr>
                                        <p:cTn id="31" dur="1" fill="hold">
                                          <p:stCondLst>
                                            <p:cond delay="0"/>
                                          </p:stCondLst>
                                        </p:cTn>
                                        <p:tgtEl>
                                          <p:spTgt spid="6157"/>
                                        </p:tgtEl>
                                        <p:attrNameLst>
                                          <p:attrName>style.visibility</p:attrName>
                                        </p:attrNameLst>
                                      </p:cBhvr>
                                      <p:to>
                                        <p:strVal val="visible"/>
                                      </p:to>
                                    </p:set>
                                    <p:anim calcmode="lin" valueType="num">
                                      <p:cBhvr additive="base">
                                        <p:cTn id="32" dur="1250" fill="hold"/>
                                        <p:tgtEl>
                                          <p:spTgt spid="6157"/>
                                        </p:tgtEl>
                                        <p:attrNameLst>
                                          <p:attrName>ppt_x</p:attrName>
                                        </p:attrNameLst>
                                      </p:cBhvr>
                                      <p:tavLst>
                                        <p:tav tm="0">
                                          <p:val>
                                            <p:strVal val="1+#ppt_w/2"/>
                                          </p:val>
                                        </p:tav>
                                        <p:tav tm="100000">
                                          <p:val>
                                            <p:strVal val="#ppt_x"/>
                                          </p:val>
                                        </p:tav>
                                      </p:tavLst>
                                    </p:anim>
                                    <p:anim calcmode="lin" valueType="num">
                                      <p:cBhvr additive="base">
                                        <p:cTn id="33" dur="1250" fill="hold"/>
                                        <p:tgtEl>
                                          <p:spTgt spid="6157"/>
                                        </p:tgtEl>
                                        <p:attrNameLst>
                                          <p:attrName>ppt_y</p:attrName>
                                        </p:attrNameLst>
                                      </p:cBhvr>
                                      <p:tavLst>
                                        <p:tav tm="0">
                                          <p:val>
                                            <p:strVal val="1+#ppt_h/2"/>
                                          </p:val>
                                        </p:tav>
                                        <p:tav tm="100000">
                                          <p:val>
                                            <p:strVal val="#ppt_y"/>
                                          </p:val>
                                        </p:tav>
                                      </p:tavLst>
                                    </p:anim>
                                  </p:childTnLst>
                                </p:cTn>
                              </p:par>
                              <p:par>
                                <p:cTn id="34" presetID="3" presetClass="entr" presetSubtype="0" fill="hold" grpId="0" nodeType="withEffect">
                                  <p:stCondLst>
                                    <p:cond delay="250"/>
                                  </p:stCondLst>
                                  <p:childTnLst>
                                    <p:set>
                                      <p:cBhvr>
                                        <p:cTn id="35" dur="1" fill="hold">
                                          <p:stCondLst>
                                            <p:cond delay="1249"/>
                                          </p:stCondLst>
                                        </p:cTn>
                                        <p:tgtEl>
                                          <p:spTgt spid="6159"/>
                                        </p:tgtEl>
                                        <p:attrNameLst>
                                          <p:attrName>style.visibility</p:attrName>
                                        </p:attrNameLst>
                                      </p:cBhvr>
                                      <p:to>
                                        <p:strVal val="visible"/>
                                      </p:to>
                                    </p:set>
                                  </p:childTnLst>
                                </p:cTn>
                              </p:par>
                              <p:par>
                                <p:cTn id="36" presetID="2" presetClass="entr" presetSubtype="12" fill="hold" grpId="0" nodeType="withEffect">
                                  <p:stCondLst>
                                    <p:cond delay="250"/>
                                  </p:stCondLst>
                                  <p:childTnLst>
                                    <p:set>
                                      <p:cBhvr>
                                        <p:cTn id="37" dur="1" fill="hold">
                                          <p:stCondLst>
                                            <p:cond delay="0"/>
                                          </p:stCondLst>
                                        </p:cTn>
                                        <p:tgtEl>
                                          <p:spTgt spid="6154"/>
                                        </p:tgtEl>
                                        <p:attrNameLst>
                                          <p:attrName>style.visibility</p:attrName>
                                        </p:attrNameLst>
                                      </p:cBhvr>
                                      <p:to>
                                        <p:strVal val="visible"/>
                                      </p:to>
                                    </p:set>
                                    <p:anim calcmode="lin" valueType="num">
                                      <p:cBhvr additive="base">
                                        <p:cTn id="38" dur="1250" fill="hold"/>
                                        <p:tgtEl>
                                          <p:spTgt spid="6154"/>
                                        </p:tgtEl>
                                        <p:attrNameLst>
                                          <p:attrName>ppt_x</p:attrName>
                                        </p:attrNameLst>
                                      </p:cBhvr>
                                      <p:tavLst>
                                        <p:tav tm="0">
                                          <p:val>
                                            <p:strVal val="0-#ppt_w/2"/>
                                          </p:val>
                                        </p:tav>
                                        <p:tav tm="100000">
                                          <p:val>
                                            <p:strVal val="#ppt_x"/>
                                          </p:val>
                                        </p:tav>
                                      </p:tavLst>
                                    </p:anim>
                                    <p:anim calcmode="lin" valueType="num">
                                      <p:cBhvr additive="base">
                                        <p:cTn id="39" dur="1250" fill="hold"/>
                                        <p:tgtEl>
                                          <p:spTgt spid="6154"/>
                                        </p:tgtEl>
                                        <p:attrNameLst>
                                          <p:attrName>ppt_y</p:attrName>
                                        </p:attrNameLst>
                                      </p:cBhvr>
                                      <p:tavLst>
                                        <p:tav tm="0">
                                          <p:val>
                                            <p:strVal val="1+#ppt_h/2"/>
                                          </p:val>
                                        </p:tav>
                                        <p:tav tm="100000">
                                          <p:val>
                                            <p:strVal val="#ppt_y"/>
                                          </p:val>
                                        </p:tav>
                                      </p:tavLst>
                                    </p:anim>
                                  </p:childTnLst>
                                </p:cTn>
                              </p:par>
                              <p:par>
                                <p:cTn id="40" presetID="23" presetClass="entr" presetSubtype="16" fill="hold" grpId="0" nodeType="withEffect">
                                  <p:stCondLst>
                                    <p:cond delay="250"/>
                                  </p:stCondLst>
                                  <p:childTnLst>
                                    <p:set>
                                      <p:cBhvr>
                                        <p:cTn id="41" dur="1" fill="hold">
                                          <p:stCondLst>
                                            <p:cond delay="0"/>
                                          </p:stCondLst>
                                        </p:cTn>
                                        <p:tgtEl>
                                          <p:spTgt spid="6155"/>
                                        </p:tgtEl>
                                        <p:attrNameLst>
                                          <p:attrName>style.visibility</p:attrName>
                                        </p:attrNameLst>
                                      </p:cBhvr>
                                      <p:to>
                                        <p:strVal val="visible"/>
                                      </p:to>
                                    </p:set>
                                    <p:anim calcmode="lin" valueType="num">
                                      <p:cBhvr>
                                        <p:cTn id="42" dur="1250" fill="hold"/>
                                        <p:tgtEl>
                                          <p:spTgt spid="6155"/>
                                        </p:tgtEl>
                                        <p:attrNameLst>
                                          <p:attrName>ppt_w</p:attrName>
                                        </p:attrNameLst>
                                      </p:cBhvr>
                                      <p:tavLst>
                                        <p:tav tm="0">
                                          <p:val>
                                            <p:fltVal val="0"/>
                                          </p:val>
                                        </p:tav>
                                        <p:tav tm="100000">
                                          <p:val>
                                            <p:strVal val="#ppt_w"/>
                                          </p:val>
                                        </p:tav>
                                      </p:tavLst>
                                    </p:anim>
                                    <p:anim calcmode="lin" valueType="num">
                                      <p:cBhvr>
                                        <p:cTn id="43" dur="1250" fill="hold"/>
                                        <p:tgtEl>
                                          <p:spTgt spid="6155"/>
                                        </p:tgtEl>
                                        <p:attrNameLst>
                                          <p:attrName>ppt_h</p:attrName>
                                        </p:attrNameLst>
                                      </p:cBhvr>
                                      <p:tavLst>
                                        <p:tav tm="0">
                                          <p:val>
                                            <p:fltVal val="0"/>
                                          </p:val>
                                        </p:tav>
                                        <p:tav tm="100000">
                                          <p:val>
                                            <p:strVal val="#ppt_h"/>
                                          </p:val>
                                        </p:tav>
                                      </p:tavLst>
                                    </p:anim>
                                  </p:childTnLst>
                                </p:cTn>
                              </p:par>
                              <p:par>
                                <p:cTn id="44" presetID="15" presetClass="entr" presetSubtype="0" fill="hold" grpId="0" nodeType="withEffect">
                                  <p:stCondLst>
                                    <p:cond delay="250"/>
                                  </p:stCondLst>
                                  <p:childTnLst>
                                    <p:set>
                                      <p:cBhvr>
                                        <p:cTn id="45" dur="1" fill="hold">
                                          <p:stCondLst>
                                            <p:cond delay="0"/>
                                          </p:stCondLst>
                                        </p:cTn>
                                        <p:tgtEl>
                                          <p:spTgt spid="6166"/>
                                        </p:tgtEl>
                                        <p:attrNameLst>
                                          <p:attrName>style.visibility</p:attrName>
                                        </p:attrNameLst>
                                      </p:cBhvr>
                                      <p:to>
                                        <p:strVal val="visible"/>
                                      </p:to>
                                    </p:set>
                                    <p:anim calcmode="lin" valueType="num">
                                      <p:cBhvr>
                                        <p:cTn id="46" dur="1250" fill="hold"/>
                                        <p:tgtEl>
                                          <p:spTgt spid="6166"/>
                                        </p:tgtEl>
                                        <p:attrNameLst>
                                          <p:attrName>ppt_w</p:attrName>
                                        </p:attrNameLst>
                                      </p:cBhvr>
                                      <p:tavLst>
                                        <p:tav tm="0">
                                          <p:val>
                                            <p:fltVal val="0"/>
                                          </p:val>
                                        </p:tav>
                                        <p:tav tm="100000">
                                          <p:val>
                                            <p:strVal val="#ppt_w"/>
                                          </p:val>
                                        </p:tav>
                                      </p:tavLst>
                                    </p:anim>
                                    <p:anim calcmode="lin" valueType="num">
                                      <p:cBhvr>
                                        <p:cTn id="47" dur="1250" fill="hold"/>
                                        <p:tgtEl>
                                          <p:spTgt spid="6166"/>
                                        </p:tgtEl>
                                        <p:attrNameLst>
                                          <p:attrName>ppt_h</p:attrName>
                                        </p:attrNameLst>
                                      </p:cBhvr>
                                      <p:tavLst>
                                        <p:tav tm="0">
                                          <p:val>
                                            <p:fltVal val="0"/>
                                          </p:val>
                                        </p:tav>
                                        <p:tav tm="100000">
                                          <p:val>
                                            <p:strVal val="#ppt_h"/>
                                          </p:val>
                                        </p:tav>
                                      </p:tavLst>
                                    </p:anim>
                                    <p:anim calcmode="lin" valueType="num">
                                      <p:cBhvr>
                                        <p:cTn id="48" dur="1250" fill="hold"/>
                                        <p:tgtEl>
                                          <p:spTgt spid="6166"/>
                                        </p:tgtEl>
                                        <p:attrNameLst>
                                          <p:attrName>ppt_x</p:attrName>
                                        </p:attrNameLst>
                                      </p:cBhvr>
                                      <p:tavLst>
                                        <p:tav tm="0" fmla="#ppt_x+(cos(-2*pi*(1-$))*-#ppt_x-sin(-2*pi*(1-$))*(1-#ppt_y))*(1-$)">
                                          <p:val>
                                            <p:fltVal val="0"/>
                                          </p:val>
                                        </p:tav>
                                        <p:tav tm="100000">
                                          <p:val>
                                            <p:fltVal val="1"/>
                                          </p:val>
                                        </p:tav>
                                      </p:tavLst>
                                    </p:anim>
                                    <p:anim calcmode="lin" valueType="num">
                                      <p:cBhvr>
                                        <p:cTn id="49" dur="1250" fill="hold"/>
                                        <p:tgtEl>
                                          <p:spTgt spid="6166"/>
                                        </p:tgtEl>
                                        <p:attrNameLst>
                                          <p:attrName>ppt_y</p:attrName>
                                        </p:attrNameLst>
                                      </p:cBhvr>
                                      <p:tavLst>
                                        <p:tav tm="0" fmla="#ppt_y+(sin(-2*pi*(1-$))*-#ppt_x+cos(-2*pi*(1-$))*(1-#ppt_y))*(1-$)">
                                          <p:val>
                                            <p:fltVal val="0"/>
                                          </p:val>
                                        </p:tav>
                                        <p:tav tm="100000">
                                          <p:val>
                                            <p:fltVal val="1"/>
                                          </p:val>
                                        </p:tav>
                                      </p:tavLst>
                                    </p:anim>
                                  </p:childTnLst>
                                </p:cTn>
                              </p:par>
                              <p:par>
                                <p:cTn id="50" presetID="3" presetClass="entr" presetSubtype="5" fill="hold" grpId="0" nodeType="withEffect">
                                  <p:stCondLst>
                                    <p:cond delay="250"/>
                                  </p:stCondLst>
                                  <p:childTnLst>
                                    <p:set>
                                      <p:cBhvr>
                                        <p:cTn id="51" dur="1" fill="hold">
                                          <p:stCondLst>
                                            <p:cond delay="0"/>
                                          </p:stCondLst>
                                        </p:cTn>
                                        <p:tgtEl>
                                          <p:spTgt spid="6160"/>
                                        </p:tgtEl>
                                        <p:attrNameLst>
                                          <p:attrName>style.visibility</p:attrName>
                                        </p:attrNameLst>
                                      </p:cBhvr>
                                      <p:to>
                                        <p:strVal val="visible"/>
                                      </p:to>
                                    </p:set>
                                    <p:animEffect transition="in" filter="blinds(vertical)">
                                      <p:cBhvr>
                                        <p:cTn id="52" dur="1250"/>
                                        <p:tgtEl>
                                          <p:spTgt spid="6160"/>
                                        </p:tgtEl>
                                      </p:cBhvr>
                                    </p:animEffect>
                                  </p:childTnLst>
                                </p:cTn>
                              </p:par>
                              <p:par>
                                <p:cTn id="53" presetID="2" presetClass="entr" presetSubtype="8" fill="hold" grpId="0" nodeType="withEffect">
                                  <p:stCondLst>
                                    <p:cond delay="250"/>
                                  </p:stCondLst>
                                  <p:childTnLst>
                                    <p:set>
                                      <p:cBhvr>
                                        <p:cTn id="54" dur="1" fill="hold">
                                          <p:stCondLst>
                                            <p:cond delay="0"/>
                                          </p:stCondLst>
                                        </p:cTn>
                                        <p:tgtEl>
                                          <p:spTgt spid="6164"/>
                                        </p:tgtEl>
                                        <p:attrNameLst>
                                          <p:attrName>style.visibility</p:attrName>
                                        </p:attrNameLst>
                                      </p:cBhvr>
                                      <p:to>
                                        <p:strVal val="visible"/>
                                      </p:to>
                                    </p:set>
                                    <p:anim calcmode="lin" valueType="num">
                                      <p:cBhvr additive="base">
                                        <p:cTn id="55" dur="1250" fill="hold"/>
                                        <p:tgtEl>
                                          <p:spTgt spid="6164"/>
                                        </p:tgtEl>
                                        <p:attrNameLst>
                                          <p:attrName>ppt_x</p:attrName>
                                        </p:attrNameLst>
                                      </p:cBhvr>
                                      <p:tavLst>
                                        <p:tav tm="0">
                                          <p:val>
                                            <p:strVal val="0-#ppt_w/2"/>
                                          </p:val>
                                        </p:tav>
                                        <p:tav tm="100000">
                                          <p:val>
                                            <p:strVal val="#ppt_x"/>
                                          </p:val>
                                        </p:tav>
                                      </p:tavLst>
                                    </p:anim>
                                    <p:anim calcmode="lin" valueType="num">
                                      <p:cBhvr additive="base">
                                        <p:cTn id="56" dur="1250" fill="hold"/>
                                        <p:tgtEl>
                                          <p:spTgt spid="6164"/>
                                        </p:tgtEl>
                                        <p:attrNameLst>
                                          <p:attrName>ppt_y</p:attrName>
                                        </p:attrNameLst>
                                      </p:cBhvr>
                                      <p:tavLst>
                                        <p:tav tm="0">
                                          <p:val>
                                            <p:strVal val="#ppt_y"/>
                                          </p:val>
                                        </p:tav>
                                        <p:tav tm="100000">
                                          <p:val>
                                            <p:strVal val="#ppt_y"/>
                                          </p:val>
                                        </p:tav>
                                      </p:tavLst>
                                    </p:anim>
                                  </p:childTnLst>
                                </p:cTn>
                              </p:par>
                              <p:par>
                                <p:cTn id="57" presetID="9" presetClass="entr" presetSubtype="0" fill="hold" grpId="0" nodeType="withEffect">
                                  <p:stCondLst>
                                    <p:cond delay="250"/>
                                  </p:stCondLst>
                                  <p:childTnLst>
                                    <p:set>
                                      <p:cBhvr>
                                        <p:cTn id="58" dur="1" fill="hold">
                                          <p:stCondLst>
                                            <p:cond delay="0"/>
                                          </p:stCondLst>
                                        </p:cTn>
                                        <p:tgtEl>
                                          <p:spTgt spid="6162"/>
                                        </p:tgtEl>
                                        <p:attrNameLst>
                                          <p:attrName>style.visibility</p:attrName>
                                        </p:attrNameLst>
                                      </p:cBhvr>
                                      <p:to>
                                        <p:strVal val="visible"/>
                                      </p:to>
                                    </p:set>
                                    <p:animEffect transition="in" filter="dissolve">
                                      <p:cBhvr>
                                        <p:cTn id="59" dur="1250"/>
                                        <p:tgtEl>
                                          <p:spTgt spid="6162"/>
                                        </p:tgtEl>
                                      </p:cBhvr>
                                    </p:animEffect>
                                  </p:childTnLst>
                                </p:cTn>
                              </p:par>
                              <p:par>
                                <p:cTn id="60" presetID="2" presetClass="entr" presetSubtype="2" fill="hold" grpId="0" nodeType="withEffect">
                                  <p:stCondLst>
                                    <p:cond delay="250"/>
                                  </p:stCondLst>
                                  <p:childTnLst>
                                    <p:set>
                                      <p:cBhvr>
                                        <p:cTn id="61" dur="1" fill="hold">
                                          <p:stCondLst>
                                            <p:cond delay="0"/>
                                          </p:stCondLst>
                                        </p:cTn>
                                        <p:tgtEl>
                                          <p:spTgt spid="6161"/>
                                        </p:tgtEl>
                                        <p:attrNameLst>
                                          <p:attrName>style.visibility</p:attrName>
                                        </p:attrNameLst>
                                      </p:cBhvr>
                                      <p:to>
                                        <p:strVal val="visible"/>
                                      </p:to>
                                    </p:set>
                                    <p:anim calcmode="lin" valueType="num">
                                      <p:cBhvr additive="base">
                                        <p:cTn id="62" dur="1250" fill="hold"/>
                                        <p:tgtEl>
                                          <p:spTgt spid="6161"/>
                                        </p:tgtEl>
                                        <p:attrNameLst>
                                          <p:attrName>ppt_x</p:attrName>
                                        </p:attrNameLst>
                                      </p:cBhvr>
                                      <p:tavLst>
                                        <p:tav tm="0">
                                          <p:val>
                                            <p:strVal val="1+#ppt_w/2"/>
                                          </p:val>
                                        </p:tav>
                                        <p:tav tm="100000">
                                          <p:val>
                                            <p:strVal val="#ppt_x"/>
                                          </p:val>
                                        </p:tav>
                                      </p:tavLst>
                                    </p:anim>
                                    <p:anim calcmode="lin" valueType="num">
                                      <p:cBhvr additive="base">
                                        <p:cTn id="63" dur="1250" fill="hold"/>
                                        <p:tgtEl>
                                          <p:spTgt spid="6161"/>
                                        </p:tgtEl>
                                        <p:attrNameLst>
                                          <p:attrName>ppt_y</p:attrName>
                                        </p:attrNameLst>
                                      </p:cBhvr>
                                      <p:tavLst>
                                        <p:tav tm="0">
                                          <p:val>
                                            <p:strVal val="#ppt_y"/>
                                          </p:val>
                                        </p:tav>
                                        <p:tav tm="100000">
                                          <p:val>
                                            <p:strVal val="#ppt_y"/>
                                          </p:val>
                                        </p:tav>
                                      </p:tavLst>
                                    </p:anim>
                                  </p:childTnLst>
                                </p:cTn>
                              </p:par>
                              <p:par>
                                <p:cTn id="64" presetID="2" presetClass="entr" presetSubtype="3" fill="hold" grpId="0" nodeType="withEffect">
                                  <p:stCondLst>
                                    <p:cond delay="250"/>
                                  </p:stCondLst>
                                  <p:childTnLst>
                                    <p:set>
                                      <p:cBhvr>
                                        <p:cTn id="65" dur="1" fill="hold">
                                          <p:stCondLst>
                                            <p:cond delay="0"/>
                                          </p:stCondLst>
                                        </p:cTn>
                                        <p:tgtEl>
                                          <p:spTgt spid="6163"/>
                                        </p:tgtEl>
                                        <p:attrNameLst>
                                          <p:attrName>style.visibility</p:attrName>
                                        </p:attrNameLst>
                                      </p:cBhvr>
                                      <p:to>
                                        <p:strVal val="visible"/>
                                      </p:to>
                                    </p:set>
                                    <p:anim calcmode="lin" valueType="num">
                                      <p:cBhvr additive="base">
                                        <p:cTn id="66" dur="1250" fill="hold"/>
                                        <p:tgtEl>
                                          <p:spTgt spid="6163"/>
                                        </p:tgtEl>
                                        <p:attrNameLst>
                                          <p:attrName>ppt_x</p:attrName>
                                        </p:attrNameLst>
                                      </p:cBhvr>
                                      <p:tavLst>
                                        <p:tav tm="0">
                                          <p:val>
                                            <p:strVal val="1+#ppt_w/2"/>
                                          </p:val>
                                        </p:tav>
                                        <p:tav tm="100000">
                                          <p:val>
                                            <p:strVal val="#ppt_x"/>
                                          </p:val>
                                        </p:tav>
                                      </p:tavLst>
                                    </p:anim>
                                    <p:anim calcmode="lin" valueType="num">
                                      <p:cBhvr additive="base">
                                        <p:cTn id="67" dur="1250" fill="hold"/>
                                        <p:tgtEl>
                                          <p:spTgt spid="6163"/>
                                        </p:tgtEl>
                                        <p:attrNameLst>
                                          <p:attrName>ppt_y</p:attrName>
                                        </p:attrNameLst>
                                      </p:cBhvr>
                                      <p:tavLst>
                                        <p:tav tm="0">
                                          <p:val>
                                            <p:strVal val="0-#ppt_h/2"/>
                                          </p:val>
                                        </p:tav>
                                        <p:tav tm="100000">
                                          <p:val>
                                            <p:strVal val="#ppt_y"/>
                                          </p:val>
                                        </p:tav>
                                      </p:tavLst>
                                    </p:anim>
                                  </p:childTnLst>
                                </p:cTn>
                              </p:par>
                              <p:par>
                                <p:cTn id="68" presetID="17" presetClass="entr" presetSubtype="4" fill="hold" grpId="0" nodeType="withEffect">
                                  <p:stCondLst>
                                    <p:cond delay="250"/>
                                  </p:stCondLst>
                                  <p:childTnLst>
                                    <p:set>
                                      <p:cBhvr>
                                        <p:cTn id="69" dur="1" fill="hold">
                                          <p:stCondLst>
                                            <p:cond delay="0"/>
                                          </p:stCondLst>
                                        </p:cTn>
                                        <p:tgtEl>
                                          <p:spTgt spid="6165"/>
                                        </p:tgtEl>
                                        <p:attrNameLst>
                                          <p:attrName>style.visibility</p:attrName>
                                        </p:attrNameLst>
                                      </p:cBhvr>
                                      <p:to>
                                        <p:strVal val="visible"/>
                                      </p:to>
                                    </p:set>
                                    <p:anim calcmode="lin" valueType="num">
                                      <p:cBhvr>
                                        <p:cTn id="70" dur="1250" fill="hold"/>
                                        <p:tgtEl>
                                          <p:spTgt spid="6165"/>
                                        </p:tgtEl>
                                        <p:attrNameLst>
                                          <p:attrName>ppt_x</p:attrName>
                                        </p:attrNameLst>
                                      </p:cBhvr>
                                      <p:tavLst>
                                        <p:tav tm="0">
                                          <p:val>
                                            <p:strVal val="#ppt_x"/>
                                          </p:val>
                                        </p:tav>
                                        <p:tav tm="100000">
                                          <p:val>
                                            <p:strVal val="#ppt_x"/>
                                          </p:val>
                                        </p:tav>
                                      </p:tavLst>
                                    </p:anim>
                                    <p:anim calcmode="lin" valueType="num">
                                      <p:cBhvr>
                                        <p:cTn id="71" dur="1250" fill="hold"/>
                                        <p:tgtEl>
                                          <p:spTgt spid="6165"/>
                                        </p:tgtEl>
                                        <p:attrNameLst>
                                          <p:attrName>ppt_y</p:attrName>
                                        </p:attrNameLst>
                                      </p:cBhvr>
                                      <p:tavLst>
                                        <p:tav tm="0">
                                          <p:val>
                                            <p:strVal val="#ppt_y+#ppt_h/2"/>
                                          </p:val>
                                        </p:tav>
                                        <p:tav tm="100000">
                                          <p:val>
                                            <p:strVal val="#ppt_y"/>
                                          </p:val>
                                        </p:tav>
                                      </p:tavLst>
                                    </p:anim>
                                    <p:anim calcmode="lin" valueType="num">
                                      <p:cBhvr>
                                        <p:cTn id="72" dur="1250" fill="hold"/>
                                        <p:tgtEl>
                                          <p:spTgt spid="6165"/>
                                        </p:tgtEl>
                                        <p:attrNameLst>
                                          <p:attrName>ppt_w</p:attrName>
                                        </p:attrNameLst>
                                      </p:cBhvr>
                                      <p:tavLst>
                                        <p:tav tm="0">
                                          <p:val>
                                            <p:strVal val="#ppt_w"/>
                                          </p:val>
                                        </p:tav>
                                        <p:tav tm="100000">
                                          <p:val>
                                            <p:strVal val="#ppt_w"/>
                                          </p:val>
                                        </p:tav>
                                      </p:tavLst>
                                    </p:anim>
                                    <p:anim calcmode="lin" valueType="num">
                                      <p:cBhvr>
                                        <p:cTn id="73" dur="1250" fill="hold"/>
                                        <p:tgtEl>
                                          <p:spTgt spid="6165"/>
                                        </p:tgtEl>
                                        <p:attrNameLst>
                                          <p:attrName>ppt_h</p:attrName>
                                        </p:attrNameLst>
                                      </p:cBhvr>
                                      <p:tavLst>
                                        <p:tav tm="0">
                                          <p:val>
                                            <p:fltVal val="0"/>
                                          </p:val>
                                        </p:tav>
                                        <p:tav tm="100000">
                                          <p:val>
                                            <p:strVal val="#ppt_h"/>
                                          </p:val>
                                        </p:tav>
                                      </p:tavLst>
                                    </p:anim>
                                  </p:childTnLst>
                                </p:cTn>
                              </p:par>
                              <p:par>
                                <p:cTn id="74" presetID="15" presetClass="entr" presetSubtype="0" fill="hold" grpId="0" nodeType="withEffect">
                                  <p:stCondLst>
                                    <p:cond delay="250"/>
                                  </p:stCondLst>
                                  <p:childTnLst>
                                    <p:set>
                                      <p:cBhvr>
                                        <p:cTn id="75" dur="1" fill="hold">
                                          <p:stCondLst>
                                            <p:cond delay="0"/>
                                          </p:stCondLst>
                                        </p:cTn>
                                        <p:tgtEl>
                                          <p:spTgt spid="6171"/>
                                        </p:tgtEl>
                                        <p:attrNameLst>
                                          <p:attrName>style.visibility</p:attrName>
                                        </p:attrNameLst>
                                      </p:cBhvr>
                                      <p:to>
                                        <p:strVal val="visible"/>
                                      </p:to>
                                    </p:set>
                                    <p:anim calcmode="lin" valueType="num">
                                      <p:cBhvr>
                                        <p:cTn id="76" dur="1250" fill="hold"/>
                                        <p:tgtEl>
                                          <p:spTgt spid="6171"/>
                                        </p:tgtEl>
                                        <p:attrNameLst>
                                          <p:attrName>ppt_w</p:attrName>
                                        </p:attrNameLst>
                                      </p:cBhvr>
                                      <p:tavLst>
                                        <p:tav tm="0">
                                          <p:val>
                                            <p:fltVal val="0"/>
                                          </p:val>
                                        </p:tav>
                                        <p:tav tm="100000">
                                          <p:val>
                                            <p:strVal val="#ppt_w"/>
                                          </p:val>
                                        </p:tav>
                                      </p:tavLst>
                                    </p:anim>
                                    <p:anim calcmode="lin" valueType="num">
                                      <p:cBhvr>
                                        <p:cTn id="77" dur="1250" fill="hold"/>
                                        <p:tgtEl>
                                          <p:spTgt spid="6171"/>
                                        </p:tgtEl>
                                        <p:attrNameLst>
                                          <p:attrName>ppt_h</p:attrName>
                                        </p:attrNameLst>
                                      </p:cBhvr>
                                      <p:tavLst>
                                        <p:tav tm="0">
                                          <p:val>
                                            <p:fltVal val="0"/>
                                          </p:val>
                                        </p:tav>
                                        <p:tav tm="100000">
                                          <p:val>
                                            <p:strVal val="#ppt_h"/>
                                          </p:val>
                                        </p:tav>
                                      </p:tavLst>
                                    </p:anim>
                                    <p:anim calcmode="lin" valueType="num">
                                      <p:cBhvr>
                                        <p:cTn id="78" dur="1250" fill="hold"/>
                                        <p:tgtEl>
                                          <p:spTgt spid="6171"/>
                                        </p:tgtEl>
                                        <p:attrNameLst>
                                          <p:attrName>ppt_x</p:attrName>
                                        </p:attrNameLst>
                                      </p:cBhvr>
                                      <p:tavLst>
                                        <p:tav tm="0" fmla="#ppt_x+(cos(-2*pi*(1-$))*-#ppt_x-sin(-2*pi*(1-$))*(1-#ppt_y))*(1-$)">
                                          <p:val>
                                            <p:fltVal val="0"/>
                                          </p:val>
                                        </p:tav>
                                        <p:tav tm="100000">
                                          <p:val>
                                            <p:fltVal val="1"/>
                                          </p:val>
                                        </p:tav>
                                      </p:tavLst>
                                    </p:anim>
                                    <p:anim calcmode="lin" valueType="num">
                                      <p:cBhvr>
                                        <p:cTn id="79" dur="1250" fill="hold"/>
                                        <p:tgtEl>
                                          <p:spTgt spid="61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54" grpId="0" animBg="1"/>
      <p:bldP spid="6155" grpId="0" animBg="1"/>
      <p:bldP spid="6156" grpId="0" animBg="1"/>
      <p:bldP spid="6157" grpId="0" animBg="1"/>
      <p:bldP spid="6158" grpId="0" animBg="1"/>
      <p:bldP spid="6159" grpId="0" animBg="1"/>
      <p:bldP spid="6160" grpId="0" animBg="1"/>
      <p:bldP spid="6161" grpId="0" animBg="1"/>
      <p:bldP spid="6162" grpId="0" animBg="1"/>
      <p:bldP spid="6163" grpId="0" animBg="1"/>
      <p:bldP spid="6164" grpId="0" animBg="1"/>
      <p:bldP spid="6165" grpId="0" animBg="1"/>
      <p:bldP spid="6166" grpId="0" animBg="1"/>
      <p:bldP spid="617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t.depositphotos.com/1724125/2175/v/950/depositphotos_21752733-army-serge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
            <a:ext cx="413702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ChangeArrowheads="1"/>
          </p:cNvSpPr>
          <p:nvPr/>
        </p:nvSpPr>
        <p:spPr bwMode="auto">
          <a:xfrm>
            <a:off x="5518150" y="0"/>
            <a:ext cx="51498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eaLnBrk="0" fontAlgn="base" hangingPunct="0">
              <a:spcBef>
                <a:spcPct val="0"/>
              </a:spcBef>
              <a:spcAft>
                <a:spcPct val="0"/>
              </a:spcAft>
              <a:defRPr sz="6000">
                <a:solidFill>
                  <a:schemeClr val="tx1"/>
                </a:solidFill>
                <a:latin typeface="Times New Roman" pitchFamily="18" charset="0"/>
              </a:defRPr>
            </a:lvl6pPr>
            <a:lvl7pPr marL="2971800" indent="-228600" eaLnBrk="0" fontAlgn="base" hangingPunct="0">
              <a:spcBef>
                <a:spcPct val="0"/>
              </a:spcBef>
              <a:spcAft>
                <a:spcPct val="0"/>
              </a:spcAft>
              <a:defRPr sz="6000">
                <a:solidFill>
                  <a:schemeClr val="tx1"/>
                </a:solidFill>
                <a:latin typeface="Times New Roman" pitchFamily="18" charset="0"/>
              </a:defRPr>
            </a:lvl7pPr>
            <a:lvl8pPr marL="3429000" indent="-228600" eaLnBrk="0" fontAlgn="base" hangingPunct="0">
              <a:spcBef>
                <a:spcPct val="0"/>
              </a:spcBef>
              <a:spcAft>
                <a:spcPct val="0"/>
              </a:spcAft>
              <a:defRPr sz="6000">
                <a:solidFill>
                  <a:schemeClr val="tx1"/>
                </a:solidFill>
                <a:latin typeface="Times New Roman" pitchFamily="18" charset="0"/>
              </a:defRPr>
            </a:lvl8pPr>
            <a:lvl9pPr marL="3886200" indent="-228600" eaLnBrk="0" fontAlgn="base" hangingPunct="0">
              <a:spcBef>
                <a:spcPct val="0"/>
              </a:spcBef>
              <a:spcAft>
                <a:spcPct val="0"/>
              </a:spcAft>
              <a:defRPr sz="6000">
                <a:solidFill>
                  <a:schemeClr val="tx1"/>
                </a:solidFill>
                <a:latin typeface="Times New Roman" pitchFamily="18" charset="0"/>
              </a:defRPr>
            </a:lvl9pPr>
          </a:lstStyle>
          <a:p>
            <a:pPr algn="ctr" eaLnBrk="1" hangingPunct="1">
              <a:defRPr/>
            </a:pPr>
            <a:r>
              <a:rPr lang="en-US" altLang="en-US" dirty="0">
                <a:solidFill>
                  <a:schemeClr val="tx2"/>
                </a:solidFill>
                <a:effectLst>
                  <a:outerShdw blurRad="38100" dist="38100" dir="2700000" algn="tl">
                    <a:srgbClr val="000000">
                      <a:alpha val="43137"/>
                    </a:srgbClr>
                  </a:outerShdw>
                </a:effectLst>
                <a:latin typeface="Stencil" panose="040409050D0802020404" pitchFamily="82" charset="0"/>
              </a:rPr>
              <a:t>Command</a:t>
            </a:r>
          </a:p>
        </p:txBody>
      </p:sp>
      <p:sp>
        <p:nvSpPr>
          <p:cNvPr id="8195" name="Text Box 3"/>
          <p:cNvSpPr txBox="1">
            <a:spLocks noChangeArrowheads="1"/>
          </p:cNvSpPr>
          <p:nvPr/>
        </p:nvSpPr>
        <p:spPr bwMode="auto">
          <a:xfrm>
            <a:off x="4495800" y="1006475"/>
            <a:ext cx="72390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eaLnBrk="0" fontAlgn="base" hangingPunct="0">
              <a:spcBef>
                <a:spcPct val="0"/>
              </a:spcBef>
              <a:spcAft>
                <a:spcPct val="0"/>
              </a:spcAft>
              <a:defRPr sz="6000">
                <a:solidFill>
                  <a:schemeClr val="tx1"/>
                </a:solidFill>
                <a:latin typeface="Times New Roman" pitchFamily="18" charset="0"/>
              </a:defRPr>
            </a:lvl6pPr>
            <a:lvl7pPr marL="2971800" indent="-228600" eaLnBrk="0" fontAlgn="base" hangingPunct="0">
              <a:spcBef>
                <a:spcPct val="0"/>
              </a:spcBef>
              <a:spcAft>
                <a:spcPct val="0"/>
              </a:spcAft>
              <a:defRPr sz="6000">
                <a:solidFill>
                  <a:schemeClr val="tx1"/>
                </a:solidFill>
                <a:latin typeface="Times New Roman" pitchFamily="18" charset="0"/>
              </a:defRPr>
            </a:lvl7pPr>
            <a:lvl8pPr marL="3429000" indent="-228600" eaLnBrk="0" fontAlgn="base" hangingPunct="0">
              <a:spcBef>
                <a:spcPct val="0"/>
              </a:spcBef>
              <a:spcAft>
                <a:spcPct val="0"/>
              </a:spcAft>
              <a:defRPr sz="6000">
                <a:solidFill>
                  <a:schemeClr val="tx1"/>
                </a:solidFill>
                <a:latin typeface="Times New Roman" pitchFamily="18" charset="0"/>
              </a:defRPr>
            </a:lvl8pPr>
            <a:lvl9pPr marL="3886200" indent="-228600" eaLnBrk="0" fontAlgn="base" hangingPunct="0">
              <a:spcBef>
                <a:spcPct val="0"/>
              </a:spcBef>
              <a:spcAft>
                <a:spcPct val="0"/>
              </a:spcAft>
              <a:defRPr sz="6000">
                <a:solidFill>
                  <a:schemeClr val="tx1"/>
                </a:solidFill>
                <a:latin typeface="Times New Roman" pitchFamily="18" charset="0"/>
              </a:defRPr>
            </a:lvl9pPr>
          </a:lstStyle>
          <a:p>
            <a:pPr algn="ctr" eaLnBrk="1" hangingPunct="1">
              <a:spcBef>
                <a:spcPct val="50000"/>
              </a:spcBef>
              <a:defRPr/>
            </a:pPr>
            <a:r>
              <a:rPr lang="en-US" altLang="en-US" sz="3200" dirty="0">
                <a:solidFill>
                  <a:srgbClr val="660066"/>
                </a:solidFill>
                <a:latin typeface="Arial" charset="0"/>
              </a:rPr>
              <a:t>A command is an </a:t>
            </a:r>
            <a:r>
              <a:rPr lang="en-US" altLang="en-US" sz="3200" b="1" u="sng" dirty="0">
                <a:solidFill>
                  <a:srgbClr val="660066"/>
                </a:solidFill>
                <a:effectLst>
                  <a:outerShdw blurRad="38100" dist="38100" dir="2700000" algn="tl">
                    <a:srgbClr val="000000">
                      <a:alpha val="43137"/>
                    </a:srgbClr>
                  </a:outerShdw>
                </a:effectLst>
                <a:latin typeface="Arial" charset="0"/>
              </a:rPr>
              <a:t>order</a:t>
            </a:r>
            <a:r>
              <a:rPr lang="en-US" altLang="en-US" sz="3200" dirty="0">
                <a:solidFill>
                  <a:srgbClr val="660066"/>
                </a:solidFill>
                <a:latin typeface="Arial" charset="0"/>
              </a:rPr>
              <a:t>.</a:t>
            </a:r>
            <a:r>
              <a:rPr lang="en-US" altLang="en-US" sz="3200" dirty="0">
                <a:latin typeface="Arial" charset="0"/>
              </a:rPr>
              <a:t>                         </a:t>
            </a:r>
          </a:p>
        </p:txBody>
      </p:sp>
      <p:sp>
        <p:nvSpPr>
          <p:cNvPr id="8205" name="Text Box 13"/>
          <p:cNvSpPr txBox="1">
            <a:spLocks noChangeArrowheads="1"/>
          </p:cNvSpPr>
          <p:nvPr/>
        </p:nvSpPr>
        <p:spPr bwMode="auto">
          <a:xfrm>
            <a:off x="6477000" y="4987925"/>
            <a:ext cx="39624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70C0"/>
                </a:solidFill>
                <a:latin typeface="Arial" panose="020B0604020202020204" pitchFamily="34" charset="0"/>
              </a:rPr>
              <a:t>It can end with a full stop or an exclamation mark.</a:t>
            </a:r>
          </a:p>
        </p:txBody>
      </p:sp>
      <p:sp>
        <p:nvSpPr>
          <p:cNvPr id="12" name="Text Box 13"/>
          <p:cNvSpPr txBox="1">
            <a:spLocks noChangeArrowheads="1"/>
          </p:cNvSpPr>
          <p:nvPr/>
        </p:nvSpPr>
        <p:spPr bwMode="auto">
          <a:xfrm>
            <a:off x="6667500" y="1716088"/>
            <a:ext cx="35814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latin typeface="Arial" panose="020B0604020202020204" pitchFamily="34" charset="0"/>
              </a:rPr>
              <a:t>A command usually starts with an </a:t>
            </a:r>
            <a:r>
              <a:rPr lang="en-US" altLang="en-US" sz="3200" b="1">
                <a:latin typeface="Arial" panose="020B0604020202020204" pitchFamily="34" charset="0"/>
              </a:rPr>
              <a:t>imperative verb</a:t>
            </a:r>
            <a:r>
              <a:rPr lang="en-US" altLang="en-US" sz="2400" b="1">
                <a:latin typeface="Arial" panose="020B0604020202020204" pitchFamily="34" charset="0"/>
              </a:rPr>
              <a:t>, which is a bossy verb, </a:t>
            </a:r>
            <a:r>
              <a:rPr lang="en-US" altLang="en-US" sz="3200" b="1">
                <a:latin typeface="Arial" panose="020B0604020202020204" pitchFamily="34" charset="0"/>
              </a:rPr>
              <a:t>telling you </a:t>
            </a:r>
            <a:r>
              <a:rPr lang="en-US" altLang="en-US" sz="3600" b="1">
                <a:latin typeface="Arial" panose="020B0604020202020204" pitchFamily="34" charset="0"/>
              </a:rPr>
              <a:t>what</a:t>
            </a:r>
            <a:r>
              <a:rPr lang="en-US" altLang="en-US" sz="3200" b="1">
                <a:latin typeface="Arial" panose="020B0604020202020204" pitchFamily="34" charset="0"/>
              </a:rPr>
              <a:t> </a:t>
            </a:r>
            <a:r>
              <a:rPr lang="en-US" altLang="en-US" sz="4000" b="1">
                <a:latin typeface="Arial" panose="020B0604020202020204" pitchFamily="34" charset="0"/>
              </a:rPr>
              <a:t>to</a:t>
            </a:r>
            <a:r>
              <a:rPr lang="en-US" altLang="en-US" sz="3200" b="1">
                <a:latin typeface="Arial" panose="020B0604020202020204" pitchFamily="34" charset="0"/>
              </a:rPr>
              <a:t> </a:t>
            </a:r>
            <a:r>
              <a:rPr lang="en-US" altLang="en-US" sz="4400" b="1">
                <a:latin typeface="Arial" panose="020B0604020202020204" pitchFamily="34" charset="0"/>
              </a:rPr>
              <a:t>do</a:t>
            </a:r>
            <a:r>
              <a:rPr lang="en-US" altLang="en-US" sz="3600" b="1">
                <a:latin typeface="Arial" panose="020B0604020202020204" pitchFamily="34" charset="0"/>
              </a:rPr>
              <a:t>.</a:t>
            </a:r>
          </a:p>
        </p:txBody>
      </p:sp>
      <p:sp>
        <p:nvSpPr>
          <p:cNvPr id="11" name="Rounded Rectangular Callout 10"/>
          <p:cNvSpPr/>
          <p:nvPr/>
        </p:nvSpPr>
        <p:spPr>
          <a:xfrm>
            <a:off x="1646238" y="5294313"/>
            <a:ext cx="4594225" cy="1196975"/>
          </a:xfrm>
          <a:prstGeom prst="wedgeRoundRectCallout">
            <a:avLst>
              <a:gd name="adj1" fmla="val -1121"/>
              <a:gd name="adj2" fmla="val -316442"/>
              <a:gd name="adj3" fmla="val 16667"/>
            </a:avLst>
          </a:prstGeom>
          <a:ln>
            <a:solidFill>
              <a:srgbClr val="92D050"/>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ctr">
              <a:defRPr/>
            </a:pPr>
            <a:r>
              <a:rPr lang="en-GB" sz="4000" u="sng" dirty="0">
                <a:solidFill>
                  <a:schemeClr val="tx1"/>
                </a:solidFill>
                <a:effectLst>
                  <a:outerShdw blurRad="38100" dist="38100" dir="2700000" algn="tl">
                    <a:srgbClr val="000000">
                      <a:alpha val="43137"/>
                    </a:srgbClr>
                  </a:outerShdw>
                </a:effectLst>
                <a:latin typeface="Impact" panose="020B0806030902050204" pitchFamily="34" charset="0"/>
              </a:rPr>
              <a:t>Do</a:t>
            </a:r>
            <a:r>
              <a:rPr lang="en-GB" sz="4000" dirty="0">
                <a:solidFill>
                  <a:schemeClr val="tx1"/>
                </a:solidFill>
                <a:effectLst>
                  <a:outerShdw blurRad="38100" dist="38100" dir="2700000" algn="tl">
                    <a:srgbClr val="000000">
                      <a:alpha val="43137"/>
                    </a:srgbClr>
                  </a:outerShdw>
                </a:effectLst>
                <a:latin typeface="Impact" panose="020B0806030902050204" pitchFamily="34" charset="0"/>
              </a:rPr>
              <a:t> your homework!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1+#ppt_w/2"/>
                                          </p:val>
                                        </p:tav>
                                        <p:tav tm="100000">
                                          <p:val>
                                            <p:strVal val="#ppt_x"/>
                                          </p:val>
                                        </p:tav>
                                      </p:tavLst>
                                    </p:anim>
                                    <p:anim calcmode="lin" valueType="num">
                                      <p:cBhvr additive="base">
                                        <p:cTn id="8" dur="500" fill="hold"/>
                                        <p:tgtEl>
                                          <p:spTgt spid="8195"/>
                                        </p:tgtEl>
                                        <p:attrNameLst>
                                          <p:attrName>ppt_y</p:attrName>
                                        </p:attrNameLst>
                                      </p:cBhvr>
                                      <p:tavLst>
                                        <p:tav tm="0">
                                          <p:val>
                                            <p:strVal val="#ppt_y"/>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8205"/>
                                        </p:tgtEl>
                                        <p:attrNameLst>
                                          <p:attrName>style.visibility</p:attrName>
                                        </p:attrNameLst>
                                      </p:cBhvr>
                                      <p:to>
                                        <p:strVal val="visible"/>
                                      </p:to>
                                    </p:set>
                                    <p:anim calcmode="lin" valueType="num">
                                      <p:cBhvr additive="base">
                                        <p:cTn id="11" dur="500" fill="hold"/>
                                        <p:tgtEl>
                                          <p:spTgt spid="8205"/>
                                        </p:tgtEl>
                                        <p:attrNameLst>
                                          <p:attrName>ppt_x</p:attrName>
                                        </p:attrNameLst>
                                      </p:cBhvr>
                                      <p:tavLst>
                                        <p:tav tm="0">
                                          <p:val>
                                            <p:strVal val="1+#ppt_w/2"/>
                                          </p:val>
                                        </p:tav>
                                        <p:tav tm="100000">
                                          <p:val>
                                            <p:strVal val="#ppt_x"/>
                                          </p:val>
                                        </p:tav>
                                      </p:tavLst>
                                    </p:anim>
                                    <p:anim calcmode="lin" valueType="num">
                                      <p:cBhvr additive="base">
                                        <p:cTn id="12" dur="500" fill="hold"/>
                                        <p:tgtEl>
                                          <p:spTgt spid="820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500"/>
                            </p:stCondLst>
                            <p:childTnLst>
                              <p:par>
                                <p:cTn id="18" presetID="47"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anim calcmode="lin" valueType="num">
                                      <p:cBhvr>
                                        <p:cTn id="21" dur="2000" fill="hold"/>
                                        <p:tgtEl>
                                          <p:spTgt spid="11"/>
                                        </p:tgtEl>
                                        <p:attrNameLst>
                                          <p:attrName>ppt_x</p:attrName>
                                        </p:attrNameLst>
                                      </p:cBhvr>
                                      <p:tavLst>
                                        <p:tav tm="0">
                                          <p:val>
                                            <p:strVal val="#ppt_x"/>
                                          </p:val>
                                        </p:tav>
                                        <p:tav tm="100000">
                                          <p:val>
                                            <p:strVal val="#ppt_x"/>
                                          </p:val>
                                        </p:tav>
                                      </p:tavLst>
                                    </p:anim>
                                    <p:anim calcmode="lin" valueType="num">
                                      <p:cBhvr>
                                        <p:cTn id="22"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205" grpId="0" autoUpdateAnimBg="0"/>
      <p:bldP spid="12" grpId="0" autoUpdateAnimBg="0"/>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ttp://getbuttonedup.com/wp-content/uploads/2011/10/Mom-yelling-at-exapserated-k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975" y="3070225"/>
            <a:ext cx="40481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1836738" y="304800"/>
            <a:ext cx="725328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6000">
                <a:solidFill>
                  <a:schemeClr val="tx1"/>
                </a:solidFill>
                <a:latin typeface="Times New Roman" pitchFamily="18" charset="0"/>
              </a:defRPr>
            </a:lvl1pPr>
            <a:lvl2pPr marL="742950" indent="-285750" eaLnBrk="0" hangingPunct="0">
              <a:defRPr sz="6000">
                <a:solidFill>
                  <a:schemeClr val="tx1"/>
                </a:solidFill>
                <a:latin typeface="Times New Roman" pitchFamily="18" charset="0"/>
              </a:defRPr>
            </a:lvl2pPr>
            <a:lvl3pPr marL="1143000" indent="-228600" eaLnBrk="0" hangingPunct="0">
              <a:defRPr sz="6000">
                <a:solidFill>
                  <a:schemeClr val="tx1"/>
                </a:solidFill>
                <a:latin typeface="Times New Roman" pitchFamily="18" charset="0"/>
              </a:defRPr>
            </a:lvl3pPr>
            <a:lvl4pPr marL="1600200" indent="-228600" eaLnBrk="0" hangingPunct="0">
              <a:defRPr sz="6000">
                <a:solidFill>
                  <a:schemeClr val="tx1"/>
                </a:solidFill>
                <a:latin typeface="Times New Roman" pitchFamily="18" charset="0"/>
              </a:defRPr>
            </a:lvl4pPr>
            <a:lvl5pPr marL="2057400" indent="-228600" eaLnBrk="0" hangingPunct="0">
              <a:defRPr sz="6000">
                <a:solidFill>
                  <a:schemeClr val="tx1"/>
                </a:solidFill>
                <a:latin typeface="Times New Roman" pitchFamily="18" charset="0"/>
              </a:defRPr>
            </a:lvl5pPr>
            <a:lvl6pPr marL="2514600" indent="-228600" eaLnBrk="0" fontAlgn="base" hangingPunct="0">
              <a:spcBef>
                <a:spcPct val="0"/>
              </a:spcBef>
              <a:spcAft>
                <a:spcPct val="0"/>
              </a:spcAft>
              <a:defRPr sz="6000">
                <a:solidFill>
                  <a:schemeClr val="tx1"/>
                </a:solidFill>
                <a:latin typeface="Times New Roman" pitchFamily="18" charset="0"/>
              </a:defRPr>
            </a:lvl6pPr>
            <a:lvl7pPr marL="2971800" indent="-228600" eaLnBrk="0" fontAlgn="base" hangingPunct="0">
              <a:spcBef>
                <a:spcPct val="0"/>
              </a:spcBef>
              <a:spcAft>
                <a:spcPct val="0"/>
              </a:spcAft>
              <a:defRPr sz="6000">
                <a:solidFill>
                  <a:schemeClr val="tx1"/>
                </a:solidFill>
                <a:latin typeface="Times New Roman" pitchFamily="18" charset="0"/>
              </a:defRPr>
            </a:lvl7pPr>
            <a:lvl8pPr marL="3429000" indent="-228600" eaLnBrk="0" fontAlgn="base" hangingPunct="0">
              <a:spcBef>
                <a:spcPct val="0"/>
              </a:spcBef>
              <a:spcAft>
                <a:spcPct val="0"/>
              </a:spcAft>
              <a:defRPr sz="6000">
                <a:solidFill>
                  <a:schemeClr val="tx1"/>
                </a:solidFill>
                <a:latin typeface="Times New Roman" pitchFamily="18" charset="0"/>
              </a:defRPr>
            </a:lvl8pPr>
            <a:lvl9pPr marL="3886200" indent="-228600" eaLnBrk="0" fontAlgn="base" hangingPunct="0">
              <a:spcBef>
                <a:spcPct val="0"/>
              </a:spcBef>
              <a:spcAft>
                <a:spcPct val="0"/>
              </a:spcAft>
              <a:defRPr sz="6000">
                <a:solidFill>
                  <a:schemeClr val="tx1"/>
                </a:solidFill>
                <a:latin typeface="Times New Roman" pitchFamily="18" charset="0"/>
              </a:defRPr>
            </a:lvl9pPr>
          </a:lstStyle>
          <a:p>
            <a:pPr eaLnBrk="1" hangingPunct="1">
              <a:defRPr/>
            </a:pPr>
            <a:endParaRPr lang="en-US" altLang="en-US" sz="4000" dirty="0">
              <a:solidFill>
                <a:schemeClr val="bg2">
                  <a:lumMod val="10000"/>
                </a:schemeClr>
              </a:solidFill>
              <a:latin typeface="Impact" panose="020B0806030902050204" pitchFamily="34" charset="0"/>
            </a:endParaRPr>
          </a:p>
          <a:p>
            <a:pPr eaLnBrk="1" hangingPunct="1">
              <a:defRPr/>
            </a:pPr>
            <a:endParaRPr lang="en-US" altLang="en-US" sz="4000" dirty="0">
              <a:solidFill>
                <a:schemeClr val="bg2">
                  <a:lumMod val="10000"/>
                </a:schemeClr>
              </a:solidFill>
              <a:latin typeface="Impact" panose="020B0806030902050204" pitchFamily="34" charset="0"/>
            </a:endParaRPr>
          </a:p>
        </p:txBody>
      </p:sp>
      <p:pic>
        <p:nvPicPr>
          <p:cNvPr id="36868" name="Picture 2" descr="http://st.depositphotos.com/1724125/2175/v/950/depositphotos_21752733-army-serge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762000"/>
            <a:ext cx="4491038"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1630363" y="5861050"/>
            <a:ext cx="4594225" cy="809625"/>
          </a:xfrm>
          <a:prstGeom prst="wedgeRoundRectCallout">
            <a:avLst>
              <a:gd name="adj1" fmla="val -25785"/>
              <a:gd name="adj2" fmla="val -294258"/>
              <a:gd name="adj3" fmla="val 16667"/>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algn="ctr" eaLnBrk="1" hangingPunct="1">
              <a:spcBef>
                <a:spcPct val="50000"/>
              </a:spcBef>
              <a:defRPr/>
            </a:pPr>
            <a:r>
              <a:rPr lang="en-US" altLang="en-US" sz="4000" u="sng" dirty="0">
                <a:solidFill>
                  <a:schemeClr val="bg2">
                    <a:lumMod val="10000"/>
                  </a:schemeClr>
                </a:solidFill>
                <a:latin typeface="Impact" panose="020B0806030902050204" pitchFamily="34" charset="0"/>
              </a:rPr>
              <a:t>Tidy</a:t>
            </a:r>
            <a:r>
              <a:rPr lang="en-US" altLang="en-US" sz="4000" dirty="0">
                <a:solidFill>
                  <a:schemeClr val="bg2">
                    <a:lumMod val="10000"/>
                  </a:schemeClr>
                </a:solidFill>
                <a:latin typeface="Impact" panose="020B0806030902050204" pitchFamily="34" charset="0"/>
              </a:rPr>
              <a:t> your room.</a:t>
            </a:r>
          </a:p>
        </p:txBody>
      </p:sp>
      <p:sp>
        <p:nvSpPr>
          <p:cNvPr id="8" name="Rounded Rectangular Callout 7"/>
          <p:cNvSpPr/>
          <p:nvPr/>
        </p:nvSpPr>
        <p:spPr>
          <a:xfrm>
            <a:off x="1819275" y="1838325"/>
            <a:ext cx="3362325" cy="809625"/>
          </a:xfrm>
          <a:prstGeom prst="wedgeRoundRectCallout">
            <a:avLst>
              <a:gd name="adj1" fmla="val 92949"/>
              <a:gd name="adj2" fmla="val -42924"/>
              <a:gd name="adj3" fmla="val 16667"/>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eaLnBrk="1" hangingPunct="1">
              <a:defRPr/>
            </a:pPr>
            <a:r>
              <a:rPr lang="en-US" altLang="en-US" sz="4000" u="sng" dirty="0">
                <a:solidFill>
                  <a:schemeClr val="bg2">
                    <a:lumMod val="10000"/>
                  </a:schemeClr>
                </a:solidFill>
                <a:latin typeface="Impact" panose="020B0806030902050204" pitchFamily="34" charset="0"/>
              </a:rPr>
              <a:t>Close</a:t>
            </a:r>
            <a:r>
              <a:rPr lang="en-US" altLang="en-US" sz="4000" dirty="0">
                <a:solidFill>
                  <a:schemeClr val="bg2">
                    <a:lumMod val="10000"/>
                  </a:schemeClr>
                </a:solidFill>
                <a:latin typeface="Impact" panose="020B0806030902050204" pitchFamily="34" charset="0"/>
              </a:rPr>
              <a:t> the door.</a:t>
            </a:r>
          </a:p>
        </p:txBody>
      </p:sp>
      <p:sp>
        <p:nvSpPr>
          <p:cNvPr id="10" name="Rounded Rectangular Callout 9"/>
          <p:cNvSpPr/>
          <p:nvPr/>
        </p:nvSpPr>
        <p:spPr>
          <a:xfrm>
            <a:off x="2116138" y="357188"/>
            <a:ext cx="3360737" cy="809625"/>
          </a:xfrm>
          <a:prstGeom prst="wedgeRoundRectCallout">
            <a:avLst>
              <a:gd name="adj1" fmla="val 93332"/>
              <a:gd name="adj2" fmla="val 55701"/>
              <a:gd name="adj3" fmla="val 16667"/>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nchor="ctr"/>
          <a:lstStyle/>
          <a:p>
            <a:pPr eaLnBrk="1" hangingPunct="1">
              <a:defRPr/>
            </a:pPr>
            <a:r>
              <a:rPr lang="en-US" altLang="en-US" sz="4000" u="sng" dirty="0">
                <a:solidFill>
                  <a:schemeClr val="bg2">
                    <a:lumMod val="10000"/>
                  </a:schemeClr>
                </a:solidFill>
                <a:latin typeface="Impact" panose="020B0806030902050204" pitchFamily="34" charset="0"/>
              </a:rPr>
              <a:t>Walk</a:t>
            </a:r>
            <a:r>
              <a:rPr lang="en-US" altLang="en-US" sz="4000" dirty="0">
                <a:solidFill>
                  <a:schemeClr val="bg2">
                    <a:lumMod val="10000"/>
                  </a:schemeClr>
                </a:solidFill>
                <a:latin typeface="Impact" panose="020B0806030902050204" pitchFamily="34" charset="0"/>
              </a:rPr>
              <a:t> quietly!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
                                        </p:tgtEl>
                                        <p:attrNameLst>
                                          <p:attrName>ppt_x</p:attrName>
                                          <p:attrName>ppt_y</p:attrName>
                                        </p:attrNameLst>
                                      </p:cBhvr>
                                    </p:animMotion>
                                    <p:animEffect transition="in" filter="fade">
                                      <p:cBhvr>
                                        <p:cTn id="19" dur="1000"/>
                                        <p:tgtEl>
                                          <p:spTgt spid="8"/>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Scale>
                                      <p:cBhvr>
                                        <p:cTn id="2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0"/>
                                        </p:tgtEl>
                                        <p:attrNameLst>
                                          <p:attrName>ppt_x</p:attrName>
                                          <p:attrName>ppt_y</p:attrName>
                                        </p:attrNameLst>
                                      </p:cBhvr>
                                    </p:animMotion>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dirty="0" smtClean="0">
                <a:solidFill>
                  <a:srgbClr val="0070C0"/>
                </a:solidFill>
                <a:latin typeface="Comic Sans MS" panose="030F0702030302020204" pitchFamily="66" charset="0"/>
                <a:ea typeface="Lexie Readable"/>
                <a:cs typeface="Lexie Readable"/>
              </a:rPr>
              <a:t>An exclamation </a:t>
            </a:r>
          </a:p>
        </p:txBody>
      </p:sp>
      <p:sp>
        <p:nvSpPr>
          <p:cNvPr id="37891" name="Content Placeholder 2"/>
          <p:cNvSpPr>
            <a:spLocks noGrp="1"/>
          </p:cNvSpPr>
          <p:nvPr>
            <p:ph idx="1"/>
          </p:nvPr>
        </p:nvSpPr>
        <p:spPr/>
        <p:txBody>
          <a:bodyPr/>
          <a:lstStyle/>
          <a:p>
            <a:r>
              <a:rPr lang="en-GB" dirty="0" smtClean="0">
                <a:solidFill>
                  <a:srgbClr val="0070C0"/>
                </a:solidFill>
                <a:latin typeface="Comic Sans MS" panose="030F0702030302020204" pitchFamily="66" charset="0"/>
                <a:ea typeface="Lexie Readable"/>
                <a:cs typeface="Lexie Readable"/>
              </a:rPr>
              <a:t>What a beautiful day it is!</a:t>
            </a:r>
          </a:p>
          <a:p>
            <a:r>
              <a:rPr lang="en-GB" dirty="0" smtClean="0">
                <a:solidFill>
                  <a:srgbClr val="0070C0"/>
                </a:solidFill>
                <a:latin typeface="Comic Sans MS" panose="030F0702030302020204" pitchFamily="66" charset="0"/>
                <a:ea typeface="Lexie Readable"/>
                <a:cs typeface="Lexie Readable"/>
              </a:rPr>
              <a:t>How lovely you look today!</a:t>
            </a:r>
          </a:p>
          <a:p>
            <a:r>
              <a:rPr lang="en-GB" dirty="0" smtClean="0">
                <a:solidFill>
                  <a:srgbClr val="0070C0"/>
                </a:solidFill>
                <a:latin typeface="Comic Sans MS" panose="030F0702030302020204" pitchFamily="66" charset="0"/>
                <a:ea typeface="Lexie Readable"/>
                <a:cs typeface="Lexie Readable"/>
              </a:rPr>
              <a:t>What an exciting adventure </a:t>
            </a:r>
            <a:r>
              <a:rPr lang="en-GB" dirty="0" smtClean="0">
                <a:solidFill>
                  <a:srgbClr val="0070C0"/>
                </a:solidFill>
                <a:latin typeface="Comic Sans MS" panose="030F0702030302020204" pitchFamily="66" charset="0"/>
                <a:ea typeface="Lexie Readable"/>
                <a:cs typeface="Lexie Readable"/>
              </a:rPr>
              <a:t>it </a:t>
            </a:r>
            <a:r>
              <a:rPr lang="en-GB" dirty="0" smtClean="0">
                <a:solidFill>
                  <a:srgbClr val="0070C0"/>
                </a:solidFill>
                <a:latin typeface="Comic Sans MS" panose="030F0702030302020204" pitchFamily="66" charset="0"/>
                <a:ea typeface="Lexie Readable"/>
                <a:cs typeface="Lexie Readable"/>
              </a:rPr>
              <a:t>was!</a:t>
            </a:r>
          </a:p>
          <a:p>
            <a:r>
              <a:rPr lang="en-GB" dirty="0" smtClean="0">
                <a:solidFill>
                  <a:srgbClr val="0070C0"/>
                </a:solidFill>
                <a:latin typeface="Comic Sans MS" panose="030F0702030302020204" pitchFamily="66" charset="0"/>
                <a:ea typeface="Lexie Readable"/>
                <a:cs typeface="Lexie Readable"/>
              </a:rPr>
              <a:t>How fantastic is that!</a:t>
            </a:r>
          </a:p>
          <a:p>
            <a:r>
              <a:rPr lang="en-GB" dirty="0" smtClean="0">
                <a:solidFill>
                  <a:srgbClr val="0070C0"/>
                </a:solidFill>
                <a:latin typeface="Comic Sans MS" panose="030F0702030302020204" pitchFamily="66" charset="0"/>
                <a:ea typeface="Lexie Readable"/>
                <a:cs typeface="Lexie Readable"/>
              </a:rPr>
              <a:t>What big eyes </a:t>
            </a:r>
            <a:r>
              <a:rPr lang="en-GB" dirty="0" smtClean="0">
                <a:solidFill>
                  <a:srgbClr val="0070C0"/>
                </a:solidFill>
                <a:latin typeface="Comic Sans MS" panose="030F0702030302020204" pitchFamily="66" charset="0"/>
                <a:ea typeface="Lexie Readable"/>
                <a:cs typeface="Lexie Readable"/>
              </a:rPr>
              <a:t>you </a:t>
            </a:r>
            <a:r>
              <a:rPr lang="en-GB" dirty="0" smtClean="0">
                <a:solidFill>
                  <a:srgbClr val="0070C0"/>
                </a:solidFill>
                <a:latin typeface="Comic Sans MS" panose="030F0702030302020204" pitchFamily="66" charset="0"/>
                <a:ea typeface="Lexie Readable"/>
                <a:cs typeface="Lexie Readable"/>
              </a:rPr>
              <a:t>have!</a:t>
            </a:r>
          </a:p>
          <a:p>
            <a:endParaRPr lang="en-GB" dirty="0" smtClean="0">
              <a:solidFill>
                <a:srgbClr val="0070C0"/>
              </a:solidFill>
              <a:latin typeface="Lexie Readable"/>
              <a:ea typeface="Lexie Readable"/>
              <a:cs typeface="Lexie Readabl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dirty="0" smtClean="0">
                <a:solidFill>
                  <a:srgbClr val="0070C0"/>
                </a:solidFill>
                <a:latin typeface="Comic Sans MS" panose="030F0702030302020204" pitchFamily="66" charset="0"/>
                <a:ea typeface="Lexie Readable"/>
                <a:cs typeface="Lexie Readable"/>
              </a:rPr>
              <a:t>Content </a:t>
            </a:r>
          </a:p>
        </p:txBody>
      </p:sp>
      <p:sp>
        <p:nvSpPr>
          <p:cNvPr id="38915" name="Content Placeholder 2"/>
          <p:cNvSpPr>
            <a:spLocks noGrp="1"/>
          </p:cNvSpPr>
          <p:nvPr>
            <p:ph idx="1"/>
          </p:nvPr>
        </p:nvSpPr>
        <p:spPr/>
        <p:txBody>
          <a:bodyPr/>
          <a:lstStyle/>
          <a:p>
            <a:r>
              <a:rPr lang="en-GB" dirty="0" smtClean="0">
                <a:solidFill>
                  <a:srgbClr val="0070C0"/>
                </a:solidFill>
                <a:latin typeface="Comic Sans MS" panose="030F0702030302020204" pitchFamily="66" charset="0"/>
                <a:ea typeface="Lexie Readable"/>
                <a:cs typeface="Lexie Readable"/>
              </a:rPr>
              <a:t>Story, report, recount, instructions, letter, poetry. </a:t>
            </a:r>
            <a:endParaRPr lang="en-GB" dirty="0" smtClean="0">
              <a:solidFill>
                <a:srgbClr val="0070C0"/>
              </a:solidFill>
              <a:latin typeface="Comic Sans MS" panose="030F0702030302020204" pitchFamily="66" charset="0"/>
              <a:ea typeface="Lexie Readable"/>
              <a:cs typeface="Lexie Readable"/>
            </a:endParaRPr>
          </a:p>
          <a:p>
            <a:r>
              <a:rPr lang="en-GB" sz="3200" dirty="0" smtClean="0">
                <a:solidFill>
                  <a:srgbClr val="FF0000"/>
                </a:solidFill>
                <a:latin typeface="Comic Sans MS" panose="030F0702030302020204" pitchFamily="66" charset="0"/>
                <a:ea typeface="Lexie Readable"/>
                <a:cs typeface="Lexie Readable"/>
              </a:rPr>
              <a:t>Spelling and punctuation </a:t>
            </a:r>
            <a:endParaRPr lang="en-GB" sz="3200" dirty="0" smtClean="0">
              <a:solidFill>
                <a:srgbClr val="FF0000"/>
              </a:solidFill>
              <a:latin typeface="Comic Sans MS" panose="030F0702030302020204" pitchFamily="66" charset="0"/>
              <a:ea typeface="Lexie Readable"/>
              <a:cs typeface="Lexie Readable"/>
            </a:endParaRPr>
          </a:p>
          <a:p>
            <a:r>
              <a:rPr lang="en-GB" dirty="0" smtClean="0">
                <a:solidFill>
                  <a:srgbClr val="0070C0"/>
                </a:solidFill>
                <a:latin typeface="Comic Sans MS" panose="030F0702030302020204" pitchFamily="66" charset="0"/>
                <a:ea typeface="Lexie Readable"/>
                <a:cs typeface="Lexie Readable"/>
              </a:rPr>
              <a:t>Use of adjectives, range of verbs, time conjunctions, adverbs, apostrophe, </a:t>
            </a:r>
          </a:p>
          <a:p>
            <a:endParaRPr lang="en-GB" dirty="0" smtClean="0">
              <a:solidFill>
                <a:srgbClr val="0070C0"/>
              </a:solidFill>
              <a:latin typeface="Lexie Readable"/>
              <a:ea typeface="Lexie Readable"/>
              <a:cs typeface="Lexie Readable"/>
            </a:endParaRPr>
          </a:p>
        </p:txBody>
      </p:sp>
      <p:graphicFrame>
        <p:nvGraphicFramePr>
          <p:cNvPr id="4" name="Table 3"/>
          <p:cNvGraphicFramePr>
            <a:graphicFrameLocks noGrp="1"/>
          </p:cNvGraphicFramePr>
          <p:nvPr>
            <p:extLst>
              <p:ext uri="{D42A27DB-BD31-4B8C-83A1-F6EECF244321}">
                <p14:modId xmlns:p14="http://schemas.microsoft.com/office/powerpoint/2010/main" val="3587433845"/>
              </p:ext>
            </p:extLst>
          </p:nvPr>
        </p:nvGraphicFramePr>
        <p:xfrm>
          <a:off x="692150" y="4070350"/>
          <a:ext cx="10467937" cy="2106613"/>
        </p:xfrm>
        <a:graphic>
          <a:graphicData uri="http://schemas.openxmlformats.org/drawingml/2006/table">
            <a:tbl>
              <a:tblPr firstRow="1" bandRow="1">
                <a:tableStyleId>{5C22544A-7EE6-4342-B048-85BDC9FD1C3A}</a:tableStyleId>
              </a:tblPr>
              <a:tblGrid>
                <a:gridCol w="2093587">
                  <a:extLst>
                    <a:ext uri="{9D8B030D-6E8A-4147-A177-3AD203B41FA5}"/>
                  </a:extLst>
                </a:gridCol>
                <a:gridCol w="2093587">
                  <a:extLst>
                    <a:ext uri="{9D8B030D-6E8A-4147-A177-3AD203B41FA5}"/>
                  </a:extLst>
                </a:gridCol>
                <a:gridCol w="2093587">
                  <a:extLst>
                    <a:ext uri="{9D8B030D-6E8A-4147-A177-3AD203B41FA5}"/>
                  </a:extLst>
                </a:gridCol>
                <a:gridCol w="1633161">
                  <a:extLst>
                    <a:ext uri="{9D8B030D-6E8A-4147-A177-3AD203B41FA5}"/>
                  </a:extLst>
                </a:gridCol>
                <a:gridCol w="1507220">
                  <a:extLst>
                    <a:ext uri="{9D8B030D-6E8A-4147-A177-3AD203B41FA5}"/>
                  </a:extLst>
                </a:gridCol>
                <a:gridCol w="1046795">
                  <a:extLst>
                    <a:ext uri="{9D8B030D-6E8A-4147-A177-3AD203B41FA5}"/>
                  </a:extLst>
                </a:gridCol>
              </a:tblGrid>
              <a:tr h="643542">
                <a:tc>
                  <a:txBody>
                    <a:bodyPr/>
                    <a:lstStyle/>
                    <a:p>
                      <a:r>
                        <a:rPr lang="en-GB" sz="1800" dirty="0"/>
                        <a:t>Time</a:t>
                      </a:r>
                      <a:r>
                        <a:rPr lang="en-GB" sz="1800" baseline="0" dirty="0"/>
                        <a:t> conjunction</a:t>
                      </a:r>
                      <a:endParaRPr lang="en-GB" sz="1800" dirty="0"/>
                    </a:p>
                  </a:txBody>
                  <a:tcPr marL="91442" marR="91442" marT="45721" marB="45721"/>
                </a:tc>
                <a:tc>
                  <a:txBody>
                    <a:bodyPr/>
                    <a:lstStyle/>
                    <a:p>
                      <a:r>
                        <a:rPr lang="en-GB" sz="1800" dirty="0"/>
                        <a:t>adjective</a:t>
                      </a:r>
                    </a:p>
                  </a:txBody>
                  <a:tcPr marL="91442" marR="91442" marT="45721" marB="45721"/>
                </a:tc>
                <a:tc>
                  <a:txBody>
                    <a:bodyPr/>
                    <a:lstStyle/>
                    <a:p>
                      <a:r>
                        <a:rPr lang="en-GB" sz="1800" dirty="0"/>
                        <a:t>noun</a:t>
                      </a:r>
                    </a:p>
                  </a:txBody>
                  <a:tcPr marL="91442" marR="91442" marT="45721" marB="45721"/>
                </a:tc>
                <a:tc>
                  <a:txBody>
                    <a:bodyPr/>
                    <a:lstStyle/>
                    <a:p>
                      <a:r>
                        <a:rPr lang="en-GB" sz="1800" dirty="0"/>
                        <a:t>verb</a:t>
                      </a:r>
                    </a:p>
                  </a:txBody>
                  <a:tcPr marL="91442" marR="91442" marT="45721" marB="45721"/>
                </a:tc>
                <a:tc>
                  <a:txBody>
                    <a:bodyPr/>
                    <a:lstStyle/>
                    <a:p>
                      <a:r>
                        <a:rPr lang="en-GB" sz="1800" dirty="0"/>
                        <a:t>adverb</a:t>
                      </a:r>
                    </a:p>
                  </a:txBody>
                  <a:tcPr marL="91442" marR="91442" marT="45721" marB="45721"/>
                </a:tc>
                <a:tc>
                  <a:txBody>
                    <a:bodyPr/>
                    <a:lstStyle/>
                    <a:p>
                      <a:r>
                        <a:rPr lang="en-GB" sz="1800" dirty="0"/>
                        <a:t>conjucntion</a:t>
                      </a:r>
                    </a:p>
                  </a:txBody>
                  <a:tcPr marL="91442" marR="91442" marT="45721" marB="45721"/>
                </a:tc>
                <a:extLst>
                  <a:ext uri="{0D108BD9-81ED-4DB2-BD59-A6C34878D82A}"/>
                </a:extLst>
              </a:tr>
              <a:tr h="1463071">
                <a:tc>
                  <a:txBody>
                    <a:bodyPr/>
                    <a:lstStyle/>
                    <a:p>
                      <a:r>
                        <a:rPr lang="en-GB" sz="1800" dirty="0">
                          <a:solidFill>
                            <a:srgbClr val="7030A0"/>
                          </a:solidFill>
                        </a:rPr>
                        <a:t>One </a:t>
                      </a:r>
                      <a:r>
                        <a:rPr lang="en-GB" sz="1800" baseline="0" dirty="0">
                          <a:solidFill>
                            <a:srgbClr val="7030A0"/>
                          </a:solidFill>
                        </a:rPr>
                        <a:t> day</a:t>
                      </a:r>
                    </a:p>
                    <a:p>
                      <a:r>
                        <a:rPr lang="en-GB" sz="1800" baseline="0" dirty="0">
                          <a:solidFill>
                            <a:srgbClr val="7030A0"/>
                          </a:solidFill>
                        </a:rPr>
                        <a:t>Just then</a:t>
                      </a:r>
                    </a:p>
                    <a:p>
                      <a:r>
                        <a:rPr lang="en-GB" sz="1800" baseline="0" dirty="0">
                          <a:solidFill>
                            <a:srgbClr val="7030A0"/>
                          </a:solidFill>
                        </a:rPr>
                        <a:t>After that</a:t>
                      </a:r>
                    </a:p>
                    <a:p>
                      <a:r>
                        <a:rPr lang="en-GB" sz="1800" baseline="0" dirty="0">
                          <a:solidFill>
                            <a:srgbClr val="7030A0"/>
                          </a:solidFill>
                        </a:rPr>
                        <a:t>A few minutes later</a:t>
                      </a:r>
                    </a:p>
                    <a:p>
                      <a:r>
                        <a:rPr lang="en-GB" sz="1800" baseline="0" dirty="0">
                          <a:solidFill>
                            <a:srgbClr val="7030A0"/>
                          </a:solidFill>
                        </a:rPr>
                        <a:t>Suddenly </a:t>
                      </a:r>
                      <a:endParaRPr lang="en-GB" sz="1800" dirty="0">
                        <a:solidFill>
                          <a:srgbClr val="7030A0"/>
                        </a:solidFill>
                      </a:endParaRPr>
                    </a:p>
                  </a:txBody>
                  <a:tcPr marL="91442" marR="91442" marT="45721" marB="45721"/>
                </a:tc>
                <a:tc>
                  <a:txBody>
                    <a:bodyPr/>
                    <a:lstStyle/>
                    <a:p>
                      <a:r>
                        <a:rPr lang="en-GB" sz="1800" dirty="0">
                          <a:solidFill>
                            <a:srgbClr val="FF0000"/>
                          </a:solidFill>
                        </a:rPr>
                        <a:t>Red   soft  green crunchy  wet   slimy  cold  warm  rough  sweet  floral </a:t>
                      </a:r>
                    </a:p>
                  </a:txBody>
                  <a:tcPr marL="91442" marR="91442" marT="45721" marB="45721"/>
                </a:tc>
                <a:tc>
                  <a:txBody>
                    <a:bodyPr/>
                    <a:lstStyle/>
                    <a:p>
                      <a:r>
                        <a:rPr lang="en-GB" sz="1800" dirty="0">
                          <a:solidFill>
                            <a:srgbClr val="0070C0"/>
                          </a:solidFill>
                        </a:rPr>
                        <a:t>Table  chair  dog  tiger  house</a:t>
                      </a:r>
                      <a:r>
                        <a:rPr lang="en-GB" sz="1800" baseline="0" dirty="0">
                          <a:solidFill>
                            <a:srgbClr val="0070C0"/>
                          </a:solidFill>
                        </a:rPr>
                        <a:t>   ship  child  pencil  car   lorry </a:t>
                      </a:r>
                      <a:endParaRPr lang="en-GB" sz="1800" dirty="0">
                        <a:solidFill>
                          <a:srgbClr val="0070C0"/>
                        </a:solidFill>
                      </a:endParaRPr>
                    </a:p>
                  </a:txBody>
                  <a:tcPr marL="91442" marR="91442" marT="45721" marB="45721"/>
                </a:tc>
                <a:tc>
                  <a:txBody>
                    <a:bodyPr/>
                    <a:lstStyle/>
                    <a:p>
                      <a:r>
                        <a:rPr lang="en-GB" sz="1800" dirty="0">
                          <a:solidFill>
                            <a:srgbClr val="00B050"/>
                          </a:solidFill>
                        </a:rPr>
                        <a:t>Walk  run  scamper  wander  shout  sleep</a:t>
                      </a:r>
                      <a:r>
                        <a:rPr lang="en-GB" sz="1800" baseline="0" dirty="0">
                          <a:solidFill>
                            <a:srgbClr val="00B050"/>
                          </a:solidFill>
                        </a:rPr>
                        <a:t>  carry  </a:t>
                      </a:r>
                      <a:endParaRPr lang="en-GB" sz="1800" dirty="0">
                        <a:solidFill>
                          <a:srgbClr val="00B050"/>
                        </a:solidFill>
                      </a:endParaRPr>
                    </a:p>
                  </a:txBody>
                  <a:tcPr marL="91442" marR="91442" marT="45721" marB="45721"/>
                </a:tc>
                <a:tc>
                  <a:txBody>
                    <a:bodyPr/>
                    <a:lstStyle/>
                    <a:p>
                      <a:r>
                        <a:rPr lang="en-GB" sz="1800" dirty="0">
                          <a:solidFill>
                            <a:schemeClr val="accent2">
                              <a:lumMod val="75000"/>
                            </a:schemeClr>
                          </a:solidFill>
                        </a:rPr>
                        <a:t>Slowly  quickly  carefully fast hastily </a:t>
                      </a:r>
                    </a:p>
                  </a:txBody>
                  <a:tcPr marL="91442" marR="91442" marT="45721" marB="45721"/>
                </a:tc>
                <a:tc>
                  <a:txBody>
                    <a:bodyPr/>
                    <a:lstStyle/>
                    <a:p>
                      <a:r>
                        <a:rPr lang="en-GB" sz="1800" dirty="0">
                          <a:solidFill>
                            <a:srgbClr val="FF0066"/>
                          </a:solidFill>
                        </a:rPr>
                        <a:t>But so because when if  or </a:t>
                      </a:r>
                    </a:p>
                  </a:txBody>
                  <a:tcPr marL="91442" marR="91442" marT="45721" marB="45721"/>
                </a:tc>
                <a:extLst>
                  <a:ext uri="{0D108BD9-81ED-4DB2-BD59-A6C34878D82A}"/>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dirty="0" smtClean="0">
                <a:latin typeface="Comic Sans MS" panose="030F0702030302020204" pitchFamily="66" charset="0"/>
              </a:rPr>
              <a:t>Example: </a:t>
            </a:r>
            <a:endParaRPr lang="en-GB" dirty="0" smtClean="0">
              <a:latin typeface="Comic Sans MS" panose="030F0702030302020204" pitchFamily="66" charset="0"/>
            </a:endParaRPr>
          </a:p>
        </p:txBody>
      </p:sp>
      <p:sp>
        <p:nvSpPr>
          <p:cNvPr id="39939" name="Content Placeholder 2"/>
          <p:cNvSpPr>
            <a:spLocks noGrp="1"/>
          </p:cNvSpPr>
          <p:nvPr>
            <p:ph idx="1"/>
          </p:nvPr>
        </p:nvSpPr>
        <p:spPr/>
        <p:txBody>
          <a:bodyPr/>
          <a:lstStyle/>
          <a:p>
            <a:r>
              <a:rPr lang="en-GB" sz="3200" dirty="0" smtClean="0">
                <a:solidFill>
                  <a:srgbClr val="00B050"/>
                </a:solidFill>
                <a:latin typeface="Comic Sans MS" panose="030F0702030302020204" pitchFamily="66" charset="0"/>
                <a:ea typeface="Lexie Readable"/>
                <a:cs typeface="Lexie Readable"/>
              </a:rPr>
              <a:t>O</a:t>
            </a:r>
            <a:r>
              <a:rPr lang="en-GB" sz="3200" dirty="0" smtClean="0">
                <a:solidFill>
                  <a:srgbClr val="002060"/>
                </a:solidFill>
                <a:latin typeface="Comic Sans MS" panose="030F0702030302020204" pitchFamily="66" charset="0"/>
                <a:ea typeface="Lexie Readable"/>
                <a:cs typeface="Lexie Readable"/>
              </a:rPr>
              <a:t>ne </a:t>
            </a:r>
            <a:r>
              <a:rPr lang="en-GB" sz="3200" dirty="0" smtClean="0">
                <a:solidFill>
                  <a:srgbClr val="FF0000"/>
                </a:solidFill>
                <a:latin typeface="Comic Sans MS" panose="030F0702030302020204" pitchFamily="66" charset="0"/>
                <a:ea typeface="Lexie Readable"/>
                <a:cs typeface="Lexie Readable"/>
              </a:rPr>
              <a:t>sunny</a:t>
            </a:r>
            <a:r>
              <a:rPr lang="en-GB" sz="3200" dirty="0" smtClean="0">
                <a:solidFill>
                  <a:srgbClr val="002060"/>
                </a:solidFill>
                <a:latin typeface="Comic Sans MS" panose="030F0702030302020204" pitchFamily="66" charset="0"/>
                <a:ea typeface="Lexie Readable"/>
                <a:cs typeface="Lexie Readable"/>
              </a:rPr>
              <a:t> day </a:t>
            </a:r>
            <a:r>
              <a:rPr lang="en-GB" sz="3200" dirty="0" smtClean="0">
                <a:solidFill>
                  <a:srgbClr val="00B050"/>
                </a:solidFill>
                <a:latin typeface="Comic Sans MS" panose="030F0702030302020204" pitchFamily="66" charset="0"/>
                <a:ea typeface="Lexie Readable"/>
                <a:cs typeface="Lexie Readable"/>
              </a:rPr>
              <a:t>J</a:t>
            </a:r>
            <a:r>
              <a:rPr lang="en-GB" sz="3200" dirty="0" smtClean="0">
                <a:solidFill>
                  <a:srgbClr val="002060"/>
                </a:solidFill>
                <a:latin typeface="Comic Sans MS" panose="030F0702030302020204" pitchFamily="66" charset="0"/>
                <a:ea typeface="Lexie Readable"/>
                <a:cs typeface="Lexie Readable"/>
              </a:rPr>
              <a:t>ack , who was a </a:t>
            </a:r>
            <a:r>
              <a:rPr lang="en-GB" sz="3200" dirty="0" smtClean="0">
                <a:solidFill>
                  <a:srgbClr val="FF0000"/>
                </a:solidFill>
                <a:latin typeface="Comic Sans MS" panose="030F0702030302020204" pitchFamily="66" charset="0"/>
                <a:ea typeface="Lexie Readable"/>
                <a:cs typeface="Lexie Readable"/>
              </a:rPr>
              <a:t>small</a:t>
            </a:r>
            <a:r>
              <a:rPr lang="en-GB" sz="3200" dirty="0" smtClean="0">
                <a:solidFill>
                  <a:srgbClr val="002060"/>
                </a:solidFill>
                <a:latin typeface="Comic Sans MS" panose="030F0702030302020204" pitchFamily="66" charset="0"/>
                <a:ea typeface="Lexie Readable"/>
                <a:cs typeface="Lexie Readable"/>
              </a:rPr>
              <a:t> boy, was </a:t>
            </a:r>
            <a:r>
              <a:rPr lang="en-GB" sz="3200" dirty="0" smtClean="0">
                <a:solidFill>
                  <a:srgbClr val="00B050"/>
                </a:solidFill>
                <a:latin typeface="Comic Sans MS" panose="030F0702030302020204" pitchFamily="66" charset="0"/>
                <a:ea typeface="Lexie Readable"/>
                <a:cs typeface="Lexie Readable"/>
              </a:rPr>
              <a:t>wandering</a:t>
            </a:r>
            <a:r>
              <a:rPr lang="en-GB" sz="3200" dirty="0" smtClean="0">
                <a:solidFill>
                  <a:srgbClr val="002060"/>
                </a:solidFill>
                <a:latin typeface="Comic Sans MS" panose="030F0702030302020204" pitchFamily="66" charset="0"/>
                <a:ea typeface="Lexie Readable"/>
                <a:cs typeface="Lexie Readable"/>
              </a:rPr>
              <a:t> along the </a:t>
            </a:r>
            <a:r>
              <a:rPr lang="en-GB" sz="3200" dirty="0" smtClean="0">
                <a:solidFill>
                  <a:srgbClr val="FF0000"/>
                </a:solidFill>
                <a:latin typeface="Comic Sans MS" panose="030F0702030302020204" pitchFamily="66" charset="0"/>
                <a:ea typeface="Lexie Readable"/>
                <a:cs typeface="Lexie Readable"/>
              </a:rPr>
              <a:t>dusty</a:t>
            </a:r>
            <a:r>
              <a:rPr lang="en-GB" sz="3200" dirty="0" smtClean="0">
                <a:solidFill>
                  <a:srgbClr val="002060"/>
                </a:solidFill>
                <a:latin typeface="Comic Sans MS" panose="030F0702030302020204" pitchFamily="66" charset="0"/>
                <a:ea typeface="Lexie Readable"/>
                <a:cs typeface="Lexie Readable"/>
              </a:rPr>
              <a:t> road </a:t>
            </a:r>
            <a:r>
              <a:rPr lang="en-GB" sz="3200" dirty="0" smtClean="0">
                <a:solidFill>
                  <a:srgbClr val="FF0066"/>
                </a:solidFill>
                <a:latin typeface="Comic Sans MS" panose="030F0702030302020204" pitchFamily="66" charset="0"/>
                <a:ea typeface="Lexie Readable"/>
                <a:cs typeface="Lexie Readable"/>
              </a:rPr>
              <a:t>when</a:t>
            </a:r>
            <a:r>
              <a:rPr lang="en-GB" sz="3200" dirty="0" smtClean="0">
                <a:solidFill>
                  <a:srgbClr val="002060"/>
                </a:solidFill>
                <a:latin typeface="Comic Sans MS" panose="030F0702030302020204" pitchFamily="66" charset="0"/>
                <a:ea typeface="Lexie Readable"/>
                <a:cs typeface="Lexie Readable"/>
              </a:rPr>
              <a:t> a bird fell out of the sky</a:t>
            </a:r>
            <a:r>
              <a:rPr lang="en-GB" sz="3200" dirty="0" smtClean="0">
                <a:solidFill>
                  <a:srgbClr val="00B050"/>
                </a:solidFill>
                <a:latin typeface="Comic Sans MS" panose="030F0702030302020204" pitchFamily="66" charset="0"/>
                <a:ea typeface="Lexie Readable"/>
                <a:cs typeface="Lexie Readable"/>
              </a:rPr>
              <a:t>.</a:t>
            </a:r>
            <a:r>
              <a:rPr lang="en-GB" sz="3200" dirty="0" smtClean="0">
                <a:solidFill>
                  <a:srgbClr val="002060"/>
                </a:solidFill>
                <a:latin typeface="Comic Sans MS" panose="030F0702030302020204" pitchFamily="66" charset="0"/>
                <a:ea typeface="Lexie Readable"/>
                <a:cs typeface="Lexie Readable"/>
              </a:rPr>
              <a:t> “What was that</a:t>
            </a:r>
            <a:r>
              <a:rPr lang="en-GB" sz="3200" dirty="0" smtClean="0">
                <a:solidFill>
                  <a:srgbClr val="00B050"/>
                </a:solidFill>
                <a:latin typeface="Comic Sans MS" panose="030F0702030302020204" pitchFamily="66" charset="0"/>
                <a:ea typeface="Lexie Readable"/>
                <a:cs typeface="Lexie Readable"/>
              </a:rPr>
              <a:t>?</a:t>
            </a:r>
            <a:r>
              <a:rPr lang="en-GB" sz="3200" dirty="0" smtClean="0">
                <a:solidFill>
                  <a:srgbClr val="002060"/>
                </a:solidFill>
                <a:latin typeface="Comic Sans MS" panose="030F0702030302020204" pitchFamily="66" charset="0"/>
                <a:ea typeface="Lexie Readable"/>
                <a:cs typeface="Lexie Readable"/>
              </a:rPr>
              <a:t>” he </a:t>
            </a:r>
            <a:r>
              <a:rPr lang="en-GB" sz="3200" dirty="0" smtClean="0">
                <a:solidFill>
                  <a:srgbClr val="00B050"/>
                </a:solidFill>
                <a:latin typeface="Comic Sans MS" panose="030F0702030302020204" pitchFamily="66" charset="0"/>
                <a:ea typeface="Lexie Readable"/>
                <a:cs typeface="Lexie Readable"/>
              </a:rPr>
              <a:t>whispered</a:t>
            </a:r>
            <a:r>
              <a:rPr lang="en-GB" sz="3200" dirty="0" smtClean="0">
                <a:solidFill>
                  <a:srgbClr val="002060"/>
                </a:solidFill>
                <a:latin typeface="Comic Sans MS" panose="030F0702030302020204" pitchFamily="66" charset="0"/>
                <a:ea typeface="Lexie Readable"/>
                <a:cs typeface="Lexie Readable"/>
              </a:rPr>
              <a:t>. </a:t>
            </a:r>
            <a:r>
              <a:rPr lang="en-GB" sz="3200" dirty="0" smtClean="0">
                <a:solidFill>
                  <a:srgbClr val="7030A0"/>
                </a:solidFill>
                <a:latin typeface="Comic Sans MS" panose="030F0702030302020204" pitchFamily="66" charset="0"/>
                <a:ea typeface="Lexie Readable"/>
                <a:cs typeface="Lexie Readable"/>
              </a:rPr>
              <a:t>Just then </a:t>
            </a:r>
            <a:r>
              <a:rPr lang="en-GB" sz="3200" dirty="0" smtClean="0">
                <a:solidFill>
                  <a:srgbClr val="002060"/>
                </a:solidFill>
                <a:latin typeface="Comic Sans MS" panose="030F0702030302020204" pitchFamily="66" charset="0"/>
                <a:ea typeface="Lexie Readable"/>
                <a:cs typeface="Lexie Readable"/>
              </a:rPr>
              <a:t>the </a:t>
            </a:r>
            <a:r>
              <a:rPr lang="en-GB" sz="3200" dirty="0" smtClean="0">
                <a:solidFill>
                  <a:srgbClr val="FF0000"/>
                </a:solidFill>
                <a:latin typeface="Comic Sans MS" panose="030F0702030302020204" pitchFamily="66" charset="0"/>
                <a:ea typeface="Lexie Readable"/>
                <a:cs typeface="Lexie Readable"/>
              </a:rPr>
              <a:t>small, black </a:t>
            </a:r>
            <a:r>
              <a:rPr lang="en-GB" sz="3200" dirty="0" smtClean="0">
                <a:solidFill>
                  <a:srgbClr val="002060"/>
                </a:solidFill>
                <a:latin typeface="Comic Sans MS" panose="030F0702030302020204" pitchFamily="66" charset="0"/>
                <a:ea typeface="Lexie Readable"/>
                <a:cs typeface="Lexie Readable"/>
              </a:rPr>
              <a:t>bird jumped up and began to sing. How sweet the sound was</a:t>
            </a:r>
            <a:r>
              <a:rPr lang="en-GB" sz="3200" dirty="0" smtClean="0">
                <a:solidFill>
                  <a:srgbClr val="00B050"/>
                </a:solidFill>
                <a:latin typeface="Comic Sans MS" panose="030F0702030302020204" pitchFamily="66" charset="0"/>
                <a:ea typeface="Lexie Readable"/>
                <a:cs typeface="Lexie Readable"/>
              </a:rPr>
              <a:t>!</a:t>
            </a:r>
            <a:r>
              <a:rPr lang="en-GB" sz="3200" dirty="0" smtClean="0">
                <a:solidFill>
                  <a:srgbClr val="002060"/>
                </a:solidFill>
                <a:latin typeface="Comic Sans MS" panose="030F0702030302020204" pitchFamily="66" charset="0"/>
                <a:ea typeface="Lexie Readable"/>
                <a:cs typeface="Lexie Readable"/>
              </a:rPr>
              <a:t>  </a:t>
            </a:r>
            <a:r>
              <a:rPr lang="en-GB" sz="3200" dirty="0" smtClean="0">
                <a:solidFill>
                  <a:srgbClr val="7030A0"/>
                </a:solidFill>
                <a:latin typeface="Comic Sans MS" panose="030F0702030302020204" pitchFamily="66" charset="0"/>
                <a:ea typeface="Lexie Readable"/>
                <a:cs typeface="Lexie Readable"/>
              </a:rPr>
              <a:t>Immediately</a:t>
            </a:r>
            <a:r>
              <a:rPr lang="en-GB" sz="3200" dirty="0" smtClean="0">
                <a:solidFill>
                  <a:srgbClr val="002060"/>
                </a:solidFill>
                <a:latin typeface="Comic Sans MS" panose="030F0702030302020204" pitchFamily="66" charset="0"/>
                <a:ea typeface="Lexie Readable"/>
                <a:cs typeface="Lexie Readable"/>
              </a:rPr>
              <a:t> Jack sat down on a </a:t>
            </a:r>
            <a:r>
              <a:rPr lang="en-GB" sz="3200" dirty="0" smtClean="0">
                <a:solidFill>
                  <a:srgbClr val="FF0000"/>
                </a:solidFill>
                <a:latin typeface="Comic Sans MS" panose="030F0702030302020204" pitchFamily="66" charset="0"/>
                <a:ea typeface="Lexie Readable"/>
                <a:cs typeface="Lexie Readable"/>
              </a:rPr>
              <a:t>smooth, grey </a:t>
            </a:r>
            <a:r>
              <a:rPr lang="en-GB" sz="3200" dirty="0" smtClean="0">
                <a:solidFill>
                  <a:srgbClr val="002060"/>
                </a:solidFill>
                <a:latin typeface="Comic Sans MS" panose="030F0702030302020204" pitchFamily="66" charset="0"/>
                <a:ea typeface="Lexie Readable"/>
                <a:cs typeface="Lexie Readable"/>
              </a:rPr>
              <a:t>rock </a:t>
            </a:r>
            <a:r>
              <a:rPr lang="en-GB" sz="3200" dirty="0" smtClean="0">
                <a:solidFill>
                  <a:srgbClr val="FF0066"/>
                </a:solidFill>
                <a:latin typeface="Comic Sans MS" panose="030F0702030302020204" pitchFamily="66" charset="0"/>
                <a:ea typeface="Lexie Readable"/>
                <a:cs typeface="Lexie Readable"/>
              </a:rPr>
              <a:t>so</a:t>
            </a:r>
            <a:r>
              <a:rPr lang="en-GB" sz="3200" dirty="0" smtClean="0">
                <a:solidFill>
                  <a:srgbClr val="002060"/>
                </a:solidFill>
                <a:latin typeface="Comic Sans MS" panose="030F0702030302020204" pitchFamily="66" charset="0"/>
                <a:ea typeface="Lexie Readable"/>
                <a:cs typeface="Lexie Readable"/>
              </a:rPr>
              <a:t> he could listen to the </a:t>
            </a:r>
            <a:r>
              <a:rPr lang="en-GB" sz="3200" dirty="0" smtClean="0">
                <a:solidFill>
                  <a:srgbClr val="FF0000"/>
                </a:solidFill>
                <a:latin typeface="Comic Sans MS" panose="030F0702030302020204" pitchFamily="66" charset="0"/>
                <a:ea typeface="Lexie Readable"/>
                <a:cs typeface="Lexie Readable"/>
              </a:rPr>
              <a:t>beautiful</a:t>
            </a:r>
            <a:r>
              <a:rPr lang="en-GB" sz="3200" dirty="0" smtClean="0">
                <a:solidFill>
                  <a:srgbClr val="002060"/>
                </a:solidFill>
                <a:latin typeface="Comic Sans MS" panose="030F0702030302020204" pitchFamily="66" charset="0"/>
                <a:ea typeface="Lexie Readable"/>
                <a:cs typeface="Lexie Readable"/>
              </a:rPr>
              <a:t> song.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61450" cy="5929313"/>
          </a:xfrm>
        </p:spPr>
        <p:txBody>
          <a:bodyPr rtlCol="0">
            <a:normAutofit fontScale="90000"/>
          </a:bodyPr>
          <a:lstStyle/>
          <a:p>
            <a:pPr algn="ctr" eaLnBrk="1" fontAlgn="auto" hangingPunct="1">
              <a:spcAft>
                <a:spcPts val="0"/>
              </a:spcAft>
              <a:defRPr/>
            </a:pPr>
            <a:r>
              <a:rPr lang="en-GB" sz="3600" dirty="0">
                <a:solidFill>
                  <a:schemeClr val="accent5">
                    <a:lumMod val="75000"/>
                  </a:schemeClr>
                </a:solidFill>
                <a:latin typeface="Comic Sans MS" panose="030F0702030302020204" pitchFamily="66" charset="0"/>
              </a:rPr>
              <a:t>Children need to read : -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In Maths – instructions word problems , tasks,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To learn about History</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To understand Science</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To  know how to use computers</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To design and create</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To discover Art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To communicate effectively</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To follow instructions in PE</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To learn about religions</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To understand our world</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To write </a:t>
            </a:r>
            <a:br>
              <a:rPr lang="en-GB" sz="3600" dirty="0">
                <a:solidFill>
                  <a:schemeClr val="accent5">
                    <a:lumMod val="75000"/>
                  </a:schemeClr>
                </a:solidFill>
                <a:latin typeface="Comic Sans MS" panose="030F0702030302020204" pitchFamily="66" charset="0"/>
              </a:rPr>
            </a:br>
            <a:endParaRPr lang="en-GB" sz="3600" dirty="0">
              <a:solidFill>
                <a:schemeClr val="accent5">
                  <a:lumMod val="75000"/>
                </a:schemeClr>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dirty="0" smtClean="0">
                <a:latin typeface="Comic Sans MS" panose="030F0702030302020204" pitchFamily="66" charset="0"/>
                <a:ea typeface="Lexie Readable"/>
                <a:cs typeface="Lexie Readable"/>
              </a:rPr>
              <a:t>Handwriting </a:t>
            </a:r>
          </a:p>
        </p:txBody>
      </p:sp>
      <p:sp>
        <p:nvSpPr>
          <p:cNvPr id="40963" name="Content Placeholder 2"/>
          <p:cNvSpPr>
            <a:spLocks noGrp="1"/>
          </p:cNvSpPr>
          <p:nvPr>
            <p:ph idx="1"/>
          </p:nvPr>
        </p:nvSpPr>
        <p:spPr>
          <a:xfrm>
            <a:off x="838200" y="1825625"/>
            <a:ext cx="5606667" cy="4351338"/>
          </a:xfrm>
        </p:spPr>
        <p:txBody>
          <a:bodyPr/>
          <a:lstStyle/>
          <a:p>
            <a:r>
              <a:rPr lang="en-GB" dirty="0" smtClean="0">
                <a:solidFill>
                  <a:srgbClr val="000000"/>
                </a:solidFill>
                <a:latin typeface="Comic Sans MS" panose="030F0702030302020204" pitchFamily="66" charset="0"/>
                <a:ea typeface="Lexie Readable"/>
                <a:cs typeface="Lexie Readable"/>
              </a:rPr>
              <a:t>using the diagonal and horizontal strokes needed to join letters in some of their writing</a:t>
            </a:r>
          </a:p>
          <a:p>
            <a:r>
              <a:rPr lang="en-GB" dirty="0" smtClean="0">
                <a:solidFill>
                  <a:srgbClr val="000000"/>
                </a:solidFill>
                <a:latin typeface="Comic Sans MS" panose="030F0702030302020204" pitchFamily="66" charset="0"/>
                <a:ea typeface="Lexie Readable"/>
                <a:cs typeface="Lexie Readable"/>
              </a:rPr>
              <a:t>writing </a:t>
            </a:r>
            <a:r>
              <a:rPr lang="en-GB" dirty="0" smtClean="0">
                <a:solidFill>
                  <a:srgbClr val="000000"/>
                </a:solidFill>
                <a:latin typeface="Comic Sans MS" panose="030F0702030302020204" pitchFamily="66" charset="0"/>
                <a:ea typeface="Lexie Readable"/>
                <a:cs typeface="Lexie Readable"/>
              </a:rPr>
              <a:t>capital letters and digits of the correct size, orientation and relationship to one another and to lower-case letters</a:t>
            </a:r>
          </a:p>
          <a:p>
            <a:r>
              <a:rPr lang="en-GB" dirty="0" smtClean="0">
                <a:solidFill>
                  <a:srgbClr val="000000"/>
                </a:solidFill>
                <a:latin typeface="Comic Sans MS" panose="030F0702030302020204" pitchFamily="66" charset="0"/>
                <a:ea typeface="Lexie Readable"/>
                <a:cs typeface="Lexie Readable"/>
              </a:rPr>
              <a:t>using </a:t>
            </a:r>
            <a:r>
              <a:rPr lang="en-GB" dirty="0" smtClean="0">
                <a:solidFill>
                  <a:srgbClr val="000000"/>
                </a:solidFill>
                <a:latin typeface="Comic Sans MS" panose="030F0702030302020204" pitchFamily="66" charset="0"/>
                <a:ea typeface="Lexie Readable"/>
                <a:cs typeface="Lexie Readable"/>
              </a:rPr>
              <a:t>spacing between words that reflects the size of the letters.</a:t>
            </a:r>
          </a:p>
          <a:p>
            <a:endParaRPr lang="en-GB" dirty="0" smtClean="0"/>
          </a:p>
        </p:txBody>
      </p:sp>
      <p:pic>
        <p:nvPicPr>
          <p:cNvPr id="409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6337" y="1690688"/>
            <a:ext cx="5678487"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smtClean="0">
                <a:latin typeface="Comic Sans MS" panose="030F0702030302020204" pitchFamily="66" charset="0"/>
              </a:rPr>
              <a:t>Key areas to work on at home</a:t>
            </a:r>
          </a:p>
        </p:txBody>
      </p:sp>
      <p:sp>
        <p:nvSpPr>
          <p:cNvPr id="3" name="Content Placeholder 2"/>
          <p:cNvSpPr>
            <a:spLocks noGrp="1"/>
          </p:cNvSpPr>
          <p:nvPr>
            <p:ph idx="1"/>
          </p:nvPr>
        </p:nvSpPr>
        <p:spPr/>
        <p:txBody>
          <a:bodyPr>
            <a:normAutofit lnSpcReduction="10000"/>
          </a:bodyPr>
          <a:lstStyle/>
          <a:p>
            <a:pPr>
              <a:defRPr/>
            </a:pPr>
            <a:r>
              <a:rPr lang="en-GB" dirty="0">
                <a:latin typeface="Comic Sans MS" panose="030F0702030302020204" pitchFamily="66" charset="0"/>
              </a:rPr>
              <a:t>Spelling  - make it fun  - BUT – children need to know the words that they spell incorrectly </a:t>
            </a:r>
            <a:r>
              <a:rPr lang="en-GB" dirty="0" smtClean="0">
                <a:latin typeface="Comic Sans MS" panose="030F0702030302020204" pitchFamily="66" charset="0"/>
              </a:rPr>
              <a:t>- </a:t>
            </a:r>
            <a:r>
              <a:rPr lang="en-GB" dirty="0">
                <a:latin typeface="Comic Sans MS" panose="030F0702030302020204" pitchFamily="66" charset="0"/>
              </a:rPr>
              <a:t>identify the tricky bit </a:t>
            </a:r>
            <a:r>
              <a:rPr lang="en-GB" dirty="0" smtClean="0">
                <a:latin typeface="Comic Sans MS" panose="030F0702030302020204" pitchFamily="66" charset="0"/>
              </a:rPr>
              <a:t>- </a:t>
            </a:r>
            <a:r>
              <a:rPr lang="en-GB" dirty="0">
                <a:latin typeface="Comic Sans MS" panose="030F0702030302020204" pitchFamily="66" charset="0"/>
              </a:rPr>
              <a:t>practise a few really well each day </a:t>
            </a:r>
            <a:r>
              <a:rPr lang="en-GB" dirty="0" smtClean="0">
                <a:latin typeface="Comic Sans MS" panose="030F0702030302020204" pitchFamily="66" charset="0"/>
              </a:rPr>
              <a:t>- </a:t>
            </a:r>
            <a:r>
              <a:rPr lang="en-GB" dirty="0">
                <a:latin typeface="Comic Sans MS" panose="030F0702030302020204" pitchFamily="66" charset="0"/>
              </a:rPr>
              <a:t>keep recalling these to ensure the word is in their long term memory. </a:t>
            </a:r>
          </a:p>
          <a:p>
            <a:pPr>
              <a:defRPr/>
            </a:pPr>
            <a:r>
              <a:rPr lang="en-GB" dirty="0">
                <a:latin typeface="Comic Sans MS" panose="030F0702030302020204" pitchFamily="66" charset="0"/>
              </a:rPr>
              <a:t>Handwriting </a:t>
            </a:r>
            <a:r>
              <a:rPr lang="en-GB" dirty="0" smtClean="0">
                <a:latin typeface="Comic Sans MS" panose="030F0702030302020204" pitchFamily="66" charset="0"/>
              </a:rPr>
              <a:t>- </a:t>
            </a:r>
            <a:r>
              <a:rPr lang="en-GB" dirty="0">
                <a:latin typeface="Comic Sans MS" panose="030F0702030302020204" pitchFamily="66" charset="0"/>
              </a:rPr>
              <a:t>watch as they </a:t>
            </a:r>
            <a:r>
              <a:rPr lang="en-GB" dirty="0" smtClean="0">
                <a:latin typeface="Comic Sans MS" panose="030F0702030302020204" pitchFamily="66" charset="0"/>
              </a:rPr>
              <a:t>write, </a:t>
            </a:r>
            <a:r>
              <a:rPr lang="en-GB" dirty="0">
                <a:latin typeface="Comic Sans MS" panose="030F0702030302020204" pitchFamily="66" charset="0"/>
              </a:rPr>
              <a:t>which letters are formed incorrectly </a:t>
            </a:r>
            <a:r>
              <a:rPr lang="en-GB" dirty="0" smtClean="0">
                <a:latin typeface="Comic Sans MS" panose="030F0702030302020204" pitchFamily="66" charset="0"/>
              </a:rPr>
              <a:t>- </a:t>
            </a:r>
            <a:r>
              <a:rPr lang="en-GB" dirty="0">
                <a:latin typeface="Comic Sans MS" panose="030F0702030302020204" pitchFamily="66" charset="0"/>
              </a:rPr>
              <a:t>practise those letters repeatedly </a:t>
            </a:r>
            <a:r>
              <a:rPr lang="en-GB" dirty="0" smtClean="0">
                <a:latin typeface="Comic Sans MS" panose="030F0702030302020204" pitchFamily="66" charset="0"/>
              </a:rPr>
              <a:t>- </a:t>
            </a:r>
            <a:r>
              <a:rPr lang="en-GB" dirty="0">
                <a:latin typeface="Comic Sans MS" panose="030F0702030302020204" pitchFamily="66" charset="0"/>
              </a:rPr>
              <a:t>5 minutes each day  - using gross physical movement </a:t>
            </a:r>
            <a:r>
              <a:rPr lang="en-GB" dirty="0" smtClean="0">
                <a:latin typeface="Comic Sans MS" panose="030F0702030302020204" pitchFamily="66" charset="0"/>
              </a:rPr>
              <a:t>first </a:t>
            </a:r>
            <a:r>
              <a:rPr lang="en-GB" dirty="0">
                <a:latin typeface="Comic Sans MS" panose="030F0702030302020204" pitchFamily="66" charset="0"/>
              </a:rPr>
              <a:t>- use felt tips, sand, crayons for letter formation – then when the letter </a:t>
            </a:r>
            <a:r>
              <a:rPr lang="en-GB" dirty="0" smtClean="0">
                <a:latin typeface="Comic Sans MS" panose="030F0702030302020204" pitchFamily="66" charset="0"/>
              </a:rPr>
              <a:t>is </a:t>
            </a:r>
            <a:r>
              <a:rPr lang="en-GB" dirty="0">
                <a:latin typeface="Comic Sans MS" panose="030F0702030302020204" pitchFamily="66" charset="0"/>
              </a:rPr>
              <a:t>formed correctly work on position on the line </a:t>
            </a:r>
            <a:r>
              <a:rPr lang="en-GB" dirty="0" smtClean="0">
                <a:latin typeface="Comic Sans MS" panose="030F0702030302020204" pitchFamily="66" charset="0"/>
              </a:rPr>
              <a:t>and </a:t>
            </a:r>
            <a:r>
              <a:rPr lang="en-GB" dirty="0">
                <a:latin typeface="Comic Sans MS" panose="030F0702030302020204" pitchFamily="66" charset="0"/>
              </a:rPr>
              <a:t>size </a:t>
            </a:r>
            <a:r>
              <a:rPr lang="en-GB" dirty="0" smtClean="0">
                <a:latin typeface="Comic Sans MS" panose="030F0702030302020204" pitchFamily="66" charset="0"/>
              </a:rPr>
              <a:t>- </a:t>
            </a:r>
            <a:r>
              <a:rPr lang="en-GB" dirty="0">
                <a:latin typeface="Comic Sans MS" panose="030F0702030302020204" pitchFamily="66" charset="0"/>
              </a:rPr>
              <a:t>3 of the same letter are identical.</a:t>
            </a:r>
          </a:p>
          <a:p>
            <a:pPr>
              <a:defRPr/>
            </a:pPr>
            <a:r>
              <a:rPr lang="en-GB" dirty="0">
                <a:latin typeface="Comic Sans MS" panose="030F0702030302020204" pitchFamily="66" charset="0"/>
              </a:rPr>
              <a:t>Finally join.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365125"/>
            <a:ext cx="10515600" cy="5995988"/>
          </a:xfrm>
        </p:spPr>
        <p:txBody>
          <a:bodyPr/>
          <a:lstStyle/>
          <a:p>
            <a:pPr eaLnBrk="1" hangingPunct="1"/>
            <a:r>
              <a:rPr lang="en-GB" altLang="en-US" sz="3600" smtClean="0">
                <a:solidFill>
                  <a:srgbClr val="0070C0"/>
                </a:solidFill>
                <a:latin typeface="Comic Sans MS" panose="030F0702030302020204" pitchFamily="66" charset="0"/>
              </a:rPr>
              <a:t>Guided Reading</a:t>
            </a:r>
            <a:br>
              <a:rPr lang="en-GB" altLang="en-US" sz="3600" smtClean="0">
                <a:solidFill>
                  <a:srgbClr val="0070C0"/>
                </a:solidFill>
                <a:latin typeface="Comic Sans MS" panose="030F0702030302020204" pitchFamily="66" charset="0"/>
              </a:rPr>
            </a:br>
            <a:r>
              <a:rPr lang="en-GB" altLang="en-US" sz="3600" smtClean="0">
                <a:solidFill>
                  <a:srgbClr val="0070C0"/>
                </a:solidFill>
                <a:latin typeface="Comic Sans MS" panose="030F0702030302020204" pitchFamily="66" charset="0"/>
              </a:rPr>
              <a:t/>
            </a:r>
            <a:br>
              <a:rPr lang="en-GB" altLang="en-US" sz="3600" smtClean="0">
                <a:solidFill>
                  <a:srgbClr val="0070C0"/>
                </a:solidFill>
                <a:latin typeface="Comic Sans MS" panose="030F0702030302020204" pitchFamily="66" charset="0"/>
              </a:rPr>
            </a:br>
            <a:r>
              <a:rPr lang="en-GB" altLang="en-US" sz="3600" smtClean="0">
                <a:solidFill>
                  <a:srgbClr val="0070C0"/>
                </a:solidFill>
                <a:latin typeface="Comic Sans MS" panose="030F0702030302020204" pitchFamily="66" charset="0"/>
              </a:rPr>
              <a:t>At Stanhope Primary children have at least 1 guided reading session each week with their teacher.</a:t>
            </a:r>
            <a:br>
              <a:rPr lang="en-GB" altLang="en-US" sz="3600" smtClean="0">
                <a:solidFill>
                  <a:srgbClr val="0070C0"/>
                </a:solidFill>
                <a:latin typeface="Comic Sans MS" panose="030F0702030302020204" pitchFamily="66" charset="0"/>
              </a:rPr>
            </a:br>
            <a:r>
              <a:rPr lang="en-GB" altLang="en-US" sz="3600" smtClean="0">
                <a:solidFill>
                  <a:srgbClr val="0070C0"/>
                </a:solidFill>
                <a:latin typeface="Comic Sans MS" panose="030F0702030302020204" pitchFamily="66" charset="0"/>
              </a:rPr>
              <a:t/>
            </a:r>
            <a:br>
              <a:rPr lang="en-GB" altLang="en-US" sz="3600" smtClean="0">
                <a:solidFill>
                  <a:srgbClr val="0070C0"/>
                </a:solidFill>
                <a:latin typeface="Comic Sans MS" panose="030F0702030302020204" pitchFamily="66" charset="0"/>
              </a:rPr>
            </a:br>
            <a:r>
              <a:rPr lang="en-GB" altLang="en-US" sz="3600" smtClean="0">
                <a:solidFill>
                  <a:srgbClr val="0070C0"/>
                </a:solidFill>
                <a:latin typeface="Comic Sans MS" panose="030F0702030302020204" pitchFamily="66" charset="0"/>
              </a:rPr>
              <a:t>Sometimes this is a taught comprehension, sometimes this is word based reading and sometimes this is based on a book which could be either fiction or information based. </a:t>
            </a:r>
            <a:br>
              <a:rPr lang="en-GB" altLang="en-US" sz="3600" smtClean="0">
                <a:solidFill>
                  <a:srgbClr val="0070C0"/>
                </a:solidFill>
                <a:latin typeface="Comic Sans MS" panose="030F0702030302020204" pitchFamily="66" charset="0"/>
              </a:rPr>
            </a:br>
            <a:r>
              <a:rPr lang="en-GB" altLang="en-US" sz="3600" smtClean="0">
                <a:solidFill>
                  <a:srgbClr val="0070C0"/>
                </a:solidFill>
                <a:latin typeface="Comic Sans MS" panose="030F0702030302020204" pitchFamily="66" charset="0"/>
              </a:rPr>
              <a:t>Every day children will be involved with  reading activities .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0988"/>
            <a:ext cx="10515600" cy="5407025"/>
          </a:xfrm>
        </p:spPr>
        <p:txBody>
          <a:bodyPr rtlCol="0">
            <a:normAutofit fontScale="90000"/>
          </a:bodyPr>
          <a:lstStyle/>
          <a:p>
            <a:pPr eaLnBrk="1" fontAlgn="auto" hangingPunct="1">
              <a:spcAft>
                <a:spcPts val="0"/>
              </a:spcAft>
              <a:defRPr/>
            </a:pPr>
            <a:r>
              <a:rPr lang="en-GB" dirty="0">
                <a:solidFill>
                  <a:schemeClr val="accent5">
                    <a:lumMod val="75000"/>
                  </a:schemeClr>
                </a:solidFill>
                <a:latin typeface="Comic Sans MS" panose="030F0702030302020204" pitchFamily="66" charset="0"/>
              </a:rPr>
              <a:t>Children need to read words by sight</a:t>
            </a:r>
            <a:br>
              <a:rPr lang="en-GB" dirty="0">
                <a:solidFill>
                  <a:schemeClr val="accent5">
                    <a:lumMod val="75000"/>
                  </a:schemeClr>
                </a:solidFill>
                <a:latin typeface="Comic Sans MS" panose="030F0702030302020204" pitchFamily="66" charset="0"/>
              </a:rPr>
            </a:br>
            <a:r>
              <a:rPr lang="en-GB" dirty="0">
                <a:solidFill>
                  <a:schemeClr val="accent5">
                    <a:lumMod val="75000"/>
                  </a:schemeClr>
                </a:solidFill>
                <a:latin typeface="Comic Sans MS" panose="030F0702030302020204" pitchFamily="66" charset="0"/>
              </a:rPr>
              <a:t/>
            </a:r>
            <a:br>
              <a:rPr lang="en-GB" dirty="0">
                <a:solidFill>
                  <a:schemeClr val="accent5">
                    <a:lumMod val="75000"/>
                  </a:schemeClr>
                </a:solidFill>
                <a:latin typeface="Comic Sans MS" panose="030F0702030302020204" pitchFamily="66" charset="0"/>
              </a:rPr>
            </a:br>
            <a:r>
              <a:rPr lang="en-GB" dirty="0">
                <a:solidFill>
                  <a:schemeClr val="accent5">
                    <a:lumMod val="75000"/>
                  </a:schemeClr>
                </a:solidFill>
                <a:latin typeface="Comic Sans MS" panose="030F0702030302020204" pitchFamily="66" charset="0"/>
              </a:rPr>
              <a:t>Practise every day  </a:t>
            </a:r>
            <a:br>
              <a:rPr lang="en-GB" dirty="0">
                <a:solidFill>
                  <a:schemeClr val="accent5">
                    <a:lumMod val="75000"/>
                  </a:schemeClr>
                </a:solidFill>
                <a:latin typeface="Comic Sans MS" panose="030F0702030302020204" pitchFamily="66" charset="0"/>
              </a:rPr>
            </a:br>
            <a:r>
              <a:rPr lang="en-GB" dirty="0" smtClean="0">
                <a:solidFill>
                  <a:schemeClr val="accent5">
                    <a:lumMod val="75000"/>
                  </a:schemeClr>
                </a:solidFill>
                <a:latin typeface="Comic Sans MS" panose="030F0702030302020204" pitchFamily="66" charset="0"/>
              </a:rPr>
              <a:t>Common Exception words</a:t>
            </a:r>
            <a:r>
              <a:rPr lang="en-GB" dirty="0">
                <a:solidFill>
                  <a:schemeClr val="accent5">
                    <a:lumMod val="75000"/>
                  </a:schemeClr>
                </a:solidFill>
                <a:latin typeface="Comic Sans MS" panose="030F0702030302020204" pitchFamily="66" charset="0"/>
              </a:rPr>
              <a:t/>
            </a:r>
            <a:br>
              <a:rPr lang="en-GB" dirty="0">
                <a:solidFill>
                  <a:schemeClr val="accent5">
                    <a:lumMod val="75000"/>
                  </a:schemeClr>
                </a:solidFill>
                <a:latin typeface="Comic Sans MS" panose="030F0702030302020204" pitchFamily="66" charset="0"/>
              </a:rPr>
            </a:br>
            <a:r>
              <a:rPr lang="en-GB" dirty="0" smtClean="0">
                <a:solidFill>
                  <a:schemeClr val="accent5">
                    <a:lumMod val="75000"/>
                  </a:schemeClr>
                </a:solidFill>
                <a:latin typeface="Comic Sans MS" panose="030F0702030302020204" pitchFamily="66" charset="0"/>
              </a:rPr>
              <a:t>Reading </a:t>
            </a:r>
            <a:r>
              <a:rPr lang="en-GB" dirty="0">
                <a:solidFill>
                  <a:schemeClr val="accent5">
                    <a:lumMod val="75000"/>
                  </a:schemeClr>
                </a:solidFill>
                <a:latin typeface="Comic Sans MS" panose="030F0702030302020204" pitchFamily="66" charset="0"/>
              </a:rPr>
              <a:t>from a book</a:t>
            </a:r>
            <a:br>
              <a:rPr lang="en-GB" dirty="0">
                <a:solidFill>
                  <a:schemeClr val="accent5">
                    <a:lumMod val="75000"/>
                  </a:schemeClr>
                </a:solidFill>
                <a:latin typeface="Comic Sans MS" panose="030F0702030302020204" pitchFamily="66" charset="0"/>
              </a:rPr>
            </a:br>
            <a:r>
              <a:rPr lang="en-GB" dirty="0" smtClean="0">
                <a:solidFill>
                  <a:schemeClr val="accent5">
                    <a:lumMod val="75000"/>
                  </a:schemeClr>
                </a:solidFill>
                <a:latin typeface="Comic Sans MS" panose="030F0702030302020204" pitchFamily="66" charset="0"/>
              </a:rPr>
              <a:t>Reading </a:t>
            </a:r>
            <a:r>
              <a:rPr lang="en-GB" dirty="0">
                <a:solidFill>
                  <a:schemeClr val="accent5">
                    <a:lumMod val="75000"/>
                  </a:schemeClr>
                </a:solidFill>
                <a:latin typeface="Comic Sans MS" panose="030F0702030302020204" pitchFamily="66" charset="0"/>
              </a:rPr>
              <a:t>by sight </a:t>
            </a:r>
            <a:r>
              <a:rPr lang="en-GB" dirty="0" smtClean="0">
                <a:solidFill>
                  <a:schemeClr val="accent5">
                    <a:lumMod val="75000"/>
                  </a:schemeClr>
                </a:solidFill>
                <a:latin typeface="Comic Sans MS" panose="030F0702030302020204" pitchFamily="66" charset="0"/>
              </a:rPr>
              <a:t>(not </a:t>
            </a:r>
            <a:r>
              <a:rPr lang="en-GB" dirty="0">
                <a:solidFill>
                  <a:schemeClr val="accent5">
                    <a:lumMod val="75000"/>
                  </a:schemeClr>
                </a:solidFill>
                <a:latin typeface="Comic Sans MS" panose="030F0702030302020204" pitchFamily="66" charset="0"/>
              </a:rPr>
              <a:t>sounding out) words in our weekly spelling patterns – not just the ones on the list as many as you can find. </a:t>
            </a:r>
            <a:br>
              <a:rPr lang="en-GB" dirty="0">
                <a:solidFill>
                  <a:schemeClr val="accent5">
                    <a:lumMod val="75000"/>
                  </a:schemeClr>
                </a:solidFill>
                <a:latin typeface="Comic Sans MS" panose="030F0702030302020204" pitchFamily="66" charset="0"/>
              </a:rPr>
            </a:br>
            <a:r>
              <a:rPr lang="en-GB" dirty="0">
                <a:solidFill>
                  <a:schemeClr val="accent5">
                    <a:lumMod val="75000"/>
                  </a:schemeClr>
                </a:solidFill>
                <a:latin typeface="Comic Sans MS" panose="030F0702030302020204" pitchFamily="66" charset="0"/>
              </a:rPr>
              <a:t/>
            </a:r>
            <a:br>
              <a:rPr lang="en-GB" dirty="0">
                <a:solidFill>
                  <a:schemeClr val="accent5">
                    <a:lumMod val="75000"/>
                  </a:schemeClr>
                </a:solidFill>
                <a:latin typeface="Comic Sans MS" panose="030F0702030302020204" pitchFamily="66" charset="0"/>
              </a:rPr>
            </a:br>
            <a:r>
              <a:rPr lang="en-GB" dirty="0"/>
              <a:t/>
            </a:r>
            <a:br>
              <a:rPr lang="en-GB" dirty="0"/>
            </a:b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365125"/>
            <a:ext cx="10515600" cy="6102350"/>
          </a:xfrm>
        </p:spPr>
        <p:txBody>
          <a:bodyPr/>
          <a:lstStyle/>
          <a:p>
            <a:pPr eaLnBrk="1" hangingPunct="1"/>
            <a:r>
              <a:rPr lang="en-GB" sz="3600" smtClean="0">
                <a:solidFill>
                  <a:srgbClr val="002060"/>
                </a:solidFill>
                <a:latin typeface="Comic Sans MS" panose="030F0702030302020204" pitchFamily="66" charset="0"/>
              </a:rPr>
              <a:t>Where do we begin? </a:t>
            </a:r>
            <a:br>
              <a:rPr lang="en-GB" sz="3600" smtClean="0">
                <a:solidFill>
                  <a:srgbClr val="002060"/>
                </a:solidFill>
                <a:latin typeface="Comic Sans MS" panose="030F0702030302020204" pitchFamily="66" charset="0"/>
              </a:rPr>
            </a:br>
            <a:r>
              <a:rPr lang="en-GB" sz="3600" smtClean="0">
                <a:solidFill>
                  <a:srgbClr val="002060"/>
                </a:solidFill>
                <a:latin typeface="Comic Sans MS" panose="030F0702030302020204" pitchFamily="66" charset="0"/>
              </a:rPr>
              <a:t>Prediction  - what could be inside the book.</a:t>
            </a:r>
            <a:br>
              <a:rPr lang="en-GB" sz="3600" smtClean="0">
                <a:solidFill>
                  <a:srgbClr val="002060"/>
                </a:solidFill>
                <a:latin typeface="Comic Sans MS" panose="030F0702030302020204" pitchFamily="66" charset="0"/>
              </a:rPr>
            </a:br>
            <a:r>
              <a:rPr lang="en-GB" sz="3600" smtClean="0">
                <a:solidFill>
                  <a:srgbClr val="002060"/>
                </a:solidFill>
                <a:latin typeface="Comic Sans MS" panose="030F0702030302020204" pitchFamily="66" charset="0"/>
              </a:rPr>
              <a:t>Use the title and the images on the front cover – allow the children to guess using what they can see and read  - How many different ideas can they come up with?</a:t>
            </a:r>
            <a:br>
              <a:rPr lang="en-GB" sz="3600" smtClean="0">
                <a:solidFill>
                  <a:srgbClr val="002060"/>
                </a:solidFill>
                <a:latin typeface="Comic Sans MS" panose="030F0702030302020204" pitchFamily="66" charset="0"/>
              </a:rPr>
            </a:br>
            <a:endParaRPr lang="en-GB" sz="3600" smtClean="0">
              <a:solidFill>
                <a:srgbClr val="002060"/>
              </a:solidFill>
              <a:latin typeface="Comic Sans MS" panose="030F0702030302020204" pitchFamily="66" charset="0"/>
            </a:endParaRPr>
          </a:p>
        </p:txBody>
      </p:sp>
      <p:pic>
        <p:nvPicPr>
          <p:cNvPr id="71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703763"/>
            <a:ext cx="1674813"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17075" y="4271963"/>
            <a:ext cx="1736725"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7845" y="4317857"/>
            <a:ext cx="1744662"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56338" y="238125"/>
            <a:ext cx="16224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365125"/>
            <a:ext cx="11622087" cy="6234113"/>
          </a:xfrm>
        </p:spPr>
        <p:txBody>
          <a:bodyPr rtlCol="0">
            <a:normAutofit fontScale="90000"/>
          </a:bodyPr>
          <a:lstStyle/>
          <a:p>
            <a:pPr eaLnBrk="1" fontAlgn="auto" hangingPunct="1">
              <a:spcAft>
                <a:spcPts val="0"/>
              </a:spcAft>
              <a:defRPr/>
            </a:pPr>
            <a:r>
              <a:rPr lang="en-GB" dirty="0">
                <a:solidFill>
                  <a:schemeClr val="accent5">
                    <a:lumMod val="75000"/>
                  </a:schemeClr>
                </a:solidFill>
                <a:latin typeface="Comic Sans MS" panose="030F0702030302020204" pitchFamily="66" charset="0"/>
              </a:rPr>
              <a:t>To  read a familiar book fluently with expression .</a:t>
            </a:r>
            <a:br>
              <a:rPr lang="en-GB" dirty="0">
                <a:solidFill>
                  <a:schemeClr val="accent5">
                    <a:lumMod val="75000"/>
                  </a:schemeClr>
                </a:solidFill>
                <a:latin typeface="Comic Sans MS" panose="030F0702030302020204" pitchFamily="66" charset="0"/>
              </a:rPr>
            </a:br>
            <a:r>
              <a:rPr lang="en-GB" dirty="0">
                <a:solidFill>
                  <a:schemeClr val="accent5">
                    <a:lumMod val="75000"/>
                  </a:schemeClr>
                </a:solidFill>
                <a:latin typeface="Comic Sans MS" panose="030F0702030302020204" pitchFamily="66" charset="0"/>
              </a:rPr>
              <a:t/>
            </a:r>
            <a:br>
              <a:rPr lang="en-GB" dirty="0">
                <a:solidFill>
                  <a:schemeClr val="accent5">
                    <a:lumMod val="75000"/>
                  </a:schemeClr>
                </a:solidFill>
                <a:latin typeface="Comic Sans MS" panose="030F0702030302020204" pitchFamily="66" charset="0"/>
              </a:rPr>
            </a:br>
            <a:r>
              <a:rPr lang="en-GB" dirty="0">
                <a:solidFill>
                  <a:schemeClr val="accent5">
                    <a:lumMod val="75000"/>
                  </a:schemeClr>
                </a:solidFill>
                <a:latin typeface="Comic Sans MS" panose="030F0702030302020204" pitchFamily="66" charset="0"/>
              </a:rPr>
              <a:t>Once your child has read their book  - ask them to practise again and read it out loud as if they were on a stage performing it for others to hear. This can be a lot of fun  - especially if there are different characters in the story. </a:t>
            </a:r>
            <a:br>
              <a:rPr lang="en-GB" dirty="0">
                <a:solidFill>
                  <a:schemeClr val="accent5">
                    <a:lumMod val="75000"/>
                  </a:schemeClr>
                </a:solidFill>
                <a:latin typeface="Comic Sans MS" panose="030F0702030302020204" pitchFamily="66" charset="0"/>
              </a:rPr>
            </a:br>
            <a:r>
              <a:rPr lang="en-GB" dirty="0">
                <a:solidFill>
                  <a:schemeClr val="accent5">
                    <a:lumMod val="75000"/>
                  </a:schemeClr>
                </a:solidFill>
                <a:latin typeface="Comic Sans MS" panose="030F0702030302020204" pitchFamily="66" charset="0"/>
              </a:rPr>
              <a:t/>
            </a:r>
            <a:br>
              <a:rPr lang="en-GB" dirty="0">
                <a:solidFill>
                  <a:schemeClr val="accent5">
                    <a:lumMod val="75000"/>
                  </a:schemeClr>
                </a:solidFill>
                <a:latin typeface="Comic Sans MS" panose="030F0702030302020204" pitchFamily="66" charset="0"/>
              </a:rPr>
            </a:br>
            <a:r>
              <a:rPr lang="en-GB" dirty="0">
                <a:solidFill>
                  <a:schemeClr val="accent5">
                    <a:lumMod val="75000"/>
                  </a:schemeClr>
                </a:solidFill>
                <a:latin typeface="Comic Sans MS" panose="030F0702030302020204" pitchFamily="66" charset="0"/>
              </a:rPr>
              <a:t>You might even find some dressing up clothes to add to the excitement. </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73800"/>
          </a:xfrm>
        </p:spPr>
        <p:txBody>
          <a:bodyPr rtlCol="0">
            <a:normAutofit fontScale="90000"/>
          </a:bodyPr>
          <a:lstStyle/>
          <a:p>
            <a:pPr eaLnBrk="1" fontAlgn="auto" hangingPunct="1">
              <a:spcAft>
                <a:spcPts val="0"/>
              </a:spcAft>
              <a:defRPr/>
            </a:pPr>
            <a:r>
              <a:rPr lang="en-GB" sz="3600" dirty="0">
                <a:solidFill>
                  <a:schemeClr val="accent5">
                    <a:lumMod val="75000"/>
                  </a:schemeClr>
                </a:solidFill>
                <a:latin typeface="Comic Sans MS" panose="030F0702030302020204" pitchFamily="66" charset="0"/>
              </a:rPr>
              <a:t>Reading is not just reading words.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 It is understanding what has been read.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This means  - using punctuation correctly  - a child who does not stop at a full stop  - has not understood what is happening </a:t>
            </a:r>
            <a:r>
              <a:rPr lang="en-GB" sz="3100" dirty="0">
                <a:solidFill>
                  <a:srgbClr val="FF0000"/>
                </a:solidFill>
                <a:latin typeface="Comic Sans MS" panose="030F0702030302020204" pitchFamily="66" charset="0"/>
              </a:rPr>
              <a:t>(and will not use full stops in their writing).</a:t>
            </a:r>
            <a:r>
              <a:rPr lang="en-GB" sz="3600" dirty="0">
                <a:solidFill>
                  <a:schemeClr val="accent5">
                    <a:lumMod val="75000"/>
                  </a:schemeClr>
                </a:solidFill>
                <a:latin typeface="Comic Sans MS" panose="030F0702030302020204" pitchFamily="66" charset="0"/>
              </a:rPr>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E.g.</a:t>
            </a:r>
            <a:br>
              <a:rPr lang="en-GB" sz="3600" dirty="0">
                <a:solidFill>
                  <a:schemeClr val="accent5">
                    <a:lumMod val="75000"/>
                  </a:schemeClr>
                </a:solidFill>
                <a:latin typeface="Comic Sans MS" panose="030F0702030302020204" pitchFamily="66" charset="0"/>
              </a:rPr>
            </a:br>
            <a:r>
              <a:rPr lang="en-GB" sz="3600" dirty="0">
                <a:solidFill>
                  <a:schemeClr val="accent2">
                    <a:lumMod val="75000"/>
                  </a:schemeClr>
                </a:solidFill>
                <a:latin typeface="Comic Sans MS" panose="030F0702030302020204" pitchFamily="66" charset="0"/>
              </a:rPr>
              <a:t>The cat ran down the street there was a dog.</a:t>
            </a:r>
            <a:br>
              <a:rPr lang="en-GB" sz="3600" dirty="0">
                <a:solidFill>
                  <a:schemeClr val="accent2">
                    <a:lumMod val="75000"/>
                  </a:schemeClr>
                </a:solidFill>
                <a:latin typeface="Comic Sans MS" panose="030F0702030302020204" pitchFamily="66" charset="0"/>
              </a:rPr>
            </a:br>
            <a:r>
              <a:rPr lang="en-GB" sz="3600" dirty="0">
                <a:solidFill>
                  <a:schemeClr val="accent2">
                    <a:lumMod val="75000"/>
                  </a:schemeClr>
                </a:solidFill>
                <a:latin typeface="Comic Sans MS" panose="030F0702030302020204" pitchFamily="66" charset="0"/>
              </a:rPr>
              <a:t>The cat ran. Down the street there was a dog.</a:t>
            </a:r>
            <a:r>
              <a:rPr lang="en-GB" sz="3600" dirty="0">
                <a:solidFill>
                  <a:schemeClr val="accent5">
                    <a:lumMod val="75000"/>
                  </a:schemeClr>
                </a:solidFill>
                <a:latin typeface="Comic Sans MS" panose="030F0702030302020204" pitchFamily="66" charset="0"/>
              </a:rPr>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It means understanding the words and explaining  - e.g. </a:t>
            </a:r>
            <a:r>
              <a:rPr lang="en-GB" sz="3600" dirty="0">
                <a:solidFill>
                  <a:srgbClr val="7030A0"/>
                </a:solidFill>
                <a:latin typeface="Comic Sans MS" panose="030F0702030302020204" pitchFamily="66" charset="0"/>
              </a:rPr>
              <a:t>the giant stomped down the road  </a:t>
            </a:r>
            <a:r>
              <a:rPr lang="en-GB" sz="3600" dirty="0">
                <a:solidFill>
                  <a:schemeClr val="accent5">
                    <a:lumMod val="75000"/>
                  </a:schemeClr>
                </a:solidFill>
                <a:latin typeface="Comic Sans MS" panose="030F0702030302020204" pitchFamily="66" charset="0"/>
              </a:rPr>
              <a:t>-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question  -How did the giant feel? </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How does stomping mean you are feeling?</a:t>
            </a:r>
            <a:br>
              <a:rPr lang="en-GB" sz="3600" dirty="0">
                <a:solidFill>
                  <a:schemeClr val="accent5">
                    <a:lumMod val="75000"/>
                  </a:schemeClr>
                </a:solidFill>
                <a:latin typeface="Comic Sans MS" panose="030F0702030302020204" pitchFamily="66" charset="0"/>
              </a:rPr>
            </a:br>
            <a:r>
              <a:rPr lang="en-GB" sz="3600" dirty="0">
                <a:solidFill>
                  <a:schemeClr val="accent5">
                    <a:lumMod val="75000"/>
                  </a:schemeClr>
                </a:solidFill>
                <a:latin typeface="Comic Sans MS" panose="030F0702030302020204" pitchFamily="66" charset="0"/>
              </a:rPr>
              <a:t>Lost in the jungle  - e.g.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1034</Words>
  <Application>Microsoft Office PowerPoint</Application>
  <PresentationFormat>Widescreen</PresentationFormat>
  <Paragraphs>172</Paragraphs>
  <Slides>41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Arial</vt:lpstr>
      <vt:lpstr>Arial Black</vt:lpstr>
      <vt:lpstr>Avenir LT Std</vt:lpstr>
      <vt:lpstr>Calibri</vt:lpstr>
      <vt:lpstr>Calibri Light</vt:lpstr>
      <vt:lpstr>Catchup</vt:lpstr>
      <vt:lpstr>Comic Sans MS</vt:lpstr>
      <vt:lpstr>Courier New</vt:lpstr>
      <vt:lpstr>Harrington</vt:lpstr>
      <vt:lpstr>Impact</vt:lpstr>
      <vt:lpstr>Lexie Readable</vt:lpstr>
      <vt:lpstr>Stencil</vt:lpstr>
      <vt:lpstr>Times New Roman</vt:lpstr>
      <vt:lpstr>Office Theme</vt:lpstr>
      <vt:lpstr>Welcome to Year 2  </vt:lpstr>
      <vt:lpstr>Year 2  Reading </vt:lpstr>
      <vt:lpstr>Reading is the most important skill that children need to master in Primary school.  Reading unlocks the curriculum.  </vt:lpstr>
      <vt:lpstr>Children need to read : -  In Maths – instructions word problems , tasks,  To learn about History To understand Science To  know how to use computers To design and create To discover Art  To communicate effectively To follow instructions in PE To learn about religions To understand our world To write  </vt:lpstr>
      <vt:lpstr>Guided Reading  At Stanhope Primary children have at least 1 guided reading session each week with their teacher.  Sometimes this is a taught comprehension, sometimes this is word based reading and sometimes this is based on a book which could be either fiction or information based.  Every day children will be involved with  reading activities . </vt:lpstr>
      <vt:lpstr>Children need to read words by sight  Practise every day   Common Exception words Reading from a book Reading by sight (not sounding out) words in our weekly spelling patterns – not just the ones on the list as many as you can find.    </vt:lpstr>
      <vt:lpstr>Where do we begin?  Prediction  - what could be inside the book. Use the title and the images on the front cover – allow the children to guess using what they can see and read  - How many different ideas can they come up with? </vt:lpstr>
      <vt:lpstr>To  read a familiar book fluently with expression .  Once your child has read their book  - ask them to practise again and read it out loud as if they were on a stage performing it for others to hear. This can be a lot of fun  - especially if there are different characters in the story.   You might even find some dressing up clothes to add to the excitement. </vt:lpstr>
      <vt:lpstr>Reading is not just reading words.   It is understanding what has been read.   This means  - using punctuation correctly  - a child who does not stop at a full stop  - has not understood what is happening (and will not use full stops in their writing). E.g. The cat ran down the street there was a dog. The cat ran. Down the street there was a dog. It means understanding the words and explaining  - e.g. the giant stomped down the road  -  question  -How did the giant feel?  How does stomping mean you are feeling? Lost in the jungle  - e.g.</vt:lpstr>
      <vt:lpstr>Children in year 2 need to explain about  characters, setting, plot and be able to answer inference based questions. Anna was waiting for a parcel. It was late. She was cross because the guests would be arriving soon.  Why was Anna cross?  Who might the guests be? What might be in the parcel? Why might the parcel be late? What will happen next?  How old do you think Anna is? Why? Which word tells you what Anna was doing? What type of word is it?  What adjectives could you add to improve the text?</vt:lpstr>
      <vt:lpstr>Children will be challenged to locate words and phrases.   E.g. Find me the adjectives that describe the ……. Which phrase tells you where the  character is?  Children who are able readers can –   improve the story with more exciting words  - write a book review for other children  -  create another story using the same characters  turn it into a play research independently using index and contents page  </vt:lpstr>
      <vt:lpstr>The right level  Does your child understand the vocabulary  - ask them to explain words  - ask them to say the word in a sentence – to check understanding.  Just because they can read it does not mean they understand it.   It is vital that children remain on certain levels of books in school.   We work hard to fill in comprehension and understanding. A child should be able to discuss a book that they have read without looking back at pages. The should be able to summarise a story and talk about facts that they have learned in an information book.  </vt:lpstr>
      <vt:lpstr>Working towards Year 2 comprehension – Mum’s new baby  Jenny’s Mum went to hospital to have the baby. It was a boy. Jenny was glad. Mum came home with the new baby.  “We will call him Joe,” she said. “I wanted to call him Mark,” said Jenny.  Q. Where did Mum go with the new baby?   to the hospital         home         shopping       to school  Q. What did Jenny want to call the baby?  Joe         Tom        Mark        Simon  </vt:lpstr>
      <vt:lpstr> Expected level.  Once upon a time there lived a blackbird and his wife. They sang so sweetly that everyone passing beneath the tree would stop and listen. It was the most beautiful music; it was as though gold and silver rain were falling into your ears. One day the king was passing and he heard the two birds singing. He said to his servants, “Catch those birds! I will keep them in a silver cage and they will sing to me.” So the servants set a trap, but they only caught one of the birds: the blackbird’s wife. They put her into a silver cage and hung her over the king’s bed. But she was so sad that she wouldn’t sing at all. As for the blackbird, when he saw that his wife had been trapped, he was angry. He took a sharp thorn for a sword and took half a walnut shell and wore it as a helmet. With the other half, he made himself a little drum. Soon he was marching towards the palace, beating the drum: rat-tat-tat.  </vt:lpstr>
      <vt:lpstr>How does the author describe the sound that the blackbirds made?  Why did the author use the sentence? it was as though gold and silver rain were falling into your ears.   Why did the king want to have the blackbirds?   Why was the blackbird’s wife sad?   What instrument did the blackbird play on the way to the palace?   Why was the blackbird drumming on his way to the palace?  </vt:lpstr>
      <vt:lpstr>Find a quiet time every day  - make it a routine  - make it fun. Reading is not just about listening . It is about reading to your child too. Share your love of reading.   Tell family tales Children love to hear stories about their family. Talk about a funny thing that happened when you were young.  Create a writing toolbox Fill a box with drawing and writing materials. Find opportunities for your child to write, such as the shopping list, thank you notes, or birthday cards. Be your child's #1 fan Ask your child to read aloud what he or she has written for school. Be an enthusiastic listener. One more time with feeling When your child has sounded out an unfamiliar word, have him or her re-read that sentence. Often kids are so busy figuring out a word they lose the meaning of what they've just read.  Create a book together Fold pieces of paper in half and staple them to make a book. Ask your child to write sentences on each page and add his or her own illustrations. Do storytelling on the go Take turns adding to a story the two of you make up while riding in a car or bus. Try making the story funny or spooky. Point out the relationship between words Explain how related words have similar spellings and meanings. Show how a word like knowledge, for example, relates to a word like know. Use a writing checklist Have your child create a writing checklist with reminders such as, "Do all of my sentences start with a capital? Yes/No." Quick, quick Use new words your child has learned in lively flash card or computer drills. Sometimes these help kids automatically recognize and read words, especially those that are used frequently read anything any time anywhere  - shopping lists, signs, letters, maps, museums,  </vt:lpstr>
      <vt:lpstr>Writing Meeting for Parents</vt:lpstr>
      <vt:lpstr>Year 2 expectations</vt:lpstr>
      <vt:lpstr>PowerPoint Presentation</vt:lpstr>
      <vt:lpstr>Spelling </vt:lpstr>
      <vt:lpstr>Year 1 - spelling </vt:lpstr>
      <vt:lpstr> Year 1 extract</vt:lpstr>
      <vt:lpstr>Common exception words Year 1</vt:lpstr>
      <vt:lpstr>Spelling Year 2</vt:lpstr>
      <vt:lpstr>Common exception words Year 2</vt:lpstr>
      <vt:lpstr>Spelling patterns  - some</vt:lpstr>
      <vt:lpstr>Homophones</vt:lpstr>
      <vt:lpstr>Suffixes station, fiction, motion, national, section   awful, beautiful,  assessment,  slowly, carefully merriment, happiness, plentiful, penniless, happily   </vt:lpstr>
      <vt:lpstr>Rules Rules Rules   copied, copier, happier, happiest, cried, replied  …but copying, crying, replying   Adding the endings –ing, –ed, –er, –est and –y to words ending in –e with a consonant before it   The –e at the end of the root word is dropped before –ing, –ed, –er, –est, –y or any other suffix beginning with a vowel letter is added. Exception: being.  hiking, hiked, hiker, nicer, nicest, shiny   </vt:lpstr>
      <vt:lpstr>Punctuation </vt:lpstr>
      <vt:lpstr>Types of sentence</vt:lpstr>
      <vt:lpstr>Sid’s Statements</vt:lpstr>
      <vt:lpstr>PowerPoint Presentation</vt:lpstr>
      <vt:lpstr>PowerPoint Presentation</vt:lpstr>
      <vt:lpstr>PowerPoint Presentation</vt:lpstr>
      <vt:lpstr>PowerPoint Presentation</vt:lpstr>
      <vt:lpstr>An exclamation </vt:lpstr>
      <vt:lpstr>Content </vt:lpstr>
      <vt:lpstr>Example: </vt:lpstr>
      <vt:lpstr>Handwriting </vt:lpstr>
      <vt:lpstr>Key areas to work on at home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Reading</dc:title>
  <dc:creator>Deborah Wann</dc:creator>
  <cp:lastModifiedBy>Deborah.Wann</cp:lastModifiedBy>
  <cp:revision>23</cp:revision>
  <dcterms:created xsi:type="dcterms:W3CDTF">2016-10-08T20:31:06Z</dcterms:created>
  <dcterms:modified xsi:type="dcterms:W3CDTF">2018-09-30T09:53:26Z</dcterms:modified>
</cp:coreProperties>
</file>