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61"/>
  </p:notesMasterIdLst>
  <p:sldIdLst>
    <p:sldId id="283" r:id="rId8"/>
    <p:sldId id="309" r:id="rId9"/>
    <p:sldId id="293" r:id="rId10"/>
    <p:sldId id="294" r:id="rId11"/>
    <p:sldId id="295" r:id="rId12"/>
    <p:sldId id="330" r:id="rId13"/>
    <p:sldId id="331" r:id="rId14"/>
    <p:sldId id="319" r:id="rId15"/>
    <p:sldId id="320" r:id="rId16"/>
    <p:sldId id="316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28" r:id="rId25"/>
    <p:sldId id="329" r:id="rId26"/>
    <p:sldId id="334" r:id="rId27"/>
    <p:sldId id="335" r:id="rId28"/>
    <p:sldId id="336" r:id="rId29"/>
    <p:sldId id="337" r:id="rId30"/>
    <p:sldId id="338" r:id="rId31"/>
    <p:sldId id="339" r:id="rId32"/>
    <p:sldId id="340" r:id="rId33"/>
    <p:sldId id="341" r:id="rId34"/>
    <p:sldId id="342" r:id="rId35"/>
    <p:sldId id="343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4" r:id="rId47"/>
    <p:sldId id="355" r:id="rId48"/>
    <p:sldId id="356" r:id="rId49"/>
    <p:sldId id="332" r:id="rId50"/>
    <p:sldId id="333" r:id="rId51"/>
    <p:sldId id="296" r:id="rId52"/>
    <p:sldId id="299" r:id="rId53"/>
    <p:sldId id="300" r:id="rId54"/>
    <p:sldId id="310" r:id="rId55"/>
    <p:sldId id="311" r:id="rId56"/>
    <p:sldId id="312" r:id="rId57"/>
    <p:sldId id="313" r:id="rId58"/>
    <p:sldId id="314" r:id="rId59"/>
    <p:sldId id="315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29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5DF515-BB13-4FBF-8E26-B65556816C5A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F4CA8-F589-4F54-83D2-F465AF400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056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Good</a:t>
            </a:r>
            <a:r>
              <a:rPr lang="en-GB" baseline="0" dirty="0" smtClean="0"/>
              <a:t> evening.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A year ago I stood here and told you about how much you have to do – look how far you have come! </a:t>
            </a:r>
          </a:p>
          <a:p>
            <a:endParaRPr lang="en-GB" baseline="0" dirty="0" smtClean="0"/>
          </a:p>
          <a:p>
            <a:r>
              <a:rPr lang="en-GB" baseline="0" dirty="0" smtClean="0"/>
              <a:t>No into the revision stage!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EC626-F44A-4C8E-8DAD-67570D39A987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82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Hands up if this is you?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Where to start, what to revise,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F4CA8-F589-4F54-83D2-F465AF4004D3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23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Student</a:t>
            </a:r>
            <a:r>
              <a:rPr lang="en-GB" baseline="0" dirty="0" smtClean="0"/>
              <a:t> hand up – how many of you have resorted to ‘reading your text book’ or flicking through the set texts?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EC626-F44A-4C8E-8DAD-67570D39A987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163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521C1-7CDA-499D-87C9-978733062D08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9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Match up. Sort based on theme,</a:t>
            </a:r>
            <a:r>
              <a:rPr lang="en-GB" baseline="0" dirty="0" smtClean="0"/>
              <a:t> character, test each other, text yourself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F521C1-7CDA-499D-87C9-978733062D08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465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51BBC-A797-DB4F-B234-6A552DF50514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98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265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83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4323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80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014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90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8733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74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459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642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672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223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1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33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680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4259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456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511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13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809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07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0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811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6695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1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6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245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5F0DF-998C-4ED6-B0A7-637BE49913E4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CEB342-B416-4DA3-A3EE-954F612CB71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94766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883C7-6B8D-4D3C-9EDA-E1D561835623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1EEAF8-C662-4B94-A056-C83C66B0DC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42983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EED09-D406-4963-885B-41F139C75FE3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61609-8F60-458E-8A01-A0DDB97C99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979454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0ABB8-1DED-4E6C-A760-FB0F6556B045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10247-A744-44F2-AB85-8631EC87CBA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52578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C5CA9-4099-4EDD-8943-452B48AC5D81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FE0BF-724E-4509-9811-94223057D0E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417772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8486-5F5E-44A4-9AA9-EE5E2F0EA919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BC836-9639-4E96-AEAA-34686E1380B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9151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46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75D5D-CD5D-49CD-9140-9A4B1ABB4AB8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457552-228F-4E77-996A-884735FD164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015277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FCB20-9A2F-4929-9E0E-E2E6563B7A4D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78FC1-B8F3-4071-A803-3F74F56D57E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852652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A9E65-0073-4304-93DB-AF4946014513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47BC1-0D5B-4CCA-8DE1-12C8C5EC57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34503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E32FE0-9300-4CBB-9E5F-D7E964B6C52D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5437B-E993-4BB8-875C-FF4DF90E78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3276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8E183-B72C-434A-8B42-A04DC39B0695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1FBB2-647D-49DE-B74C-88605AF6C5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3151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621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59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39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15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9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44602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6648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9335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0581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116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20631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59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52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927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5061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54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457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229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0151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052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735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3335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9067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000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DA51C-70DC-4B7C-BCBE-C7CBE0393737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3B804-9EE4-458E-819F-FAE144390FE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568930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9983E-FC07-49FB-9BB2-2A6311E124CB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A26208-5466-4E8E-AF34-DFFD385F28C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785796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8D38A-AA53-4A09-8DCE-6F462092C3C6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4B730-02F2-440F-8A54-02C7CDFFD26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846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9909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EDBDC-59CC-4EB6-9875-4140B0DBF600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B43DC6-07B8-42D1-B8A8-73577B48F7B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257604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81B11-D1F1-4FD4-859F-11F20D51C721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599D64-63C2-4FF1-A2E6-1F2FE831AF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741601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82474-37C8-4D5E-9FF2-C8E7FC770963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5FC0C5-B3BA-4074-B252-2B072C93DA8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8867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ADB7B-ACA7-4EE2-A4FE-09FAF06C49DF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9574BF-5BE4-46E6-93FF-9FF0D384589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179722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C5365-4685-486B-8E98-B42260C68F48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A478D-1366-4373-AF63-465D2BD2E82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3715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08FEF-F6C9-4DFB-93F5-5709704A0489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A96F1-7B72-4851-A3ED-9AE8142354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92392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12452B-D3DA-4D8D-8B95-4594476EFD33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0A8A28-E33A-426F-8CA7-E507B57998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387415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72E63-513F-49BF-82DF-14D36306E5BB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0444E-E9C0-4AEF-82E6-AC98AF20787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9545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68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71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6125-D637-4208-97C7-A6E1DE1A4D1B}" type="datetimeFigureOut">
              <a:rPr lang="en-GB" smtClean="0"/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42299-B6BB-4356-9DEC-36F5D4B86C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39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2B26B-F5B2-4E0B-B391-4A54E79398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A07B0-03CC-4502-B8B2-711E5504D2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Huish_RHC.jpg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9378" y="186268"/>
            <a:ext cx="1717341" cy="689138"/>
          </a:xfrm>
          <a:prstGeom prst="rect">
            <a:avLst/>
          </a:prstGeom>
        </p:spPr>
      </p:pic>
      <p:pic>
        <p:nvPicPr>
          <p:cNvPr id="8" name="Picture 7" descr="Huish_vert_stripes_72dpi.jpg"/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66556"/>
            <a:ext cx="12192000" cy="90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742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50D4A-91A2-7F4C-AB62-ABE7B1D432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2C031-2EE1-BD42-B5F9-8F2BE3D0A44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585D139-1870-49C3-BF5F-EE6B502F7E87}" type="datetimeFigureOut">
              <a:rPr lang="en-GB"/>
              <a:pPr>
                <a:defRPr/>
              </a:pPr>
              <a:t>11/10/2017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ECCBD275-1B9D-4854-8DAA-8860B7A9024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465469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16125-D637-4208-97C7-A6E1DE1A4D1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142299-B6BB-4356-9DEC-36F5D4B86C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ACAE5-D65C-4A41-A650-8F937D8AA1EA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11/10/2017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82F0F-E500-47E4-BBE6-BFBB2E7C92A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6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515839-0A03-4BD9-8506-22901675E766}" type="datetimeFigureOut">
              <a:rPr lang="en-GB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11/10/2017</a:t>
            </a:fld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F4E91ED-ADAE-4B6F-A822-342335610494}" type="slidenum">
              <a:rPr lang="en-GB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1125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cstamp@educ.somerset.gov.u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rbettmaths.com/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ucas.com/" TargetMode="Externa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93899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anchor="t">
            <a:spAutoFit/>
          </a:bodyPr>
          <a:lstStyle/>
          <a:p>
            <a:pPr algn="ctr"/>
            <a:r>
              <a:rPr lang="en-GB" sz="6000"/>
              <a:t>Welcome </a:t>
            </a:r>
          </a:p>
          <a:p>
            <a:pPr algn="ctr"/>
            <a:r>
              <a:rPr lang="en-GB" sz="6000"/>
              <a:t>2018 Leavers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2124074"/>
            <a:ext cx="5645150" cy="42338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124074"/>
            <a:ext cx="5666316" cy="424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84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8801CD-1CFC-4888-8CFA-C99307E14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Revision tips: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FBC184-85DC-49B2-8559-BC4ABEC58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325"/>
            <a:ext cx="10515600" cy="435133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n-GB" b="1" u="sng" dirty="0" smtClean="0">
                <a:solidFill>
                  <a:prstClr val="black"/>
                </a:solidFill>
              </a:rPr>
              <a:t>A quiet </a:t>
            </a:r>
            <a:r>
              <a:rPr lang="en-GB" b="1" u="sng" dirty="0">
                <a:solidFill>
                  <a:prstClr val="black"/>
                </a:solidFill>
              </a:rPr>
              <a:t>place to revise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Establish a </a:t>
            </a:r>
            <a:r>
              <a:rPr lang="en-GB" b="1" u="sng" dirty="0">
                <a:solidFill>
                  <a:prstClr val="black"/>
                </a:solidFill>
              </a:rPr>
              <a:t>routine</a:t>
            </a:r>
            <a:r>
              <a:rPr lang="en-GB" dirty="0">
                <a:solidFill>
                  <a:prstClr val="black"/>
                </a:solidFill>
              </a:rPr>
              <a:t> e.g. revise then have relaxation time</a:t>
            </a:r>
          </a:p>
          <a:p>
            <a:pPr lvl="0"/>
            <a:r>
              <a:rPr lang="en-GB" b="1" u="sng" dirty="0">
                <a:solidFill>
                  <a:prstClr val="black"/>
                </a:solidFill>
              </a:rPr>
              <a:t>Start revising now</a:t>
            </a:r>
            <a:r>
              <a:rPr lang="en-GB" dirty="0">
                <a:solidFill>
                  <a:prstClr val="black"/>
                </a:solidFill>
              </a:rPr>
              <a:t> up to 2 hours a night 4 nights a week plus work at weekends</a:t>
            </a:r>
          </a:p>
          <a:p>
            <a:r>
              <a:rPr lang="en-GB" dirty="0">
                <a:solidFill>
                  <a:prstClr val="black"/>
                </a:solidFill>
              </a:rPr>
              <a:t>Create a </a:t>
            </a:r>
            <a:r>
              <a:rPr lang="en-GB" b="1" u="sng" dirty="0">
                <a:solidFill>
                  <a:prstClr val="black"/>
                </a:solidFill>
              </a:rPr>
              <a:t>revision plan</a:t>
            </a:r>
            <a:r>
              <a:rPr lang="en-GB" dirty="0">
                <a:solidFill>
                  <a:prstClr val="black"/>
                </a:solidFill>
              </a:rPr>
              <a:t> covering all subjects and all topics, </a:t>
            </a:r>
            <a:r>
              <a:rPr lang="en-GB" b="1" u="sng" dirty="0">
                <a:solidFill>
                  <a:prstClr val="black"/>
                </a:solidFill>
              </a:rPr>
              <a:t>especially your weakest </a:t>
            </a:r>
            <a:r>
              <a:rPr lang="en-GB" b="1" u="sng" dirty="0" smtClean="0">
                <a:solidFill>
                  <a:prstClr val="black"/>
                </a:solidFill>
              </a:rPr>
              <a:t>areas</a:t>
            </a:r>
          </a:p>
          <a:p>
            <a:r>
              <a:rPr lang="en-GB" b="1" u="sng" dirty="0" smtClean="0">
                <a:solidFill>
                  <a:prstClr val="black"/>
                </a:solidFill>
              </a:rPr>
              <a:t>Take short breaks</a:t>
            </a:r>
            <a:endParaRPr lang="en-GB" b="1" u="sng" dirty="0">
              <a:solidFill>
                <a:prstClr val="black"/>
              </a:solidFill>
            </a:endParaRPr>
          </a:p>
          <a:p>
            <a:pPr lvl="0"/>
            <a:r>
              <a:rPr lang="en-GB" dirty="0">
                <a:solidFill>
                  <a:prstClr val="black"/>
                </a:solidFill>
              </a:rPr>
              <a:t>Check the revision timetable for </a:t>
            </a:r>
            <a:r>
              <a:rPr lang="en-GB" b="1" u="sng" dirty="0">
                <a:solidFill>
                  <a:prstClr val="black"/>
                </a:solidFill>
              </a:rPr>
              <a:t>extra revision sessions</a:t>
            </a:r>
            <a:r>
              <a:rPr lang="en-GB" dirty="0">
                <a:solidFill>
                  <a:prstClr val="black"/>
                </a:solidFill>
              </a:rPr>
              <a:t> after half-term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Make </a:t>
            </a:r>
            <a:r>
              <a:rPr lang="en-GB" b="1" u="sng" dirty="0">
                <a:solidFill>
                  <a:prstClr val="black"/>
                </a:solidFill>
              </a:rPr>
              <a:t>revision cards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u="sng" dirty="0">
                <a:solidFill>
                  <a:prstClr val="black"/>
                </a:solidFill>
              </a:rPr>
              <a:t>learn them</a:t>
            </a:r>
            <a:r>
              <a:rPr lang="en-GB" dirty="0">
                <a:solidFill>
                  <a:prstClr val="black"/>
                </a:solidFill>
              </a:rPr>
              <a:t>, </a:t>
            </a:r>
            <a:r>
              <a:rPr lang="en-GB" b="1" u="sng" dirty="0">
                <a:solidFill>
                  <a:prstClr val="black"/>
                </a:solidFill>
              </a:rPr>
              <a:t>test</a:t>
            </a:r>
            <a:r>
              <a:rPr lang="en-GB" dirty="0">
                <a:solidFill>
                  <a:prstClr val="black"/>
                </a:solidFill>
              </a:rPr>
              <a:t> your children on their revision cards</a:t>
            </a:r>
          </a:p>
          <a:p>
            <a:pPr lvl="0"/>
            <a:r>
              <a:rPr lang="en-GB" dirty="0">
                <a:solidFill>
                  <a:prstClr val="black"/>
                </a:solidFill>
              </a:rPr>
              <a:t>Reports-check current grades against target grades. </a:t>
            </a:r>
            <a:r>
              <a:rPr lang="en-GB" b="1" u="sng" dirty="0">
                <a:solidFill>
                  <a:prstClr val="black"/>
                </a:solidFill>
              </a:rPr>
              <a:t>Contact the school with any </a:t>
            </a:r>
            <a:r>
              <a:rPr lang="en-GB" b="1" u="sng" dirty="0" smtClean="0">
                <a:solidFill>
                  <a:prstClr val="black"/>
                </a:solidFill>
              </a:rPr>
              <a:t>concerns</a:t>
            </a:r>
          </a:p>
          <a:p>
            <a:pPr lvl="0"/>
            <a:r>
              <a:rPr lang="en-GB" b="1" u="sng" dirty="0" smtClean="0">
                <a:solidFill>
                  <a:prstClr val="black"/>
                </a:solidFill>
              </a:rPr>
              <a:t>Mobile Phones!!!!</a:t>
            </a:r>
            <a:r>
              <a:rPr lang="en-GB" b="1" u="sng" dirty="0" smtClean="0">
                <a:solidFill>
                  <a:prstClr val="black"/>
                </a:solidFill>
                <a:sym typeface="Wingdings" panose="05000000000000000000" pitchFamily="2" charset="2"/>
              </a:rPr>
              <a:t></a:t>
            </a:r>
            <a:endParaRPr lang="en-GB" b="1" u="sng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1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GB" dirty="0" smtClean="0"/>
              <a:t>Look how much you have done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524000"/>
            <a:ext cx="11176000" cy="48320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0000"/>
                </a:solidFill>
              </a:rPr>
              <a:t>The course(s)</a:t>
            </a: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 smtClean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endParaRPr lang="en-GB" sz="2800" dirty="0">
              <a:solidFill>
                <a:srgbClr val="FF0000"/>
              </a:solidFill>
            </a:endParaRPr>
          </a:p>
          <a:p>
            <a:pPr algn="ctr"/>
            <a:r>
              <a:rPr lang="en-GB" sz="2800" dirty="0">
                <a:solidFill>
                  <a:srgbClr val="FF0000"/>
                </a:solidFill>
              </a:rPr>
              <a:t>All exams will be closed text! 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812800" y="2133600"/>
          <a:ext cx="10160000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917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682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English</a:t>
                      </a:r>
                      <a:r>
                        <a:rPr lang="en-GB" baseline="0" dirty="0"/>
                        <a:t> Language </a:t>
                      </a:r>
                      <a:endParaRPr lang="en-GB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Paper 1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Creative Reading &amp; Writing (19, 20, 21 C) EXAM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Paper 2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Non Fiction Reading &amp; Writing (19, 20, 21 C) EXAM 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812843" y="4573312"/>
          <a:ext cx="10160000" cy="1112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917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6823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dirty="0"/>
                        <a:t>English</a:t>
                      </a:r>
                      <a:r>
                        <a:rPr lang="en-GB" baseline="0" dirty="0"/>
                        <a:t> Literature </a:t>
                      </a:r>
                      <a:endParaRPr lang="en-GB" dirty="0"/>
                    </a:p>
                  </a:txBody>
                  <a:tcPr marL="121920" marR="121920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Paper 1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Shakespeare and 19</a:t>
                      </a:r>
                      <a:r>
                        <a:rPr lang="en-GB" baseline="30000" dirty="0"/>
                        <a:t>th</a:t>
                      </a:r>
                      <a:r>
                        <a:rPr lang="en-GB" dirty="0"/>
                        <a:t> century fiction EXAM 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Paper 2 </a:t>
                      </a:r>
                    </a:p>
                  </a:txBody>
                  <a:tcPr marL="121920" marR="121920"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Modern fiction and poetry EXAM </a:t>
                      </a:r>
                    </a:p>
                  </a:txBody>
                  <a:tcPr marL="121920" marR="12192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26" name="Picture 2" descr="Image result for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61914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57" y="2568400"/>
            <a:ext cx="761914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14" y="5177218"/>
            <a:ext cx="761914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3" y="4573312"/>
            <a:ext cx="761914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ic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43" y="5148957"/>
            <a:ext cx="761914" cy="87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How NOT to revise </a:t>
            </a:r>
            <a:endParaRPr lang="en-GB" dirty="0"/>
          </a:p>
        </p:txBody>
      </p:sp>
      <p:pic>
        <p:nvPicPr>
          <p:cNvPr id="2050" name="Picture 2" descr="Image result for bored student reading textbook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76425"/>
            <a:ext cx="8335463" cy="465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6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443" y="239542"/>
            <a:ext cx="8502357" cy="1325563"/>
          </a:xfrm>
        </p:spPr>
        <p:txBody>
          <a:bodyPr>
            <a:normAutofit/>
          </a:bodyPr>
          <a:lstStyle/>
          <a:p>
            <a:r>
              <a:rPr lang="en-GB" dirty="0" smtClean="0"/>
              <a:t>How do successful students revise? 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3695700" y="1847427"/>
            <a:ext cx="468864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prstClr val="black"/>
                </a:solidFill>
              </a:rPr>
              <a:t>GOLDEN RULES </a:t>
            </a:r>
          </a:p>
          <a:p>
            <a:pPr algn="ctr"/>
            <a:endParaRPr lang="en-GB" sz="3200" b="1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>
                <a:solidFill>
                  <a:prstClr val="black"/>
                </a:solidFill>
              </a:rPr>
              <a:t>Know the papers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>
                <a:solidFill>
                  <a:prstClr val="black"/>
                </a:solidFill>
              </a:rPr>
              <a:t>Know your words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3200" b="1" dirty="0" smtClean="0">
                <a:solidFill>
                  <a:prstClr val="black"/>
                </a:solidFill>
              </a:rPr>
              <a:t>Know your gaps </a:t>
            </a:r>
            <a:endParaRPr lang="en-GB" sz="2800" b="1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7908F4E5-718A-4F14-9CAC-B095B2D39FD0}"/>
              </a:ext>
            </a:extLst>
          </p:cNvPr>
          <p:cNvSpPr/>
          <p:nvPr/>
        </p:nvSpPr>
        <p:spPr>
          <a:xfrm>
            <a:off x="9605518" y="778167"/>
            <a:ext cx="2421401" cy="546231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prstClr val="black"/>
                </a:solidFill>
              </a:rPr>
              <a:t>Today’s Key Words </a:t>
            </a:r>
          </a:p>
          <a:p>
            <a:pPr algn="ctr"/>
            <a:endParaRPr lang="en-GB" sz="1600" dirty="0">
              <a:solidFill>
                <a:prstClr val="black"/>
              </a:solidFill>
            </a:endParaRP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Revise 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Your 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Key 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Words 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Every </a:t>
            </a: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Lesson. </a:t>
            </a:r>
          </a:p>
          <a:p>
            <a:pPr algn="ctr"/>
            <a:endParaRPr lang="en-GB" sz="1600" b="1" dirty="0">
              <a:solidFill>
                <a:prstClr val="black"/>
              </a:solidFill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</a:rPr>
              <a:t>Check that you can spell your key words, you know what they mean and you can use them in a sentence. </a:t>
            </a:r>
          </a:p>
          <a:p>
            <a:pPr algn="ctr"/>
            <a:endParaRPr lang="en-GB" sz="1600" dirty="0">
              <a:solidFill>
                <a:prstClr val="black"/>
              </a:solidFill>
            </a:endParaRPr>
          </a:p>
          <a:p>
            <a:pPr algn="ctr"/>
            <a:r>
              <a:rPr lang="en-GB" sz="1600" dirty="0">
                <a:solidFill>
                  <a:prstClr val="black"/>
                </a:solidFill>
              </a:rPr>
              <a:t>Tell your parents how they relate to your learning from the lesson</a:t>
            </a:r>
          </a:p>
          <a:p>
            <a:pPr algn="ctr"/>
            <a:endParaRPr lang="en-GB" sz="1600" b="1" dirty="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/>
          <p:nvPr/>
        </p:nvPicPr>
        <p:blipFill rotWithShape="1">
          <a:blip r:embed="rId3"/>
          <a:srcRect l="38398" t="32447" r="33677" b="52659"/>
          <a:stretch/>
        </p:blipFill>
        <p:spPr bwMode="auto">
          <a:xfrm>
            <a:off x="309293" y="4039845"/>
            <a:ext cx="2713307" cy="12078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2" descr="Image result for mind ma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86" y="1690688"/>
            <a:ext cx="3358322" cy="209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flashcard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499">
            <a:off x="4759500" y="4495068"/>
            <a:ext cx="3003201" cy="200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green p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950" y="5443722"/>
            <a:ext cx="2892947" cy="1260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Image result for highlighte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87" y="2374900"/>
            <a:ext cx="1962290" cy="226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1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English Language – Where to find resources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1600"/>
            <a:ext cx="10604500" cy="5321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 smtClean="0"/>
              <a:t>Google Drive: </a:t>
            </a:r>
          </a:p>
          <a:p>
            <a:pPr marL="0" indent="0">
              <a:buNone/>
            </a:pPr>
            <a:r>
              <a:rPr lang="en-GB" dirty="0"/>
              <a:t>Instructions for each question </a:t>
            </a:r>
            <a:endParaRPr lang="en-GB" dirty="0" smtClean="0"/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Read through the instructions. Make flashcards with success criteria and sentence stems</a:t>
            </a:r>
          </a:p>
          <a:p>
            <a:pPr marL="0" indent="0">
              <a:buNone/>
            </a:pPr>
            <a:r>
              <a:rPr lang="en-GB" dirty="0" smtClean="0"/>
              <a:t>Annotated Exemplars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Read through these. Identify what the student has done well and how. Annotate with your own notes. 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/>
              <a:t>Practise Papers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Use your PLC. Focus on the questions you find hard</a:t>
            </a:r>
          </a:p>
          <a:p>
            <a:pPr marL="0" indent="0">
              <a:buNone/>
            </a:pPr>
            <a:r>
              <a:rPr lang="en-GB" dirty="0" smtClean="0"/>
              <a:t>Mark-schemes (exam board and my version)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Have a go at marking your answer. </a:t>
            </a:r>
          </a:p>
          <a:p>
            <a:pPr marL="0" indent="0">
              <a:buNone/>
            </a:pPr>
            <a:endParaRPr lang="en-GB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dirty="0" smtClean="0"/>
              <a:t>Key word lists (toolkits) </a:t>
            </a:r>
          </a:p>
          <a:p>
            <a:pPr marL="0" indent="0">
              <a:buNone/>
            </a:pPr>
            <a:r>
              <a:rPr lang="en-GB" dirty="0" smtClean="0">
                <a:solidFill>
                  <a:srgbClr val="FF0000"/>
                </a:solidFill>
              </a:rPr>
              <a:t>Make flash cards. Test yourself. Test each other. Ask your parents to test you. Read an article and find word types / devices / sentence forms </a:t>
            </a:r>
            <a:endParaRPr lang="en-GB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006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Successful Students READ </a:t>
            </a:r>
            <a:endParaRPr lang="en-GB" dirty="0"/>
          </a:p>
        </p:txBody>
      </p:sp>
      <p:sp>
        <p:nvSpPr>
          <p:cNvPr id="5" name="AutoShape 2" descr="https://outlook.office.com/owa/service.svc/s/GetAttachmentThumbnail?id=AQMkAGZkZTQwZDBiLWIwNGQtNDJjOC05MjE5LTE1ZGYzNWY4ZTFlMwBGAAADFwEU5boH4UKgtduImq64GgcA8usyzZDumU2i4lnGhkZ1PQAAAgEMAAAA8usyzZDumU2i4lnGhkZ1PQABLLkWmQAAAAESABAAxdWALqpE7USYRIeUMQabQQ%3D%3D&amp;thumbnailType=2&amp;X-OWA-CANARY=0kKv70_Jl0K21ayj4zRwN_C5qQV66NMYpZQaU9LJyd_df-6HLnys5MkcvkNvr9a3I5o0WQBRbgM.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AutoShape 4" descr="https://outlook.office.com/owa/service.svc/s/GetAttachmentThumbnail?id=AQMkAGZkZTQwZDBiLWIwNGQtNDJjOC05MjE5LTE1ZGYzNWY4ZTFlMwBGAAADFwEU5boH4UKgtduImq64GgcA8usyzZDumU2i4lnGhkZ1PQAAAgEMAAAA8usyzZDumU2i4lnGhkZ1PQABLLkWmQAAAAESABAAxdWALqpE7USYRIeUMQabQQ%3D%3D&amp;thumbnailType=2&amp;X-OWA-CANARY=0kKv70_Jl0K21ayj4zRwN_C5qQV66NMYpZQaU9LJyd_df-6HLnys5MkcvkNvr9a3I5o0WQBRbgM.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r="1516"/>
          <a:stretch/>
        </p:blipFill>
        <p:spPr bwMode="auto">
          <a:xfrm>
            <a:off x="817033" y="1524000"/>
            <a:ext cx="104525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41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English Literature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PIXLIT app </a:t>
            </a:r>
          </a:p>
          <a:p>
            <a:r>
              <a:rPr lang="en-GB" dirty="0" smtClean="0"/>
              <a:t>Revision guides and workbooks </a:t>
            </a:r>
          </a:p>
          <a:p>
            <a:r>
              <a:rPr lang="en-GB" dirty="0" smtClean="0"/>
              <a:t>Google Drive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603" t="26770" r="23646" b="42334"/>
          <a:stretch/>
        </p:blipFill>
        <p:spPr>
          <a:xfrm>
            <a:off x="4419600" y="4203699"/>
            <a:ext cx="7772400" cy="23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Timelines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/>
          <a:lstStyle/>
          <a:p>
            <a:pPr marL="0" indent="0" algn="ctr">
              <a:buNone/>
            </a:pP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4234470" y="2229139"/>
            <a:ext cx="3050580" cy="1703917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Macbeth and Banquo win a battle against a traitor to Scotland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0856" y="2229139"/>
            <a:ext cx="2870821" cy="1703917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The witches meet on a heath and plot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027844" y="2229139"/>
            <a:ext cx="2983056" cy="1703917"/>
          </a:xfrm>
          <a:prstGeom prst="round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Macbeth and Banquo meet the witches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199456" y="4277758"/>
            <a:ext cx="2880320" cy="936104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“In thunder lightening or in rain” 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03016" y="5375796"/>
            <a:ext cx="2880320" cy="93610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prstClr val="black"/>
                </a:solidFill>
              </a:rPr>
              <a:t>Pathetic Fallacy – Evil</a:t>
            </a:r>
          </a:p>
        </p:txBody>
      </p:sp>
      <p:sp>
        <p:nvSpPr>
          <p:cNvPr id="4" name="Right Arrow 3"/>
          <p:cNvSpPr/>
          <p:nvPr/>
        </p:nvSpPr>
        <p:spPr>
          <a:xfrm>
            <a:off x="3491677" y="2819400"/>
            <a:ext cx="742793" cy="44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285050" y="2858847"/>
            <a:ext cx="742793" cy="44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8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Flashcards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Play Games: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Rounded Rectangle 3"/>
          <p:cNvSpPr/>
          <p:nvPr/>
        </p:nvSpPr>
        <p:spPr>
          <a:xfrm>
            <a:off x="3465917" y="2142085"/>
            <a:ext cx="3318115" cy="432048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</a:rPr>
              <a:t>My Last Duchess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Themes = power, madness, control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“I gave commands” – shows power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“His daughters self…is my object” </a:t>
            </a:r>
          </a:p>
          <a:p>
            <a:pPr algn="ctr"/>
            <a:endParaRPr lang="en-GB" dirty="0">
              <a:solidFill>
                <a:prstClr val="black"/>
              </a:solidFill>
            </a:endParaRP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CONTEXT – based on true historical figure 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412732" y="2151314"/>
            <a:ext cx="3312368" cy="430202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black"/>
                </a:solidFill>
              </a:rPr>
              <a:t>Ozymandias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Themes = power, power of nature, loss of power, insignificance of man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“Nothing besides remains” </a:t>
            </a:r>
          </a:p>
          <a:p>
            <a:pPr algn="ctr"/>
            <a:endParaRPr lang="en-GB" sz="2000" dirty="0">
              <a:solidFill>
                <a:prstClr val="black"/>
              </a:solidFill>
            </a:endParaRPr>
          </a:p>
          <a:p>
            <a:pPr algn="ctr"/>
            <a:r>
              <a:rPr lang="en-GB" sz="2000" dirty="0">
                <a:solidFill>
                  <a:prstClr val="black"/>
                </a:solidFill>
              </a:rPr>
              <a:t>“His daughters self…is my object” </a:t>
            </a:r>
          </a:p>
          <a:p>
            <a:pPr algn="ctr"/>
            <a:endParaRPr lang="en-GB" dirty="0">
              <a:solidFill>
                <a:prstClr val="black"/>
              </a:solidFill>
            </a:endParaRPr>
          </a:p>
          <a:p>
            <a:pPr algn="ctr"/>
            <a:r>
              <a:rPr lang="en-GB" b="1" dirty="0">
                <a:solidFill>
                  <a:prstClr val="black"/>
                </a:solidFill>
              </a:rPr>
              <a:t>Romantic poet – CONTEXT </a:t>
            </a:r>
          </a:p>
        </p:txBody>
      </p:sp>
    </p:spTree>
    <p:extLst>
      <p:ext uri="{BB962C8B-B14F-4D97-AF65-F5344CB8AC3E}">
        <p14:creationId xmlns:p14="http://schemas.microsoft.com/office/powerpoint/2010/main" val="43475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we will help…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61029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656" y="2103049"/>
            <a:ext cx="1801616" cy="252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8756"/>
            <a:ext cx="1787823" cy="251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704" y="2113387"/>
            <a:ext cx="180022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6"/>
          <a:srcRect l="38398" t="32447" r="33677" b="52659"/>
          <a:stretch/>
        </p:blipFill>
        <p:spPr bwMode="auto">
          <a:xfrm>
            <a:off x="2824352" y="4331712"/>
            <a:ext cx="4038600" cy="15830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205" y="1639898"/>
            <a:ext cx="4675019" cy="262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2" descr="Image result for google driv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1825" y="237808"/>
            <a:ext cx="1428750" cy="1162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/>
          <a:srcRect l="12603" t="26770" r="23646" b="42334"/>
          <a:stretch/>
        </p:blipFill>
        <p:spPr>
          <a:xfrm>
            <a:off x="7067426" y="5079261"/>
            <a:ext cx="4841503" cy="146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5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 dirty="0" smtClean="0"/>
              <a:t>2018 Leavers</a:t>
            </a:r>
            <a:endParaRPr lang="en-GB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1308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Timeline</a:t>
            </a:r>
          </a:p>
          <a:p>
            <a:pPr marL="0" indent="0">
              <a:buNone/>
            </a:pPr>
            <a:r>
              <a:rPr lang="en-GB" dirty="0"/>
              <a:t>GCSEs the key changes </a:t>
            </a:r>
          </a:p>
          <a:p>
            <a:pPr marL="0" indent="0">
              <a:buNone/>
            </a:pPr>
            <a:r>
              <a:rPr lang="en-GB" dirty="0"/>
              <a:t>Key </a:t>
            </a:r>
            <a:r>
              <a:rPr lang="en-GB" dirty="0" smtClean="0"/>
              <a:t>dates</a:t>
            </a:r>
          </a:p>
          <a:p>
            <a:pPr marL="0" indent="0">
              <a:buNone/>
            </a:pPr>
            <a:r>
              <a:rPr lang="en-GB" dirty="0" smtClean="0"/>
              <a:t>Revision Tips</a:t>
            </a:r>
          </a:p>
          <a:p>
            <a:pPr marL="0" indent="0">
              <a:buNone/>
            </a:pPr>
            <a:r>
              <a:rPr lang="en-GB" dirty="0" smtClean="0"/>
              <a:t>Stress Management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English</a:t>
            </a:r>
          </a:p>
          <a:p>
            <a:pPr marL="0" indent="0">
              <a:buNone/>
            </a:pPr>
            <a:r>
              <a:rPr lang="en-GB" dirty="0"/>
              <a:t>Maths </a:t>
            </a:r>
          </a:p>
          <a:p>
            <a:pPr marL="0" indent="0">
              <a:buNone/>
            </a:pPr>
            <a:r>
              <a:rPr lang="en-GB" dirty="0"/>
              <a:t>Science </a:t>
            </a:r>
          </a:p>
          <a:p>
            <a:pPr marL="0" indent="0">
              <a:buNone/>
            </a:pPr>
            <a:r>
              <a:rPr lang="en-GB" dirty="0"/>
              <a:t>Richard </a:t>
            </a:r>
            <a:r>
              <a:rPr lang="en-GB" dirty="0" err="1"/>
              <a:t>Huish</a:t>
            </a:r>
            <a:r>
              <a:rPr lang="en-GB" dirty="0"/>
              <a:t> College</a:t>
            </a:r>
          </a:p>
          <a:p>
            <a:pPr marL="0" indent="0">
              <a:buNone/>
            </a:pPr>
            <a:r>
              <a:rPr lang="en-GB" dirty="0"/>
              <a:t>Bridgwater and Taunton College</a:t>
            </a:r>
          </a:p>
          <a:p>
            <a:pPr marL="0" indent="0">
              <a:buNone/>
            </a:pPr>
            <a:r>
              <a:rPr lang="en-GB" dirty="0"/>
              <a:t>Close</a:t>
            </a:r>
          </a:p>
        </p:txBody>
      </p:sp>
    </p:spTree>
    <p:extLst>
      <p:ext uri="{BB962C8B-B14F-4D97-AF65-F5344CB8AC3E}">
        <p14:creationId xmlns:p14="http://schemas.microsoft.com/office/powerpoint/2010/main" val="1006403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"/>
          <p:cNvSpPr>
            <a:spLocks noChangeArrowheads="1"/>
          </p:cNvSpPr>
          <p:nvPr/>
        </p:nvSpPr>
        <p:spPr bwMode="auto">
          <a:xfrm>
            <a:off x="2325688" y="1557339"/>
            <a:ext cx="744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000">
                <a:solidFill>
                  <a:prstClr val="white"/>
                </a:solidFill>
                <a:cs typeface="Arial" panose="020B0604020202020204" pitchFamily="34" charset="0"/>
              </a:rPr>
              <a:t>Year 11 Maths Information Evening</a:t>
            </a:r>
          </a:p>
        </p:txBody>
      </p:sp>
      <p:sp>
        <p:nvSpPr>
          <p:cNvPr id="2052" name="Rectangle 2"/>
          <p:cNvSpPr>
            <a:spLocks noChangeArrowheads="1"/>
          </p:cNvSpPr>
          <p:nvPr/>
        </p:nvSpPr>
        <p:spPr bwMode="auto">
          <a:xfrm>
            <a:off x="3810000" y="241300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</a:rPr>
              <a:t>Andrew Saunders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</a:rPr>
              <a:t>asaunders1@educ.somerset.gov.uk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</a:rPr>
              <a:t>Key Stage 3 Coordinator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GB" altLang="en-US" sz="180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</a:rPr>
              <a:t>Charlotte Stamp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  <a:hlinkClick r:id="rId3"/>
              </a:rPr>
              <a:t>cstamp@educ.somerset.gov.u</a:t>
            </a:r>
            <a:endParaRPr lang="en-GB" altLang="en-US" sz="180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GB" altLang="en-US" sz="1800">
                <a:solidFill>
                  <a:prstClr val="white"/>
                </a:solidFill>
                <a:cs typeface="Arial" panose="020B0604020202020204" pitchFamily="34" charset="0"/>
              </a:rPr>
              <a:t>Key Stage 4 Coordinator</a:t>
            </a:r>
          </a:p>
        </p:txBody>
      </p:sp>
    </p:spTree>
    <p:extLst>
      <p:ext uri="{BB962C8B-B14F-4D97-AF65-F5344CB8AC3E}">
        <p14:creationId xmlns:p14="http://schemas.microsoft.com/office/powerpoint/2010/main" val="319350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1"/>
          <p:cNvSpPr>
            <a:spLocks noChangeArrowheads="1"/>
          </p:cNvSpPr>
          <p:nvPr/>
        </p:nvSpPr>
        <p:spPr bwMode="auto">
          <a:xfrm>
            <a:off x="2782889" y="1484314"/>
            <a:ext cx="72739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>
                <a:solidFill>
                  <a:prstClr val="white"/>
                </a:solidFill>
                <a:cs typeface="Arial" panose="020B0604020202020204" pitchFamily="34" charset="0"/>
              </a:rPr>
              <a:t>Maths GCSE Changes</a:t>
            </a: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2495550" y="2257425"/>
            <a:ext cx="7056438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>
                <a:solidFill>
                  <a:prstClr val="white"/>
                </a:solidFill>
                <a:cs typeface="Arial" panose="020B0604020202020204" pitchFamily="34" charset="0"/>
              </a:rPr>
              <a:t>All students sitting their GCSE Maths exams from 2017 will be following a new curriculum. It will be a linear specification with students having one sitting at the end of year 11.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>
                <a:solidFill>
                  <a:prstClr val="white"/>
                </a:solidFill>
                <a:cs typeface="Arial" panose="020B0604020202020204" pitchFamily="34" charset="0"/>
              </a:rPr>
              <a:t>2 calculator papers and 1 non-calculator.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>
                <a:solidFill>
                  <a:prstClr val="white"/>
                </a:solidFill>
                <a:cs typeface="Arial" panose="020B0604020202020204" pitchFamily="34" charset="0"/>
              </a:rPr>
              <a:t>Broader and deeper mathematical content.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800">
                <a:solidFill>
                  <a:prstClr val="white"/>
                </a:solidFill>
                <a:cs typeface="Arial" panose="020B0604020202020204" pitchFamily="34" charset="0"/>
              </a:rPr>
              <a:t>Designed to be more rigorous to allow stretch and challenge for both Higher and Foundation students.</a:t>
            </a:r>
          </a:p>
        </p:txBody>
      </p:sp>
    </p:spTree>
    <p:extLst>
      <p:ext uri="{BB962C8B-B14F-4D97-AF65-F5344CB8AC3E}">
        <p14:creationId xmlns:p14="http://schemas.microsoft.com/office/powerpoint/2010/main" val="56370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1"/>
          <p:cNvSpPr>
            <a:spLocks noChangeArrowheads="1"/>
          </p:cNvSpPr>
          <p:nvPr/>
        </p:nvSpPr>
        <p:spPr bwMode="auto">
          <a:xfrm>
            <a:off x="3021013" y="1700214"/>
            <a:ext cx="68119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>
                <a:solidFill>
                  <a:prstClr val="white"/>
                </a:solidFill>
                <a:cs typeface="Arial" panose="020B0604020202020204" pitchFamily="34" charset="0"/>
              </a:rPr>
              <a:t>Structure of the assessments</a:t>
            </a: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2135188" y="2349501"/>
            <a:ext cx="8208962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This course is a 2 year linear course.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It will be assessed externally with exams in June of year 11.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Students are either working towards the Foundation (1-5) or Higher (4-9) exam depending on their ability. The tier they sit will not be determined until the end of year 10, but may possibly still change in year 11.</a:t>
            </a:r>
          </a:p>
        </p:txBody>
      </p:sp>
    </p:spTree>
    <p:extLst>
      <p:ext uri="{BB962C8B-B14F-4D97-AF65-F5344CB8AC3E}">
        <p14:creationId xmlns:p14="http://schemas.microsoft.com/office/powerpoint/2010/main" val="407589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215956" y="738259"/>
            <a:ext cx="9600395" cy="5945143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36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8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25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210605" y="615011"/>
            <a:ext cx="7886700" cy="4351338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 the right questions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014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>
                <a:latin typeface="Narkisim" panose="020E0502050101010101" pitchFamily="34" charset="-79"/>
                <a:cs typeface="Narkisim" panose="020E0502050101010101" pitchFamily="34" charset="-79"/>
              </a:rPr>
              <a:t>TOP SET HIGHER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855914"/>
            <a:ext cx="7886700" cy="4351337"/>
          </a:xfrm>
        </p:spPr>
        <p:txBody>
          <a:bodyPr/>
          <a:lstStyle/>
          <a:p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Do the big mark questions first while you are still fresh</a:t>
            </a:r>
          </a:p>
          <a:p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Make sure the first question you answer is on a topic that you are </a:t>
            </a:r>
            <a:r>
              <a:rPr lang="en-GB" altLang="en-US" u="sng" smtClean="0">
                <a:latin typeface="Narkisim" panose="020E0502050101010101" pitchFamily="34" charset="-79"/>
                <a:cs typeface="Narkisim" panose="020E0502050101010101" pitchFamily="34" charset="-79"/>
              </a:rPr>
              <a:t>really</a:t>
            </a:r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 secure with eg histograms</a:t>
            </a:r>
          </a:p>
          <a:p>
            <a:endParaRPr lang="en-GB" altLang="en-US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936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763" y="365126"/>
            <a:ext cx="8513762" cy="13255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1" dirty="0">
                <a:latin typeface="Narkisim" panose="020E0502050101010101" pitchFamily="34" charset="-79"/>
                <a:cs typeface="Narkisim" panose="020E0502050101010101" pitchFamily="34" charset="-79"/>
              </a:rPr>
              <a:t>ALL OTHER SETS </a:t>
            </a:r>
            <a:br>
              <a:rPr lang="en-GB" b="1" dirty="0">
                <a:latin typeface="Narkisim" panose="020E0502050101010101" pitchFamily="34" charset="-79"/>
                <a:cs typeface="Narkisim" panose="020E0502050101010101" pitchFamily="34" charset="-79"/>
              </a:rPr>
            </a:br>
            <a:r>
              <a:rPr lang="en-GB" b="1" dirty="0">
                <a:latin typeface="Narkisim" panose="020E0502050101010101" pitchFamily="34" charset="-79"/>
                <a:cs typeface="Narkisim" panose="020E0502050101010101" pitchFamily="34" charset="-79"/>
              </a:rPr>
              <a:t>HIGHER PAPER &amp; FOUNDATION PAPER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297113"/>
            <a:ext cx="7886700" cy="3294062"/>
          </a:xfrm>
        </p:spPr>
        <p:txBody>
          <a:bodyPr/>
          <a:lstStyle/>
          <a:p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Do all the 1 and 2 mark questions first (particularly the multiple choice questions)</a:t>
            </a:r>
          </a:p>
          <a:p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Look for easy marks</a:t>
            </a:r>
          </a:p>
          <a:p>
            <a:pPr lvl="1"/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‘State your units’</a:t>
            </a:r>
          </a:p>
          <a:p>
            <a:pPr lvl="1"/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‘Label axis’</a:t>
            </a:r>
          </a:p>
          <a:p>
            <a:pPr lvl="1"/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‘Line of best fit’</a:t>
            </a:r>
          </a:p>
          <a:p>
            <a:pPr lvl="1"/>
            <a:r>
              <a:rPr lang="en-GB" altLang="en-US" smtClean="0">
                <a:latin typeface="Narkisim" panose="020E0502050101010101" pitchFamily="34" charset="-79"/>
                <a:cs typeface="Narkisim" panose="020E0502050101010101" pitchFamily="34" charset="-79"/>
              </a:rPr>
              <a:t>Simplify your answer</a:t>
            </a:r>
          </a:p>
          <a:p>
            <a:endParaRPr lang="en-GB" altLang="en-US" smtClean="0">
              <a:latin typeface="Narkisim" panose="020E0502050101010101" pitchFamily="34" charset="-79"/>
              <a:cs typeface="Narkisim" panose="020E0502050101010101" pitchFamily="34" charset="-79"/>
            </a:endParaRPr>
          </a:p>
          <a:p>
            <a:endParaRPr lang="en-GB" altLang="en-US" smtClean="0"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2068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smtClean="0">
                <a:latin typeface="Narkisim" panose="020E0502050101010101" pitchFamily="34" charset="-79"/>
                <a:cs typeface="Narkisim" panose="020E0502050101010101" pitchFamily="34" charset="-79"/>
              </a:rPr>
              <a:t>BOTH TIERS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altLang="en-US" sz="4000">
                <a:latin typeface="Narkisim" panose="020E0502050101010101" pitchFamily="34" charset="-79"/>
                <a:cs typeface="Narkisim" panose="020E0502050101010101" pitchFamily="34" charset="-79"/>
              </a:rPr>
              <a:t>For the questions with multiple steps in context, you will need to write a sentence at the end giving your answer with a brief reason/justification.  </a:t>
            </a:r>
          </a:p>
        </p:txBody>
      </p:sp>
    </p:spTree>
    <p:extLst>
      <p:ext uri="{BB962C8B-B14F-4D97-AF65-F5344CB8AC3E}">
        <p14:creationId xmlns:p14="http://schemas.microsoft.com/office/powerpoint/2010/main" val="243014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229923" y="318797"/>
            <a:ext cx="7886700" cy="4351338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ethod marks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1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3838"/>
            <a:ext cx="7600950" cy="5700712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44" t="18266" r="18060" b="20467"/>
          <a:stretch>
            <a:fillRect/>
          </a:stretch>
        </p:blipFill>
        <p:spPr bwMode="auto">
          <a:xfrm>
            <a:off x="4633913" y="2376488"/>
            <a:ext cx="574675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74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10156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B" sz="6000"/>
              <a:t>Timeline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257300"/>
            <a:ext cx="11239500" cy="5283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/>
              <a:t>September </a:t>
            </a:r>
            <a:r>
              <a:rPr lang="en-GB" b="1" dirty="0"/>
              <a:t>2006</a:t>
            </a:r>
            <a:r>
              <a:rPr lang="en-GB" dirty="0"/>
              <a:t> – Primary Reception</a:t>
            </a:r>
          </a:p>
          <a:p>
            <a:pPr marL="0" indent="0">
              <a:buNone/>
            </a:pPr>
            <a:r>
              <a:rPr lang="en-GB" dirty="0"/>
              <a:t>June </a:t>
            </a:r>
            <a:r>
              <a:rPr lang="en-GB" b="1" dirty="0"/>
              <a:t>2013</a:t>
            </a:r>
            <a:r>
              <a:rPr lang="en-GB" dirty="0"/>
              <a:t> – SATs exams Year 6</a:t>
            </a:r>
          </a:p>
          <a:p>
            <a:pPr marL="0" indent="0">
              <a:buNone/>
            </a:pPr>
            <a:r>
              <a:rPr lang="en-GB" dirty="0"/>
              <a:t>September </a:t>
            </a:r>
            <a:r>
              <a:rPr lang="en-GB" b="1" dirty="0"/>
              <a:t>2013</a:t>
            </a:r>
            <a:r>
              <a:rPr lang="en-GB" dirty="0"/>
              <a:t> – Court Fields School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Now entering Year 11 September 2017</a:t>
            </a:r>
          </a:p>
          <a:p>
            <a:pPr marL="0" indent="0">
              <a:buNone/>
            </a:pPr>
            <a:r>
              <a:rPr lang="en-GB" dirty="0"/>
              <a:t>You have already had 9 years of compulsory education!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GCSEs National competition</a:t>
            </a:r>
          </a:p>
          <a:p>
            <a:pPr marL="0" indent="0">
              <a:buNone/>
            </a:pPr>
            <a:r>
              <a:rPr lang="en-GB" dirty="0"/>
              <a:t>Year 11. Total about </a:t>
            </a:r>
            <a:r>
              <a:rPr lang="en-GB" dirty="0" smtClean="0"/>
              <a:t>26</a:t>
            </a:r>
            <a:r>
              <a:rPr lang="en-GB" dirty="0"/>
              <a:t> weeks.</a:t>
            </a:r>
          </a:p>
          <a:p>
            <a:pPr marL="0" indent="0">
              <a:buNone/>
            </a:pPr>
            <a:r>
              <a:rPr lang="en-GB" dirty="0"/>
              <a:t>Leavers 2018</a:t>
            </a:r>
          </a:p>
        </p:txBody>
      </p:sp>
    </p:spTree>
    <p:extLst>
      <p:ext uri="{BB962C8B-B14F-4D97-AF65-F5344CB8AC3E}">
        <p14:creationId xmlns:p14="http://schemas.microsoft.com/office/powerpoint/2010/main" val="3609760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162309" y="692284"/>
            <a:ext cx="7886700" cy="4351338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 on weaknesses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4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Image result for pixl maths app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6" r="7535"/>
          <a:stretch>
            <a:fillRect/>
          </a:stretch>
        </p:blipFill>
        <p:spPr>
          <a:xfrm>
            <a:off x="2152651" y="627064"/>
            <a:ext cx="3910013" cy="3811587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60576" y="5048251"/>
            <a:ext cx="5764213" cy="1114425"/>
          </a:xfrm>
        </p:spPr>
        <p:txBody>
          <a:bodyPr/>
          <a:lstStyle/>
          <a:p>
            <a:r>
              <a:rPr lang="en-GB" altLang="en-US" smtClean="0">
                <a:hlinkClick r:id="rId3"/>
              </a:rPr>
              <a:t>www.corbettmaths.com</a:t>
            </a:r>
            <a:r>
              <a:rPr lang="en-GB" altLang="en-US" smtClean="0"/>
              <a:t> 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825" y="1638300"/>
            <a:ext cx="24003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6" y="606425"/>
            <a:ext cx="40671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824788" y="2905126"/>
            <a:ext cx="116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sz="2400">
                <a:solidFill>
                  <a:prstClr val="black"/>
                </a:solidFill>
                <a:cs typeface="Narkisim" panose="020E0502050101010101" pitchFamily="34" charset="-79"/>
              </a:rPr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32466884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  <p:bldP spid="5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5326" y="525463"/>
            <a:ext cx="7777163" cy="5834062"/>
          </a:xfrm>
        </p:spPr>
      </p:pic>
    </p:spTree>
    <p:extLst>
      <p:ext uri="{BB962C8B-B14F-4D97-AF65-F5344CB8AC3E}">
        <p14:creationId xmlns:p14="http://schemas.microsoft.com/office/powerpoint/2010/main" val="214022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7" b="6499"/>
          <a:stretch>
            <a:fillRect/>
          </a:stretch>
        </p:blipFill>
        <p:spPr bwMode="auto">
          <a:xfrm>
            <a:off x="4295775" y="3068638"/>
            <a:ext cx="2903538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le 1"/>
          <p:cNvSpPr>
            <a:spLocks noGrp="1"/>
          </p:cNvSpPr>
          <p:nvPr>
            <p:ph type="ctrTitle"/>
          </p:nvPr>
        </p:nvSpPr>
        <p:spPr>
          <a:xfrm>
            <a:off x="2144714" y="285750"/>
            <a:ext cx="7769225" cy="2387600"/>
          </a:xfrm>
        </p:spPr>
        <p:txBody>
          <a:bodyPr/>
          <a:lstStyle/>
          <a:p>
            <a:r>
              <a:rPr lang="en-GB" altLang="en-US" sz="9600" b="1">
                <a:latin typeface="Baskerville Old Face" panose="02020602080505020303" pitchFamily="18" charset="0"/>
              </a:rPr>
              <a:t>The Doughnut Challenge</a:t>
            </a:r>
          </a:p>
        </p:txBody>
      </p:sp>
    </p:spTree>
    <p:extLst>
      <p:ext uri="{BB962C8B-B14F-4D97-AF65-F5344CB8AC3E}">
        <p14:creationId xmlns:p14="http://schemas.microsoft.com/office/powerpoint/2010/main" val="187167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44815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>
                <a:latin typeface="Georgia" panose="02040502050405020303" pitchFamily="18" charset="0"/>
              </a:rPr>
              <a:t>You have between </a:t>
            </a:r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now</a:t>
            </a:r>
            <a:r>
              <a:rPr lang="en-GB" dirty="0">
                <a:latin typeface="Georgia" panose="02040502050405020303" pitchFamily="18" charset="0"/>
              </a:rPr>
              <a:t> and </a:t>
            </a:r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Friday 20</a:t>
            </a:r>
            <a:r>
              <a:rPr lang="en-GB" baseline="30000" dirty="0">
                <a:solidFill>
                  <a:srgbClr val="FF0000"/>
                </a:solidFill>
                <a:latin typeface="Georgia" panose="02040502050405020303" pitchFamily="18" charset="0"/>
              </a:rPr>
              <a:t>th</a:t>
            </a:r>
            <a:r>
              <a:rPr lang="en-GB" dirty="0">
                <a:solidFill>
                  <a:srgbClr val="FF0000"/>
                </a:solidFill>
                <a:latin typeface="Georgia" panose="02040502050405020303" pitchFamily="18" charset="0"/>
              </a:rPr>
              <a:t> October</a:t>
            </a:r>
            <a:r>
              <a:rPr lang="en-GB" dirty="0">
                <a:latin typeface="Georgia" panose="02040502050405020303" pitchFamily="18" charset="0"/>
              </a:rPr>
              <a:t> to be the </a:t>
            </a:r>
            <a:r>
              <a:rPr lang="en-GB" u="sng" dirty="0">
                <a:latin typeface="Georgia" panose="02040502050405020303" pitchFamily="18" charset="0"/>
              </a:rPr>
              <a:t>most improved </a:t>
            </a:r>
            <a:r>
              <a:rPr lang="en-GB" dirty="0">
                <a:latin typeface="Georgia" panose="02040502050405020303" pitchFamily="18" charset="0"/>
              </a:rPr>
              <a:t>maths class at using PIXL. </a:t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/>
            </a:r>
            <a:br>
              <a:rPr lang="en-GB" dirty="0">
                <a:latin typeface="Georgia" panose="02040502050405020303" pitchFamily="18" charset="0"/>
              </a:rPr>
            </a:br>
            <a:r>
              <a:rPr lang="en-GB" dirty="0">
                <a:latin typeface="Georgia" panose="02040502050405020303" pitchFamily="18" charset="0"/>
              </a:rPr>
              <a:t>The most improved class gets the doughnuts!   </a:t>
            </a:r>
          </a:p>
        </p:txBody>
      </p:sp>
    </p:spTree>
    <p:extLst>
      <p:ext uri="{BB962C8B-B14F-4D97-AF65-F5344CB8AC3E}">
        <p14:creationId xmlns:p14="http://schemas.microsoft.com/office/powerpoint/2010/main" val="3087527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089667" y="589059"/>
            <a:ext cx="7886700" cy="4351338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egular exam practice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93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893764"/>
            <a:ext cx="31480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6" y="1973263"/>
            <a:ext cx="5205413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8961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/>
          </p:cNvSpPr>
          <p:nvPr>
            <p:ph idx="1"/>
          </p:nvPr>
        </p:nvSpPr>
        <p:spPr>
          <a:xfrm>
            <a:off x="2152650" y="473343"/>
            <a:ext cx="7886700" cy="4351338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867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time during the ex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588" y="138114"/>
            <a:ext cx="7016750" cy="643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723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Grp="1"/>
          </p:cNvSpPr>
          <p:nvPr>
            <p:ph idx="1"/>
          </p:nvPr>
        </p:nvSpPr>
        <p:spPr>
          <a:xfrm>
            <a:off x="2036592" y="531397"/>
            <a:ext cx="7886700" cy="5309566"/>
          </a:xfrm>
          <a:extLst/>
        </p:spPr>
        <p:txBody>
          <a:bodyPr rot="0" spcFirstLastPara="0" spcCol="0" rtlCol="0" fromWordArt="0" forceAA="0">
            <a:noAutofit/>
          </a:bodyPr>
          <a:lstStyle/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elect the right questions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ethod marks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ct on weaknesses</a:t>
            </a:r>
            <a:endParaRPr lang="en-GB" sz="60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egular </a:t>
            </a:r>
            <a:r>
              <a:rPr lang="en-US" sz="60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exam practice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solidFill>
                  <a:srgbClr val="34212B"/>
                </a:solidFill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6000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ime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eaLnBrk="1" fontAlgn="auto" hangingPunct="1">
              <a:lnSpc>
                <a:spcPct val="1050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sz="6000" b="1" kern="0" dirty="0">
                <a:ln w="6604" cap="flat" cmpd="sng" algn="ctr">
                  <a:solidFill>
                    <a:srgbClr val="CF5B43"/>
                  </a:solidFill>
                  <a:prstDash val="solid"/>
                  <a:round/>
                </a:ln>
                <a:noFill/>
                <a:effectLst>
                  <a:outerShdw dist="38100" dir="2700000" algn="tl">
                    <a:srgbClr val="CF5B43"/>
                  </a:outerShdw>
                </a:effectLst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6000" kern="0" dirty="0">
              <a:solidFill>
                <a:srgbClr val="32312A"/>
              </a:solidFill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17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40704" y="1099857"/>
            <a:ext cx="7886700" cy="1325563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National context </a:t>
            </a:r>
            <a:endParaRPr lang="en-US" b="1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28539" y="2096168"/>
            <a:ext cx="3974269" cy="3746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Year 10 – Numerical grades for all subjects.</a:t>
            </a:r>
            <a:br>
              <a:rPr lang="en-GB"/>
            </a:br>
            <a:r>
              <a:rPr lang="en-GB"/>
              <a:t> Terminal exams end of Year 11.</a:t>
            </a:r>
          </a:p>
          <a:p>
            <a:r>
              <a:rPr lang="en-GB"/>
              <a:t>4 Standard Pass</a:t>
            </a:r>
          </a:p>
          <a:p>
            <a:r>
              <a:rPr lang="en-GB"/>
              <a:t>5 Strong Pass</a:t>
            </a:r>
          </a:p>
          <a:p>
            <a:endParaRPr lang="en-US"/>
          </a:p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644" r="53577"/>
          <a:stretch/>
        </p:blipFill>
        <p:spPr>
          <a:xfrm>
            <a:off x="5876425" y="832104"/>
            <a:ext cx="2019776" cy="57241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96201" y="930579"/>
            <a:ext cx="2592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Grade 9, top 20% nationally.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96200" y="2631687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Grade 5, slightly higher than current grade C.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96202" y="1926890"/>
            <a:ext cx="2448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Grade 7 = Grade 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4192" y="5262742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Grade 1 = Current G. </a:t>
            </a:r>
          </a:p>
        </p:txBody>
      </p:sp>
    </p:spTree>
    <p:extLst>
      <p:ext uri="{BB962C8B-B14F-4D97-AF65-F5344CB8AC3E}">
        <p14:creationId xmlns:p14="http://schemas.microsoft.com/office/powerpoint/2010/main" val="34254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95550" y="1644650"/>
            <a:ext cx="7416800" cy="37846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dirty="0">
                <a:solidFill>
                  <a:prstClr val="white"/>
                </a:solidFill>
                <a:cs typeface="Arial" charset="0"/>
              </a:rPr>
              <a:t>Regular work at home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cs typeface="Arial" charset="0"/>
              </a:rPr>
              <a:t>PIXL Maths APP homework: aim to get 100% on all tasks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cs typeface="Arial" charset="0"/>
              </a:rPr>
              <a:t>Half termly PIXL Maths APP prize winners</a:t>
            </a:r>
          </a:p>
          <a:p>
            <a:pPr marL="342900" indent="-3429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800" dirty="0">
                <a:solidFill>
                  <a:prstClr val="white"/>
                </a:solidFill>
                <a:cs typeface="Arial" charset="0"/>
              </a:rPr>
              <a:t>A revision guide will give an explanation, and a workbook has examination questions  of the content needed (£5 for the pair from finance office)</a:t>
            </a:r>
          </a:p>
        </p:txBody>
      </p:sp>
    </p:spTree>
    <p:extLst>
      <p:ext uri="{BB962C8B-B14F-4D97-AF65-F5344CB8AC3E}">
        <p14:creationId xmlns:p14="http://schemas.microsoft.com/office/powerpoint/2010/main" val="382176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00313" y="1916114"/>
            <a:ext cx="7345362" cy="42179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4400" dirty="0">
                <a:solidFill>
                  <a:prstClr val="white"/>
                </a:solidFill>
                <a:cs typeface="Arial" charset="0"/>
              </a:rPr>
              <a:t>Calculators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white"/>
                </a:solidFill>
                <a:cs typeface="Arial" charset="0"/>
              </a:rPr>
              <a:t>Students need their own calculator so that they can learn how to use the function keys and be confident in its use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white"/>
                </a:solidFill>
                <a:cs typeface="Arial" charset="0"/>
              </a:rPr>
              <a:t>Calculators cannot be borrowed for the examination – we do not have enough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GB" sz="3200" dirty="0">
                <a:solidFill>
                  <a:prstClr val="white"/>
                </a:solidFill>
                <a:cs typeface="Arial" charset="0"/>
              </a:rPr>
              <a:t>A scientific calculator can be purchased from finance office cost £4.50</a:t>
            </a:r>
          </a:p>
        </p:txBody>
      </p:sp>
    </p:spTree>
    <p:extLst>
      <p:ext uri="{BB962C8B-B14F-4D97-AF65-F5344CB8AC3E}">
        <p14:creationId xmlns:p14="http://schemas.microsoft.com/office/powerpoint/2010/main" val="271329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333375"/>
            <a:ext cx="52578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1"/>
          <p:cNvSpPr>
            <a:spLocks noChangeArrowheads="1"/>
          </p:cNvSpPr>
          <p:nvPr/>
        </p:nvSpPr>
        <p:spPr bwMode="auto">
          <a:xfrm>
            <a:off x="2711450" y="2274889"/>
            <a:ext cx="72723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The best way to revise in Mathematics is by practicing GCSE questions.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The GCSE questions should be on topics causing difficulty not on ones where students are confident.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prstClr val="white"/>
                </a:solidFill>
                <a:cs typeface="Arial" panose="020B0604020202020204" pitchFamily="34" charset="0"/>
              </a:rPr>
              <a:t>Remembering the meaning of key words is vital as invigilators are not able to explain the meaning of key words in the examination.</a:t>
            </a:r>
          </a:p>
        </p:txBody>
      </p:sp>
      <p:sp>
        <p:nvSpPr>
          <p:cNvPr id="24580" name="Rectangle 2"/>
          <p:cNvSpPr>
            <a:spLocks noChangeArrowheads="1"/>
          </p:cNvSpPr>
          <p:nvPr/>
        </p:nvSpPr>
        <p:spPr bwMode="auto">
          <a:xfrm>
            <a:off x="3025776" y="1316039"/>
            <a:ext cx="57816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sz="4400">
                <a:solidFill>
                  <a:prstClr val="white"/>
                </a:solidFill>
                <a:cs typeface="Arial" panose="020B0604020202020204" pitchFamily="34" charset="0"/>
              </a:rPr>
              <a:t>Revision in Mathematics</a:t>
            </a:r>
          </a:p>
        </p:txBody>
      </p:sp>
    </p:spTree>
    <p:extLst>
      <p:ext uri="{BB962C8B-B14F-4D97-AF65-F5344CB8AC3E}">
        <p14:creationId xmlns:p14="http://schemas.microsoft.com/office/powerpoint/2010/main" val="34554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Details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695628" y="764705"/>
            <a:ext cx="8792860" cy="2674134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Core Practicals have already been mostly completed. (there is no coursework anymore)</a:t>
            </a:r>
          </a:p>
          <a:p>
            <a:r>
              <a:rPr lang="en-GB" dirty="0" smtClean="0"/>
              <a:t>PPEs will be sat at January and in March.</a:t>
            </a:r>
          </a:p>
          <a:p>
            <a:r>
              <a:rPr lang="en-GB" dirty="0" smtClean="0"/>
              <a:t>Exam dates are – Biology 15/5 and 11/6, Chemistry </a:t>
            </a:r>
            <a:r>
              <a:rPr lang="en-GB" dirty="0"/>
              <a:t>17/5 and </a:t>
            </a:r>
            <a:r>
              <a:rPr lang="en-GB" dirty="0" smtClean="0"/>
              <a:t>13/6 and Physics </a:t>
            </a:r>
            <a:r>
              <a:rPr lang="en-GB" dirty="0"/>
              <a:t>23/5 and </a:t>
            </a:r>
            <a:r>
              <a:rPr lang="en-GB" dirty="0" smtClean="0"/>
              <a:t>15/6 </a:t>
            </a:r>
          </a:p>
          <a:p>
            <a:r>
              <a:rPr lang="en-GB" dirty="0" smtClean="0"/>
              <a:t>It will come around quickly!</a:t>
            </a:r>
            <a:endParaRPr lang="en-GB" dirty="0"/>
          </a:p>
        </p:txBody>
      </p:sp>
      <p:pic>
        <p:nvPicPr>
          <p:cNvPr id="1026" name="Picture 2" descr="N:\Downloads\court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44" y="3438838"/>
            <a:ext cx="4932040" cy="339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1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successful students do…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03512" y="1268760"/>
            <a:ext cx="6048672" cy="5472608"/>
          </a:xfrm>
        </p:spPr>
        <p:txBody>
          <a:bodyPr>
            <a:normAutofit lnSpcReduction="10000"/>
          </a:bodyPr>
          <a:lstStyle/>
          <a:p>
            <a:r>
              <a:rPr lang="en-GB" dirty="0" smtClean="0"/>
              <a:t>Revise little and often (30 min chunks)</a:t>
            </a:r>
          </a:p>
          <a:p>
            <a:r>
              <a:rPr lang="en-GB" dirty="0" smtClean="0"/>
              <a:t>Use revision cards and keyword lists – recall alone gets you a grade C!</a:t>
            </a:r>
          </a:p>
          <a:p>
            <a:r>
              <a:rPr lang="en-GB" dirty="0" smtClean="0"/>
              <a:t>Practice the 6 mark questions (10% of each exam)</a:t>
            </a:r>
          </a:p>
          <a:p>
            <a:r>
              <a:rPr lang="en-GB" dirty="0" smtClean="0"/>
              <a:t>Use the checklists provided – they tell students what they need to know!</a:t>
            </a:r>
          </a:p>
          <a:p>
            <a:r>
              <a:rPr lang="en-GB" dirty="0" smtClean="0"/>
              <a:t>Attend revision classes when these begin.</a:t>
            </a:r>
          </a:p>
          <a:p>
            <a:r>
              <a:rPr lang="en-GB" dirty="0" smtClean="0"/>
              <a:t>Make a plan and stick to it.</a:t>
            </a:r>
          </a:p>
          <a:p>
            <a:r>
              <a:rPr lang="en-GB" dirty="0" smtClean="0"/>
              <a:t>Find teachers, and ask if you don’t understand – it’s your business!</a:t>
            </a:r>
          </a:p>
          <a:p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1340768"/>
            <a:ext cx="265036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32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65" y="1340768"/>
            <a:ext cx="7757887" cy="28267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43559" y="4725144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>
                <a:solidFill>
                  <a:prstClr val="black"/>
                </a:solidFill>
              </a:rPr>
              <a:t>Preparing your Next Steps</a:t>
            </a:r>
          </a:p>
        </p:txBody>
      </p:sp>
    </p:spTree>
    <p:extLst>
      <p:ext uri="{BB962C8B-B14F-4D97-AF65-F5344CB8AC3E}">
        <p14:creationId xmlns:p14="http://schemas.microsoft.com/office/powerpoint/2010/main" val="18622605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6000"/>
              <a:t>Work hard </a:t>
            </a:r>
            <a:r>
              <a:rPr lang="en-GB" sz="6000">
                <a:sym typeface="Wingdings 2" panose="05020102010507070707" pitchFamily="18" charset="2"/>
              </a:rPr>
              <a:t>+ good revision + good grades</a:t>
            </a:r>
          </a:p>
          <a:p>
            <a:pPr marL="0" indent="0" algn="ctr">
              <a:buNone/>
            </a:pPr>
            <a:r>
              <a:rPr lang="en-GB" sz="6000">
                <a:sym typeface="Wingdings 2" panose="05020102010507070707" pitchFamily="18" charset="2"/>
              </a:rPr>
              <a:t>= more choice!</a:t>
            </a:r>
            <a:endParaRPr lang="en-GB" sz="6000"/>
          </a:p>
        </p:txBody>
      </p:sp>
    </p:spTree>
    <p:extLst>
      <p:ext uri="{BB962C8B-B14F-4D97-AF65-F5344CB8AC3E}">
        <p14:creationId xmlns:p14="http://schemas.microsoft.com/office/powerpoint/2010/main" val="20473059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move to College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512" y="1600201"/>
            <a:ext cx="8712968" cy="32689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200"/>
              <a:t>Research the type of courses you want to Study – A Levels </a:t>
            </a:r>
            <a:br>
              <a:rPr lang="en-GB" sz="2200"/>
            </a:br>
            <a:r>
              <a:rPr lang="en-GB" sz="2200"/>
              <a:t>or Vocational</a:t>
            </a:r>
          </a:p>
          <a:p>
            <a:pPr>
              <a:buFontTx/>
              <a:buChar char="-"/>
            </a:pPr>
            <a:r>
              <a:rPr lang="en-GB" sz="2200"/>
              <a:t>Do you know what you want to do at university? </a:t>
            </a:r>
            <a:br>
              <a:rPr lang="en-GB" sz="2200"/>
            </a:br>
            <a:r>
              <a:rPr lang="en-GB" sz="2200">
                <a:hlinkClick r:id="rId2"/>
              </a:rPr>
              <a:t>www.UCAS.com</a:t>
            </a:r>
            <a:endParaRPr lang="en-GB" sz="2200"/>
          </a:p>
          <a:p>
            <a:pPr>
              <a:buFontTx/>
              <a:buChar char="-"/>
            </a:pPr>
            <a:r>
              <a:rPr lang="en-GB" sz="2200"/>
              <a:t>Collect and read prospectuses from surrounding </a:t>
            </a:r>
            <a:br>
              <a:rPr lang="en-GB" sz="2200"/>
            </a:br>
            <a:r>
              <a:rPr lang="en-GB" sz="2200"/>
              <a:t>colleges and sixth forms</a:t>
            </a:r>
          </a:p>
          <a:p>
            <a:pPr>
              <a:buFontTx/>
              <a:buChar char="-"/>
            </a:pPr>
            <a:r>
              <a:rPr lang="en-GB" sz="2200"/>
              <a:t>Visit open days – very important! Get a feel for the college</a:t>
            </a:r>
          </a:p>
          <a:p>
            <a:pPr>
              <a:buFontTx/>
              <a:buChar char="-"/>
            </a:pPr>
            <a:r>
              <a:rPr lang="en-GB" sz="2200"/>
              <a:t>Attend a taster or experience day</a:t>
            </a:r>
          </a:p>
          <a:p>
            <a:pPr marL="0" indent="0">
              <a:buNone/>
            </a:pPr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9708" y="1124744"/>
            <a:ext cx="1481456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73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0"/>
                  <a:lumMod val="0"/>
                </a:schemeClr>
              </a:gs>
              <a:gs pos="3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35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36373034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1754" y="2425565"/>
            <a:ext cx="6369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Coursework -  written assignments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Examinations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In-class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Practical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Work placed assessments</a:t>
            </a:r>
          </a:p>
        </p:txBody>
      </p:sp>
    </p:spTree>
    <p:extLst>
      <p:ext uri="{BB962C8B-B14F-4D97-AF65-F5344CB8AC3E}">
        <p14:creationId xmlns:p14="http://schemas.microsoft.com/office/powerpoint/2010/main" val="185274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6021" y="591270"/>
            <a:ext cx="7886700" cy="1325563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/>
              <a:t>Year 11 Key Dates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58789" y="1916833"/>
            <a:ext cx="8784976" cy="478539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Wednesday 27 September – Curriculum Information Evening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Wednesday 1 November – Progress Report home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Thursday </a:t>
            </a:r>
            <a:r>
              <a:rPr lang="en-GB" sz="2800" dirty="0" smtClean="0">
                <a:solidFill>
                  <a:schemeClr val="tx1"/>
                </a:solidFill>
              </a:rPr>
              <a:t>16 November - Year</a:t>
            </a:r>
            <a:r>
              <a:rPr lang="en-GB" sz="2800" dirty="0">
                <a:solidFill>
                  <a:schemeClr val="tx1"/>
                </a:solidFill>
              </a:rPr>
              <a:t> 11 Parents’ Evening 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Progress </a:t>
            </a:r>
            <a:r>
              <a:rPr lang="en-GB" sz="2800" dirty="0">
                <a:solidFill>
                  <a:schemeClr val="tx1"/>
                </a:solidFill>
              </a:rPr>
              <a:t>Report home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Week beginning 8 January - 6 </a:t>
            </a:r>
            <a:r>
              <a:rPr lang="en-GB" sz="2800" dirty="0">
                <a:solidFill>
                  <a:schemeClr val="tx1"/>
                </a:solidFill>
              </a:rPr>
              <a:t>week countdown to the PPEs </a:t>
            </a:r>
            <a:endParaRPr lang="en-GB" sz="28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Week beginning 26 February – PPEs start for two weeks</a:t>
            </a:r>
            <a:endParaRPr lang="en-GB" sz="2800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dirty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en-GB" sz="2800" b="1" dirty="0">
              <a:solidFill>
                <a:srgbClr val="898989"/>
              </a:solidFill>
            </a:endParaRPr>
          </a:p>
          <a:p>
            <a:pPr>
              <a:spcBef>
                <a:spcPts val="12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9397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0645" y="4613564"/>
            <a:ext cx="49045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Be clear on the requirements for your course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Understand your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Natural progressions from GCSE is Level 3</a:t>
            </a:r>
          </a:p>
        </p:txBody>
      </p:sp>
    </p:spTree>
    <p:extLst>
      <p:ext uri="{BB962C8B-B14F-4D97-AF65-F5344CB8AC3E}">
        <p14:creationId xmlns:p14="http://schemas.microsoft.com/office/powerpoint/2010/main" val="734781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72144" y="2570221"/>
            <a:ext cx="79594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Two important subjects that could affect your </a:t>
            </a:r>
          </a:p>
          <a:p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    future career choices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Make the most of support from your teachers </a:t>
            </a:r>
          </a:p>
          <a:p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   to beat your Maths and English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Grade 4 or below will require you to continue </a:t>
            </a:r>
          </a:p>
          <a:p>
            <a:r>
              <a:rPr lang="en-GB" sz="2400">
                <a:solidFill>
                  <a:prstClr val="black"/>
                </a:solidFill>
                <a:latin typeface="Gill Sans MT" panose="020B0502020104020203" pitchFamily="34" charset="0"/>
              </a:rPr>
              <a:t>    study at college</a:t>
            </a:r>
          </a:p>
        </p:txBody>
      </p:sp>
    </p:spTree>
    <p:extLst>
      <p:ext uri="{BB962C8B-B14F-4D97-AF65-F5344CB8AC3E}">
        <p14:creationId xmlns:p14="http://schemas.microsoft.com/office/powerpoint/2010/main" val="3754902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8692" y="2579593"/>
            <a:ext cx="522662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Bridgwater &amp; </a:t>
            </a:r>
            <a:r>
              <a:rPr lang="en-GB" sz="2200" b="1" err="1">
                <a:solidFill>
                  <a:prstClr val="black"/>
                </a:solidFill>
                <a:latin typeface="Gill Sans MT" panose="020B0502020104020203" pitchFamily="34" charset="0"/>
              </a:rPr>
              <a:t>Cannington</a:t>
            </a:r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 Campuses</a:t>
            </a:r>
            <a:endParaRPr lang="en-GB" sz="23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Tuesday 3 October 2017 9.30am -2pm</a:t>
            </a: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Thursday 16 November 2017 9.30am-2pm</a:t>
            </a:r>
          </a:p>
          <a:p>
            <a:pPr algn="ctr"/>
            <a:endParaRPr lang="en-GB" sz="23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Taunton Campus</a:t>
            </a:r>
            <a:endParaRPr lang="en-GB" sz="23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Thursday 5 October 2017 9.30am – 2pm</a:t>
            </a: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Tuesday 14 November 2017 9.30am – 2pm</a:t>
            </a:r>
          </a:p>
          <a:p>
            <a:pPr algn="ctr"/>
            <a:endParaRPr lang="en-GB" sz="20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Yeovil Centre</a:t>
            </a:r>
            <a:endParaRPr lang="en-GB" sz="2400" b="1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Thursday 15 February 2017 9.30am – 12.30pm</a:t>
            </a:r>
            <a:endParaRPr lang="en-GB" sz="23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67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3447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96115" y="2041916"/>
            <a:ext cx="6198948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Bridgwater Campus</a:t>
            </a:r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Wednesday 18 October 2017 5.30pm – 8.30pm</a:t>
            </a: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Thursday 23 November 2017 6pm – 8pm</a:t>
            </a:r>
          </a:p>
          <a:p>
            <a:pPr algn="ctr"/>
            <a:endParaRPr lang="en-GB" sz="23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Taunton Campus</a:t>
            </a:r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Thursday 19 October 2017 6pm – 8pm</a:t>
            </a: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Wednesday 22 November 2017 6pm</a:t>
            </a:r>
            <a:r>
              <a:rPr lang="en-GB" sz="2300">
                <a:solidFill>
                  <a:prstClr val="black"/>
                </a:solidFill>
                <a:latin typeface="Gill Sans MT" panose="020B0502020104020203" pitchFamily="34" charset="0"/>
              </a:rPr>
              <a:t> – 8pm</a:t>
            </a:r>
          </a:p>
          <a:p>
            <a:pPr algn="ctr"/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200" b="1" err="1">
                <a:solidFill>
                  <a:prstClr val="black"/>
                </a:solidFill>
                <a:latin typeface="Gill Sans MT" panose="020B0502020104020203" pitchFamily="34" charset="0"/>
              </a:rPr>
              <a:t>Cannington</a:t>
            </a:r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 Campus</a:t>
            </a:r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Saturday 11 November 2017 10am – 1pm</a:t>
            </a:r>
          </a:p>
          <a:p>
            <a:pPr algn="ctr"/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200" b="1">
                <a:solidFill>
                  <a:prstClr val="black"/>
                </a:solidFill>
                <a:latin typeface="Gill Sans MT" panose="020B0502020104020203" pitchFamily="34" charset="0"/>
              </a:rPr>
              <a:t>Yeovil Centre</a:t>
            </a:r>
            <a:endParaRPr lang="en-GB" sz="2200">
              <a:solidFill>
                <a:prstClr val="black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GB" sz="2000">
                <a:solidFill>
                  <a:prstClr val="black"/>
                </a:solidFill>
                <a:latin typeface="Gill Sans MT" panose="020B0502020104020203" pitchFamily="34" charset="0"/>
              </a:rPr>
              <a:t>Wednesday 1 November 2017 4.30pm – 6.30pm</a:t>
            </a:r>
          </a:p>
        </p:txBody>
      </p:sp>
    </p:spTree>
    <p:extLst>
      <p:ext uri="{BB962C8B-B14F-4D97-AF65-F5344CB8AC3E}">
        <p14:creationId xmlns:p14="http://schemas.microsoft.com/office/powerpoint/2010/main" val="2564875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290637" y="540470"/>
            <a:ext cx="9521279" cy="793029"/>
          </a:xfrm>
          <a:prstGeom prst="rect">
            <a:avLst/>
          </a:prstGeom>
        </p:spPr>
        <p:txBody>
          <a:bodyPr anchor="t"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 smtClean="0"/>
              <a:t>Actual Exams/Pre-Public Exams (PPEs)</a:t>
            </a:r>
            <a:r>
              <a:rPr lang="en-GB" b="1" dirty="0"/>
              <a:t> 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757088" y="1548533"/>
            <a:ext cx="10736411" cy="466176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1200"/>
              </a:spcBef>
            </a:pPr>
            <a:r>
              <a:rPr lang="en-GB" sz="2800" b="1" dirty="0" smtClean="0">
                <a:solidFill>
                  <a:schemeClr val="tx1"/>
                </a:solidFill>
              </a:rPr>
              <a:t>Actual </a:t>
            </a:r>
            <a:r>
              <a:rPr lang="en-GB" sz="2800" b="1" dirty="0" err="1">
                <a:solidFill>
                  <a:schemeClr val="tx1"/>
                </a:solidFill>
              </a:rPr>
              <a:t>VCert</a:t>
            </a:r>
            <a:r>
              <a:rPr lang="en-GB" sz="2800" b="1" dirty="0">
                <a:solidFill>
                  <a:schemeClr val="tx1"/>
                </a:solidFill>
              </a:rPr>
              <a:t>/BTEC Exams </a:t>
            </a:r>
            <a:endParaRPr lang="en-GB" sz="2800" b="1" dirty="0" smtClean="0">
              <a:solidFill>
                <a:schemeClr val="tx1"/>
              </a:solidFill>
            </a:endParaRP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Sport </a:t>
            </a:r>
            <a:r>
              <a:rPr lang="en-GB" sz="2800" dirty="0">
                <a:solidFill>
                  <a:schemeClr val="tx1"/>
                </a:solidFill>
              </a:rPr>
              <a:t>&amp; </a:t>
            </a:r>
            <a:r>
              <a:rPr lang="en-GB" sz="2800" dirty="0" smtClean="0">
                <a:solidFill>
                  <a:schemeClr val="tx1"/>
                </a:solidFill>
              </a:rPr>
              <a:t>Fitness - Tues </a:t>
            </a:r>
            <a:r>
              <a:rPr lang="en-GB" sz="2800" dirty="0">
                <a:solidFill>
                  <a:schemeClr val="tx1"/>
                </a:solidFill>
              </a:rPr>
              <a:t>17 October at 1.30pm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Food &amp; Cookery    …  Wed 1 November at 1.30pm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</a:rPr>
              <a:t>BTEC Music (resit) …  Wed 10 January at 9am   </a:t>
            </a:r>
            <a:endParaRPr lang="en-GB" sz="2800" dirty="0" smtClean="0">
              <a:solidFill>
                <a:schemeClr val="tx1"/>
              </a:solidFill>
            </a:endParaRPr>
          </a:p>
          <a:p>
            <a:pPr algn="l">
              <a:spcBef>
                <a:spcPts val="1200"/>
              </a:spcBef>
            </a:pPr>
            <a:r>
              <a:rPr lang="en-GB" sz="2800" b="1" dirty="0" smtClean="0">
                <a:solidFill>
                  <a:schemeClr val="tx1"/>
                </a:solidFill>
              </a:rPr>
              <a:t>PPEs – All in the morning: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Maths (Non-Calculator) – Thursday 2 November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English Language – Paper 1 – Friday 3 November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English Language Paper 2 -  Monday 6 November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Maths (Calculator) – Tuesday 7 November </a:t>
            </a:r>
          </a:p>
          <a:p>
            <a:pPr marL="457200" indent="-457200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</a:rPr>
              <a:t>Maths (Calculator) - Wednesday 8 November.</a:t>
            </a:r>
            <a:endParaRPr lang="en-GB" sz="2800" dirty="0">
              <a:solidFill>
                <a:schemeClr val="tx1"/>
              </a:solidFill>
            </a:endParaRPr>
          </a:p>
          <a:p>
            <a:pPr>
              <a:spcBef>
                <a:spcPts val="1200"/>
              </a:spcBef>
            </a:pPr>
            <a:endParaRPr lang="en-GB" sz="2800" b="1" dirty="0">
              <a:solidFill>
                <a:srgbClr val="898989"/>
              </a:solidFill>
            </a:endParaRPr>
          </a:p>
          <a:p>
            <a:pPr>
              <a:spcBef>
                <a:spcPts val="12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357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PPEs February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6 week countdown –  Week beginning January 8 2018</a:t>
            </a:r>
          </a:p>
          <a:p>
            <a:r>
              <a:rPr lang="en-GB" dirty="0" smtClean="0"/>
              <a:t>2/3 weeks of exams</a:t>
            </a:r>
          </a:p>
          <a:p>
            <a:r>
              <a:rPr lang="en-GB" dirty="0" smtClean="0"/>
              <a:t>Training for the real thing</a:t>
            </a:r>
          </a:p>
          <a:p>
            <a:r>
              <a:rPr lang="en-GB" dirty="0" smtClean="0"/>
              <a:t>Summer Exams – Start week beginning 14 May 2018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31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628015" y="779398"/>
            <a:ext cx="4572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sz="4000" b="1" dirty="0">
                <a:latin typeface="Arial" charset="0"/>
              </a:rPr>
              <a:t>Learn to relax </a:t>
            </a:r>
          </a:p>
          <a:p>
            <a:pPr>
              <a:spcBef>
                <a:spcPct val="0"/>
              </a:spcBef>
            </a:pPr>
            <a:endParaRPr lang="en-GB" sz="1200" dirty="0">
              <a:latin typeface="Arial" charset="0"/>
            </a:endParaRPr>
          </a:p>
        </p:txBody>
      </p:sp>
      <p:pic>
        <p:nvPicPr>
          <p:cNvPr id="11" name="Picture 26" descr="MPj0174882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199" y="772882"/>
            <a:ext cx="3868909" cy="5639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5"/>
          <p:cNvSpPr txBox="1">
            <a:spLocks noChangeArrowheads="1"/>
          </p:cNvSpPr>
          <p:nvPr/>
        </p:nvSpPr>
        <p:spPr bwMode="auto">
          <a:xfrm>
            <a:off x="3649882" y="786150"/>
            <a:ext cx="201844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Haettenschweiler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4800" b="1" dirty="0">
                <a:latin typeface="Arial" charset="0"/>
              </a:rPr>
              <a:t>Make a list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5" t="9426" r="68670" b="34478"/>
          <a:stretch/>
        </p:blipFill>
        <p:spPr bwMode="auto">
          <a:xfrm>
            <a:off x="6628015" y="1640135"/>
            <a:ext cx="3837577" cy="30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8" t="12696" r="72583" b="34333"/>
          <a:stretch/>
        </p:blipFill>
        <p:spPr bwMode="auto">
          <a:xfrm>
            <a:off x="1563198" y="772883"/>
            <a:ext cx="2070302" cy="294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37636" y="-19785"/>
            <a:ext cx="52613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GB" sz="4800" b="1" dirty="0">
                <a:solidFill>
                  <a:prstClr val="black"/>
                </a:solidFill>
              </a:rPr>
              <a:t>Stress Management</a:t>
            </a:r>
            <a:endParaRPr lang="en-GB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0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ukr_bre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730" y="4654345"/>
            <a:ext cx="2416367" cy="193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7" descr="vegatables-2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987" y="2376111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 descr="MPj0439292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169" y="1529989"/>
            <a:ext cx="2743771" cy="183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4" descr="MPj0289776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598" y="4671784"/>
            <a:ext cx="2785851" cy="18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http://blog.cubeacon.com/wp-content/uploads/2015/06/Internet_of_things_for_wate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322" y="2545819"/>
            <a:ext cx="2470270" cy="164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7997" y="431410"/>
            <a:ext cx="79915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sz="4800" b="1" dirty="0">
                <a:solidFill>
                  <a:prstClr val="black"/>
                </a:solidFill>
              </a:rPr>
              <a:t>Healthy Body = Healthy Mind </a:t>
            </a:r>
            <a:endParaRPr lang="en-GB" sz="48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98556" y="1832381"/>
            <a:ext cx="34451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0"/>
              </a:spcBef>
            </a:pPr>
            <a:r>
              <a:rPr lang="en-GB" sz="2800" dirty="0">
                <a:solidFill>
                  <a:prstClr val="black"/>
                </a:solidFill>
                <a:latin typeface="Arial" charset="0"/>
              </a:rPr>
              <a:t>Fruit and vegetables</a:t>
            </a:r>
            <a:endParaRPr lang="en-GB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65405" y="3507281"/>
            <a:ext cx="27525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GB" dirty="0">
                <a:latin typeface="Arial" charset="0"/>
              </a:rPr>
              <a:t>Bread, pasta, cereals and potatoes</a:t>
            </a:r>
            <a:endParaRPr lang="en-GB" dirty="0">
              <a:latin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98677" y="1780579"/>
            <a:ext cx="993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GB" sz="2400" dirty="0">
                <a:latin typeface="Arial" charset="0"/>
              </a:rPr>
              <a:t>Water</a:t>
            </a: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1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1585</Words>
  <Application>Microsoft Office PowerPoint</Application>
  <PresentationFormat>Widescreen</PresentationFormat>
  <Paragraphs>328</Paragraphs>
  <Slides>53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53</vt:i4>
      </vt:variant>
    </vt:vector>
  </HeadingPairs>
  <TitlesOfParts>
    <vt:vector size="70" baseType="lpstr">
      <vt:lpstr>Arial</vt:lpstr>
      <vt:lpstr>Baskerville Old Face</vt:lpstr>
      <vt:lpstr>Calibri</vt:lpstr>
      <vt:lpstr>Calibri Light</vt:lpstr>
      <vt:lpstr>Georgia</vt:lpstr>
      <vt:lpstr>Gill Sans MT</vt:lpstr>
      <vt:lpstr>Narkisim</vt:lpstr>
      <vt:lpstr>Times New Roman</vt:lpstr>
      <vt:lpstr>Wingdings</vt:lpstr>
      <vt:lpstr>Wingdings 2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PPEs February </vt:lpstr>
      <vt:lpstr>PowerPoint Presentation</vt:lpstr>
      <vt:lpstr>PowerPoint Presentation</vt:lpstr>
      <vt:lpstr>Revision tips:</vt:lpstr>
      <vt:lpstr>Look how much you have done</vt:lpstr>
      <vt:lpstr>How NOT to revise </vt:lpstr>
      <vt:lpstr>How do successful students revise? </vt:lpstr>
      <vt:lpstr>English Language – Where to find resources </vt:lpstr>
      <vt:lpstr>Successful Students READ </vt:lpstr>
      <vt:lpstr>English Literature </vt:lpstr>
      <vt:lpstr>Timelines </vt:lpstr>
      <vt:lpstr>Flashcards </vt:lpstr>
      <vt:lpstr>How we will help…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TOP SET HIGHER PAPER</vt:lpstr>
      <vt:lpstr>ALL OTHER SETS  HIGHER PAPER &amp; FOUNDATION PAPER</vt:lpstr>
      <vt:lpstr>BOTH TIERS</vt:lpstr>
      <vt:lpstr>PowerPoint Presentation</vt:lpstr>
      <vt:lpstr>PowerPoint Presentation</vt:lpstr>
      <vt:lpstr>PowerPoint Presentation</vt:lpstr>
      <vt:lpstr>www.corbettmaths.com </vt:lpstr>
      <vt:lpstr>PowerPoint Presentation</vt:lpstr>
      <vt:lpstr>The Doughnut Challenge</vt:lpstr>
      <vt:lpstr>You have between now and Friday 20th October to be the most improved maths class at using PIXL.   The most improved class gets the doughnuts!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Details</vt:lpstr>
      <vt:lpstr>What successful students do…</vt:lpstr>
      <vt:lpstr>PowerPoint Presentation</vt:lpstr>
      <vt:lpstr>PowerPoint Presentation</vt:lpstr>
      <vt:lpstr>The move to College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James</cp:lastModifiedBy>
  <cp:revision>13</cp:revision>
  <dcterms:modified xsi:type="dcterms:W3CDTF">2017-10-11T14:55:47Z</dcterms:modified>
</cp:coreProperties>
</file>