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5143500" cx="9144000"/>
  <p:notesSz cx="6797675" cy="992662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6" roundtripDataSignature="AMtx7mh96W4zM3NeZk6weMKAJkJTXGIj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12" Type="http://schemas.openxmlformats.org/officeDocument/2006/relationships/slide" Target="slides/slide7.xml"/><Relationship Id="rId56"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zwzB7So7jSM"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1: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Tell the children that they are going to be learning some important messages about staying safe when they are near water. In fact, there are four main safety messages that are all on the screen. By the end of the workshop the children will have completed four different water safety challenges.</a:t>
            </a:r>
            <a:endParaRPr/>
          </a:p>
          <a:p>
            <a:pPr indent="-298450" lvl="0" marL="457200" rtl="0" algn="l">
              <a:lnSpc>
                <a:spcPct val="100000"/>
              </a:lnSpc>
              <a:spcBef>
                <a:spcPts val="0"/>
              </a:spcBef>
              <a:spcAft>
                <a:spcPts val="0"/>
              </a:spcAft>
              <a:buSzPts val="1100"/>
              <a:buChar char="●"/>
            </a:pPr>
            <a:r>
              <a:rPr lang="en-GB"/>
              <a:t>Does anyone know the 4 water safety messages?</a:t>
            </a:r>
            <a:endParaRPr/>
          </a:p>
          <a:p>
            <a:pPr indent="-298450" lvl="0" marL="457200" rtl="0" algn="l">
              <a:lnSpc>
                <a:spcPct val="100000"/>
              </a:lnSpc>
              <a:spcBef>
                <a:spcPts val="0"/>
              </a:spcBef>
              <a:spcAft>
                <a:spcPts val="0"/>
              </a:spcAft>
              <a:buSzPts val="1100"/>
              <a:buChar char="●"/>
            </a:pPr>
            <a:r>
              <a:rPr lang="en-GB"/>
              <a:t> You might want to ask for a few volunteers to read out sections of the text about the RNLI. It’s important to highlight the fact that the RNLI also make rescues from other bodies of water- ask for the children to put their hands up to suggest other bodies of water where the RNLI provide rescue services i.e. rivers/ lakes etc children may also suggest canals/reservoirs/ponds etc.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 name="Google Shape;155;p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2f79b2d236_0_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g22f79b2d236_0_4: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It doesn’t matter how old you are – young and old – you should never go near water alone.</a:t>
            </a:r>
            <a:endParaRPr/>
          </a:p>
          <a:p>
            <a:pPr indent="0" lvl="0" marL="0" rtl="0" algn="l">
              <a:lnSpc>
                <a:spcPct val="100000"/>
              </a:lnSpc>
              <a:spcBef>
                <a:spcPts val="0"/>
              </a:spcBef>
              <a:spcAft>
                <a:spcPts val="0"/>
              </a:spcAft>
              <a:buSzPts val="1100"/>
              <a:buNone/>
            </a:pPr>
            <a:r>
              <a:rPr lang="en-GB"/>
              <a:t>You may cycle to your next school – if it is along a canal and you fall in and are on your own, who is going to help you?</a:t>
            </a:r>
            <a:endParaRPr/>
          </a:p>
          <a:p>
            <a:pPr indent="0" lvl="0" marL="0" rtl="0" algn="l">
              <a:lnSpc>
                <a:spcPct val="100000"/>
              </a:lnSpc>
              <a:spcBef>
                <a:spcPts val="0"/>
              </a:spcBef>
              <a:spcAft>
                <a:spcPts val="0"/>
              </a:spcAft>
              <a:buSzPts val="1100"/>
              <a:buNone/>
            </a:pPr>
            <a:r>
              <a:rPr lang="en-GB"/>
              <a:t>You are on the beach and want to go for a swim in the sea – always go in with somebody</a:t>
            </a:r>
            <a:endParaRPr/>
          </a:p>
        </p:txBody>
      </p:sp>
      <p:sp>
        <p:nvSpPr>
          <p:cNvPr id="165" name="Google Shape;16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1: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GB"/>
              <a:t>Onto the second challenge. </a:t>
            </a:r>
            <a:r>
              <a:rPr lang="en-GB"/>
              <a:t>Tell the children that this one is all about good planning. One of the most important</a:t>
            </a:r>
            <a:endParaRPr/>
          </a:p>
          <a:p>
            <a:pPr indent="0" lvl="0" marL="158750" rtl="0" algn="l">
              <a:lnSpc>
                <a:spcPct val="100000"/>
              </a:lnSpc>
              <a:spcBef>
                <a:spcPts val="0"/>
              </a:spcBef>
              <a:spcAft>
                <a:spcPts val="0"/>
              </a:spcAft>
              <a:buSzPts val="1100"/>
              <a:buNone/>
            </a:pPr>
            <a:r>
              <a:rPr lang="en-GB"/>
              <a:t>rules about being around water is planning to stay together with your parents/carers or teachers. On top of staying</a:t>
            </a:r>
            <a:endParaRPr/>
          </a:p>
          <a:p>
            <a:pPr indent="0" lvl="0" marL="158750" rtl="0" algn="l">
              <a:lnSpc>
                <a:spcPct val="100000"/>
              </a:lnSpc>
              <a:spcBef>
                <a:spcPts val="0"/>
              </a:spcBef>
              <a:spcAft>
                <a:spcPts val="0"/>
              </a:spcAft>
              <a:buSzPts val="1100"/>
              <a:buNone/>
            </a:pPr>
            <a:r>
              <a:rPr lang="en-GB"/>
              <a:t>together it’s important to plan sensibly for a day out near water.</a:t>
            </a:r>
            <a:endParaRPr/>
          </a:p>
          <a:p>
            <a:pPr indent="0" lvl="0" marL="158750" rtl="0" algn="l">
              <a:lnSpc>
                <a:spcPct val="100000"/>
              </a:lnSpc>
              <a:spcBef>
                <a:spcPts val="0"/>
              </a:spcBef>
              <a:spcAft>
                <a:spcPts val="0"/>
              </a:spcAft>
              <a:buSzPts val="1100"/>
              <a:buNone/>
            </a:pPr>
            <a:r>
              <a:rPr lang="en-GB"/>
              <a:t>• Bring up the slide with the four different locations 1) A very hot sunny day at the beach, 2) A wet and rainy walk by a</a:t>
            </a:r>
            <a:endParaRPr/>
          </a:p>
          <a:p>
            <a:pPr indent="0" lvl="0" marL="158750" rtl="0" algn="l">
              <a:lnSpc>
                <a:spcPct val="100000"/>
              </a:lnSpc>
              <a:spcBef>
                <a:spcPts val="0"/>
              </a:spcBef>
              <a:spcAft>
                <a:spcPts val="0"/>
              </a:spcAft>
              <a:buSzPts val="1100"/>
              <a:buNone/>
            </a:pPr>
            <a:r>
              <a:rPr lang="en-GB"/>
              <a:t>quarry 3) A very windy spring day at the beach 4) A day bodyboarding at the beach </a:t>
            </a:r>
            <a:endParaRPr/>
          </a:p>
          <a:p>
            <a:pPr indent="0" lvl="0" marL="15875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GB"/>
              <a:t>Allocate locations to 4 different groups.  Discuss what you will need to have a fun and safe day at your location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12: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Sunny day at beach – suncream, hat, toys for beach, know tides,  find out if it is lifeguarded; safe places to swim (will think about later)</a:t>
            </a:r>
            <a:endParaRPr/>
          </a:p>
          <a:p>
            <a:pPr indent="-298450" lvl="0" marL="457200" rtl="0" algn="l">
              <a:lnSpc>
                <a:spcPct val="100000"/>
              </a:lnSpc>
              <a:spcBef>
                <a:spcPts val="0"/>
              </a:spcBef>
              <a:spcAft>
                <a:spcPts val="0"/>
              </a:spcAft>
              <a:buSzPts val="1100"/>
              <a:buChar char="●"/>
            </a:pPr>
            <a:r>
              <a:rPr lang="en-GB"/>
              <a:t>Wet and rainy walk by lake – warm clothing, waterproofs, appropriate non slip footwear, with an adult: are there life rings along route; notice the barriers at this lake, if not,how close to the edge and slippery is it?</a:t>
            </a:r>
            <a:endParaRPr/>
          </a:p>
          <a:p>
            <a:pPr indent="-298450" lvl="0" marL="457200" rtl="0" algn="l">
              <a:lnSpc>
                <a:spcPct val="100000"/>
              </a:lnSpc>
              <a:spcBef>
                <a:spcPts val="0"/>
              </a:spcBef>
              <a:spcAft>
                <a:spcPts val="0"/>
              </a:spcAft>
              <a:buSzPts val="1100"/>
              <a:buChar char="●"/>
            </a:pPr>
            <a:r>
              <a:rPr lang="en-GB"/>
              <a:t>Windy spring day at beach – warm clothing, wellies/appropriate footwear – looks to rough to go in – also very cold (again, is it lifeguarded?)</a:t>
            </a:r>
            <a:endParaRPr/>
          </a:p>
          <a:p>
            <a:pPr indent="-298450" lvl="0" marL="457200" rtl="0" algn="l">
              <a:lnSpc>
                <a:spcPct val="100000"/>
              </a:lnSpc>
              <a:spcBef>
                <a:spcPts val="0"/>
              </a:spcBef>
              <a:spcAft>
                <a:spcPts val="0"/>
              </a:spcAft>
              <a:buSzPts val="1100"/>
              <a:buChar char="●"/>
            </a:pPr>
            <a:r>
              <a:rPr lang="en-GB"/>
              <a:t>Body boarding at beach – bodyboard, wet suit, suncream, hair tied back so can see; is it lifeguarded?  Where is safe to body board (again will look at later</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GB"/>
              <a:t>So you have stopped and thought about what you will need – Did you discuss that you should always be with an adult; never near or in water alone.  Always stay near others</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54365dedf2_0_1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g254365dedf2_0_12: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Sunny day at beach – suncream, hat, toys for beach, know tides,  find out if it is lifeguarded; safe places to swim (will think about later)</a:t>
            </a:r>
            <a:endParaRPr/>
          </a:p>
          <a:p>
            <a:pPr indent="-298450" lvl="0" marL="457200" rtl="0" algn="l">
              <a:lnSpc>
                <a:spcPct val="100000"/>
              </a:lnSpc>
              <a:spcBef>
                <a:spcPts val="0"/>
              </a:spcBef>
              <a:spcAft>
                <a:spcPts val="0"/>
              </a:spcAft>
              <a:buSzPts val="1100"/>
              <a:buChar char="●"/>
            </a:pPr>
            <a:r>
              <a:rPr lang="en-GB"/>
              <a:t>Wet and rainy walk by lake – warm clothing, waterproofs, appropriate non slip footwear, with an adult: are there life rings along route; notice the barriers at this lake, if not,how close to the edge and slippery is it?</a:t>
            </a:r>
            <a:endParaRPr/>
          </a:p>
          <a:p>
            <a:pPr indent="-298450" lvl="0" marL="457200" rtl="0" algn="l">
              <a:lnSpc>
                <a:spcPct val="100000"/>
              </a:lnSpc>
              <a:spcBef>
                <a:spcPts val="0"/>
              </a:spcBef>
              <a:spcAft>
                <a:spcPts val="0"/>
              </a:spcAft>
              <a:buSzPts val="1100"/>
              <a:buChar char="●"/>
            </a:pPr>
            <a:r>
              <a:rPr lang="en-GB"/>
              <a:t>Windy spring day at beach – warm clothing, wellies/appropriate footwear – looks to rough to go in – also very cold (again, is it lifeguarded?)</a:t>
            </a:r>
            <a:endParaRPr/>
          </a:p>
          <a:p>
            <a:pPr indent="-298450" lvl="0" marL="457200" rtl="0" algn="l">
              <a:lnSpc>
                <a:spcPct val="100000"/>
              </a:lnSpc>
              <a:spcBef>
                <a:spcPts val="0"/>
              </a:spcBef>
              <a:spcAft>
                <a:spcPts val="0"/>
              </a:spcAft>
              <a:buSzPts val="1100"/>
              <a:buChar char="●"/>
            </a:pPr>
            <a:r>
              <a:rPr lang="en-GB"/>
              <a:t>Body boarding at beach – bodyboard, wet suit, suncream, hair tied back so can see; is it lifeguarded?  Where is safe to body board (again will look at later</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GB"/>
              <a:t>So you have stopped and thought about what you will need – Did you discuss that you should always be with an adult; never near or in water alone.  Always stay near others</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13: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GB"/>
              <a:t>Onto the third challenge</a:t>
            </a:r>
            <a:endParaRPr/>
          </a:p>
          <a:p>
            <a:pPr indent="0" lvl="0" marL="158750" rtl="0" algn="l">
              <a:lnSpc>
                <a:spcPct val="100000"/>
              </a:lnSpc>
              <a:spcBef>
                <a:spcPts val="0"/>
              </a:spcBef>
              <a:spcAft>
                <a:spcPts val="0"/>
              </a:spcAft>
              <a:buSzPts val="1100"/>
              <a:buNone/>
            </a:pPr>
            <a:r>
              <a:rPr lang="en-GB"/>
              <a:t>FLOAT</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GB"/>
              <a:t> • Tell the children that the RNLI spend a lot of time rescuing people from water – and that many of the people they rescue never expected to get wet! Over the years the RNLI has built up a lot of knowledge about what to do if you fall into cold water unexpectedly. It can cause something called cold water shock.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54365dedf2_0_2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254365dedf2_0_28: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14: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GB"/>
              <a:t>Have you ever felt like this?</a:t>
            </a:r>
            <a:endParaRPr/>
          </a:p>
        </p:txBody>
      </p:sp>
      <p:sp>
        <p:nvSpPr>
          <p:cNvPr id="209" name="Google Shape;209;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15: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GB"/>
              <a:t>Thumbs up if you have jumped into cold water?  Get them to tell us how it feels</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GB"/>
              <a:t>Breath away</a:t>
            </a:r>
            <a:endParaRPr/>
          </a:p>
          <a:p>
            <a:pPr indent="0" lvl="0" marL="158750" rtl="0" algn="l">
              <a:lnSpc>
                <a:spcPct val="100000"/>
              </a:lnSpc>
              <a:spcBef>
                <a:spcPts val="0"/>
              </a:spcBef>
              <a:spcAft>
                <a:spcPts val="0"/>
              </a:spcAft>
              <a:buSzPts val="1100"/>
              <a:buNone/>
            </a:pPr>
            <a:r>
              <a:rPr lang="en-GB"/>
              <a:t>Panic</a:t>
            </a:r>
            <a:endParaRPr/>
          </a:p>
          <a:p>
            <a:pPr indent="0" lvl="0" marL="158750" rtl="0" algn="l">
              <a:lnSpc>
                <a:spcPct val="100000"/>
              </a:lnSpc>
              <a:spcBef>
                <a:spcPts val="0"/>
              </a:spcBef>
              <a:spcAft>
                <a:spcPts val="0"/>
              </a:spcAft>
              <a:buSzPts val="1100"/>
              <a:buNone/>
            </a:pPr>
            <a:r>
              <a:rPr lang="en-GB"/>
              <a:t>Want to move quickly to warm up</a:t>
            </a:r>
            <a:endParaRPr/>
          </a:p>
          <a:p>
            <a:pPr indent="0" lvl="0" marL="158750" rtl="0" algn="l">
              <a:lnSpc>
                <a:spcPct val="100000"/>
              </a:lnSpc>
              <a:spcBef>
                <a:spcPts val="0"/>
              </a:spcBef>
              <a:spcAft>
                <a:spcPts val="0"/>
              </a:spcAft>
              <a:buSzPts val="1100"/>
              <a:buNone/>
            </a:pPr>
            <a:r>
              <a:rPr lang="en-GB"/>
              <a:t>Arms and legs stop working </a:t>
            </a:r>
            <a:endParaRPr/>
          </a:p>
          <a:p>
            <a:pPr indent="0" lvl="0" marL="158750" rtl="0" algn="l">
              <a:lnSpc>
                <a:spcPct val="100000"/>
              </a:lnSpc>
              <a:spcBef>
                <a:spcPts val="0"/>
              </a:spcBef>
              <a:spcAft>
                <a:spcPts val="0"/>
              </a:spcAft>
              <a:buSzPts val="1100"/>
              <a:buNone/>
            </a:pPr>
            <a:r>
              <a:rPr lang="en-GB"/>
              <a:t>Heart beats incredibly quickly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2: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This morning, we are going to think about what each of these mean and how you can keep yourself (and others) safe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6: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GB"/>
              <a:t>This is actually what happens……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17: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GB"/>
              <a:t>• Tell the children that one of the things that can help is floating as soon as you fall into the water. In a moment the children will have an opportunity to practise the best position to float in. Before getting to that everyone is going to try and learn a little bit more about just how cold water can be. • Play Colder or Hotter • Show the children the different items on the screen they are going to have to try and guess the order from coldest to hottest. • Ask the children which item they think is the coldest (fridge 5 degrees). Then go through the next items i.e. So, is a swimming pool colder or hotter than a fridge? Thumbs up for hotter, thumbs down for colder? • For your information average temperatures are provided in Celsius: – </a:t>
            </a:r>
            <a:br>
              <a:rPr lang="en-GB"/>
            </a:br>
            <a:r>
              <a:rPr lang="en-GB"/>
              <a:t>Body temperature 37 degrees – </a:t>
            </a:r>
            <a:br>
              <a:rPr lang="en-GB"/>
            </a:br>
            <a:r>
              <a:rPr lang="en-GB"/>
              <a:t>Warm bath 37 degrees –</a:t>
            </a:r>
            <a:br>
              <a:rPr lang="en-GB"/>
            </a:br>
            <a:r>
              <a:rPr lang="en-GB"/>
              <a:t> Swimming pool 30 degrees – </a:t>
            </a:r>
            <a:br>
              <a:rPr lang="en-GB"/>
            </a:br>
            <a:r>
              <a:rPr lang="en-GB"/>
              <a:t>Reservoir in May 12 degrees – </a:t>
            </a:r>
            <a:br>
              <a:rPr lang="en-GB"/>
            </a:br>
            <a:r>
              <a:rPr lang="en-GB"/>
              <a:t>Lowestoft beach in March 8.5 degrees  – </a:t>
            </a:r>
            <a:br>
              <a:rPr lang="en-GB"/>
            </a:br>
            <a:r>
              <a:rPr lang="en-GB"/>
              <a:t>Please research the temperature of a local water site to share with the group. – Fridge 5 degrees</a:t>
            </a:r>
            <a:endParaRPr/>
          </a:p>
          <a:p>
            <a:pPr indent="0" lvl="0" marL="158750" rtl="0" algn="l">
              <a:lnSpc>
                <a:spcPct val="100000"/>
              </a:lnSpc>
              <a:spcBef>
                <a:spcPts val="0"/>
              </a:spcBef>
              <a:spcAft>
                <a:spcPts val="0"/>
              </a:spcAft>
              <a:buSzPts val="1100"/>
              <a:buNone/>
            </a:pPr>
            <a:r>
              <a:rPr lang="en-GB"/>
              <a:t>Encourage the children to consider how cold it is inside a fridge….our beaches in March aren’t much warmer! To make this more relevant, find out the temperature of water nearest to the school, for example, a beach, river or lake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8: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 name="Google Shape;230;p1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19: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GB"/>
              <a:t>To stop your body from suffering the effects of cold water shock which can be very dangerous, float for up to 2 mins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You suddenly find yourself in cold water – you may have walked in, jumped off a boat, been blown off a cliff, jumped into a rock pool, fallen into a reservoir.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Let’s think about how we should float…..     Ask for a volunteer to come to the front. Explain that when people fall into cold water their body can go into shock. Our first instinct is to swim really quickly and gasp for breath. Share the fact that the best thing you can do is to float and the best position is to float on your back and stretch out your arms and legs. Floating sometimes looks like a star shape. Ask your volunteer to get into a star shape – demonstrate how the neck should be slightly tilted upwards to allow for easy breathing. Float until you have controlled your breathing and are calm. Then raise your arm and shout for help or swim to safety if you can. • Celebrate with the children and ask them to raise their hands if they will share the information about float with someone else so they know what to do if they fall into cold water? </a:t>
            </a:r>
            <a:endParaRPr/>
          </a:p>
          <a:p>
            <a:pPr indent="-228600" lvl="0" marL="45720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245" name="Google Shape;24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21: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To summarise…..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22: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GB"/>
              <a:t>Onto the final challenge! </a:t>
            </a:r>
            <a:endParaRPr/>
          </a:p>
          <a:p>
            <a:pPr indent="0" lvl="0" marL="158750" rtl="0" algn="l">
              <a:lnSpc>
                <a:spcPct val="100000"/>
              </a:lnSpc>
              <a:spcBef>
                <a:spcPts val="0"/>
              </a:spcBef>
              <a:spcAft>
                <a:spcPts val="0"/>
              </a:spcAft>
              <a:buSzPts val="1100"/>
              <a:buNone/>
            </a:pPr>
            <a:r>
              <a:rPr lang="en-GB"/>
              <a:t>• Tell the children that it’s really important to call 999/112 as quickly as possible in an emergency situation. The next challenge is work out if you think you should call 999/112 or not. Remind the children what an emergency situation is: It is when someone is seriously ill, injured or  their life is at risk.</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GB"/>
              <a:t> • Ask for a volunteer to read out the first scenario: 1) You and your friend have gone for a walk along a river near your house. You are throwing a football to each other. The football falls in and the ball is near the edge. Your friend says they are going to get into the water to fetch the ball. </a:t>
            </a:r>
            <a:endParaRPr/>
          </a:p>
          <a:p>
            <a:pPr indent="0" lvl="0" marL="158750" rtl="0" algn="l">
              <a:lnSpc>
                <a:spcPct val="100000"/>
              </a:lnSpc>
              <a:spcBef>
                <a:spcPts val="0"/>
              </a:spcBef>
              <a:spcAft>
                <a:spcPts val="0"/>
              </a:spcAft>
              <a:buSzPts val="1100"/>
              <a:buNone/>
            </a:pPr>
            <a:r>
              <a:rPr lang="en-GB"/>
              <a:t>Ask the children to put their thumbs up if they think they should call 999/112 or to put their thumbs down if they think it’s best not to. This is not an emergency situation although if the friend does try to get into the water it could turn into one. The best course of action is to persuade your friend not to get into the river but to let an adult know what has happened. </a:t>
            </a:r>
            <a:br>
              <a:rPr lang="en-GB"/>
            </a:br>
            <a:r>
              <a:rPr lang="en-GB"/>
              <a:t>2) You are on holiday with your family and some friends. You have been spending time building a bridge over some fast-moving water that leads down to the sea. The bridge is made from bits of old wood you have found. As a child is testing the bridge it breaks and they are plunged into the water which is deep and moving quickly. Ask the children to put their thumbs up if they think they should call 999/112 or to put their thumbs down if they think it’s best not to. This scenario is more serious. We know that the water is deep, quick moving and leads down to the sea. This child’s life could be in danger. It’s important to call for help immediately and to call 999/112. The children could reassure their friend that help is on its way and to look to see if there are any floatation aids they can throw into the water to help the child to float.  E.G. SHOUT, THROW, NEVER GO!</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3: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4" name="Google Shape;264;p2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4: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9" name="Google Shape;269;p2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So that was all about you – about how you can keep yourself safe.  HOWEVER, If you see someone else  in trouble in the water, how can you help?</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Do you know how to make an emergency phone call?  What information would you give the emergency services?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Once you have done this, what could you then do to help someone in trouble?  YOU DON’T GO IN BUT WHAT COULD YOU DO? (ask group)</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Shout and encourage them – use your arms to encourage them to the side - demonstrate</a:t>
            </a:r>
            <a:endParaRPr/>
          </a:p>
          <a:p>
            <a:pPr indent="0" lvl="0" marL="0" rtl="0" algn="l">
              <a:lnSpc>
                <a:spcPct val="100000"/>
              </a:lnSpc>
              <a:spcBef>
                <a:spcPts val="0"/>
              </a:spcBef>
              <a:spcAft>
                <a:spcPts val="0"/>
              </a:spcAft>
              <a:buSzPts val="1100"/>
              <a:buNone/>
            </a:pPr>
            <a:r>
              <a:rPr lang="en-GB"/>
              <a:t>Throw a football/lifering to them to hold on to – tell them to kick their legs to the side – throw a ball to someone/noodle</a:t>
            </a:r>
            <a:endParaRPr/>
          </a:p>
          <a:p>
            <a:pPr indent="0" lvl="0" marL="0" rtl="0" algn="l">
              <a:lnSpc>
                <a:spcPct val="100000"/>
              </a:lnSpc>
              <a:spcBef>
                <a:spcPts val="0"/>
              </a:spcBef>
              <a:spcAft>
                <a:spcPts val="0"/>
              </a:spcAft>
              <a:buSzPts val="1100"/>
              <a:buNone/>
            </a:pPr>
            <a:r>
              <a:t/>
            </a:r>
            <a:endParaRPr/>
          </a:p>
        </p:txBody>
      </p:sp>
      <p:sp>
        <p:nvSpPr>
          <p:cNvPr id="274" name="Google Shape;27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3: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lang="en-GB">
                <a:latin typeface="Arial"/>
                <a:ea typeface="Arial"/>
                <a:cs typeface="Arial"/>
                <a:sym typeface="Arial"/>
              </a:rPr>
              <a:t> Explain to your pupils that water is fun, but that it is very important to stay safe near water.</a:t>
            </a:r>
            <a:endParaRPr/>
          </a:p>
          <a:p>
            <a:pPr indent="-298450" lvl="0" marL="457200" rtl="0" algn="l">
              <a:lnSpc>
                <a:spcPct val="100000"/>
              </a:lnSpc>
              <a:spcBef>
                <a:spcPts val="0"/>
              </a:spcBef>
              <a:spcAft>
                <a:spcPts val="0"/>
              </a:spcAft>
              <a:buSzPts val="1100"/>
              <a:buFont typeface="Arial"/>
              <a:buChar char="•"/>
            </a:pPr>
            <a:r>
              <a:rPr lang="en-GB">
                <a:latin typeface="Arial"/>
                <a:ea typeface="Arial"/>
                <a:cs typeface="Arial"/>
                <a:sym typeface="Arial"/>
              </a:rPr>
              <a:t> What are some fun things that you can do in water?</a:t>
            </a:r>
            <a:endParaRPr/>
          </a:p>
          <a:p>
            <a:pPr indent="-228600" lvl="0" marL="457200" rtl="0" algn="l">
              <a:lnSpc>
                <a:spcPct val="100000"/>
              </a:lnSpc>
              <a:spcBef>
                <a:spcPts val="0"/>
              </a:spcBef>
              <a:spcAft>
                <a:spcPts val="0"/>
              </a:spcAft>
              <a:buSzPts val="1100"/>
              <a:buNone/>
            </a:pPr>
            <a:r>
              <a:t/>
            </a:r>
            <a:endParaRPr/>
          </a:p>
        </p:txBody>
      </p:sp>
      <p:sp>
        <p:nvSpPr>
          <p:cNvPr id="81" name="Google Shape;81;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6: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9" name="Google Shape;279;p2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7: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p2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4" name="Google Shape;30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are going to learn about different beach flags</a:t>
            </a:r>
            <a:endParaRPr/>
          </a:p>
        </p:txBody>
      </p:sp>
      <p:sp>
        <p:nvSpPr>
          <p:cNvPr id="309" name="Google Shape;30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3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Hold each flag up and ask pupils if they know what these stand for</a:t>
            </a:r>
            <a:endParaRPr/>
          </a:p>
        </p:txBody>
      </p:sp>
      <p:sp>
        <p:nvSpPr>
          <p:cNvPr id="314" name="Google Shape;31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3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3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3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4" name="Google Shape;33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3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4: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90" name="Google Shape;90;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4" name="Google Shape;34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3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4" name="Google Shape;35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4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4" name="Google Shape;36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54365dedf2_0_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g254365dedf2_0_1: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u="sng">
                <a:solidFill>
                  <a:schemeClr val="hlink"/>
                </a:solidFill>
                <a:hlinkClick r:id="rId2"/>
              </a:rPr>
              <a:t>https://www.youtube.com/watch?v=zwzB7So7jSM</a:t>
            </a:r>
            <a:r>
              <a:rPr lang="en-GB"/>
              <a:t>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44: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1" name="Google Shape;381;p4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60: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395" name="Google Shape;395;p6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4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p43: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PLENARY (CONTINUED) • Ask the children to turn to the person next to them – how many safety messages can they remember?  As a group recap on the main messages. • Ask for a show of hands, how many of the children feel as if they have learnt more about water safety today? You may want to ask some children about what they are going to do with their new safety knowledge i.e. share it with family/friend/always look for hazards before engaging in an activity near water etc. (this information can be used for evaluation purposes) • Remind the children that lots of fun takes place around water but it’s important to be aware of the risks. • Tell the children that if they would like to know more about the work of the RNLI that they can go on to the website to watch rescues and to improve their water safety skills.</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5: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latin typeface="Arial"/>
                <a:ea typeface="Arial"/>
                <a:cs typeface="Arial"/>
                <a:sym typeface="Arial"/>
              </a:rPr>
              <a:t>Ask the pupils how many of them travelled past open water on their way to school and what kind of water was it?</a:t>
            </a:r>
            <a:endParaRPr/>
          </a:p>
          <a:p>
            <a:pPr indent="-298450" lvl="0" marL="457200" rtl="0" algn="l">
              <a:lnSpc>
                <a:spcPct val="100000"/>
              </a:lnSpc>
              <a:spcBef>
                <a:spcPts val="0"/>
              </a:spcBef>
              <a:spcAft>
                <a:spcPts val="0"/>
              </a:spcAft>
              <a:buSzPts val="1100"/>
              <a:buFont typeface="Arial"/>
              <a:buChar char="•"/>
            </a:pPr>
            <a:r>
              <a:rPr lang="en-GB">
                <a:latin typeface="Arial"/>
                <a:ea typeface="Arial"/>
                <a:cs typeface="Arial"/>
                <a:sym typeface="Arial"/>
              </a:rPr>
              <a:t>Canal</a:t>
            </a:r>
            <a:endParaRPr/>
          </a:p>
          <a:p>
            <a:pPr indent="-298450" lvl="0" marL="457200" rtl="0" algn="l">
              <a:lnSpc>
                <a:spcPct val="100000"/>
              </a:lnSpc>
              <a:spcBef>
                <a:spcPts val="0"/>
              </a:spcBef>
              <a:spcAft>
                <a:spcPts val="0"/>
              </a:spcAft>
              <a:buSzPts val="1100"/>
              <a:buFont typeface="Arial"/>
              <a:buChar char="•"/>
            </a:pPr>
            <a:r>
              <a:rPr lang="en-GB">
                <a:latin typeface="Arial"/>
                <a:ea typeface="Arial"/>
                <a:cs typeface="Arial"/>
                <a:sym typeface="Arial"/>
              </a:rPr>
              <a:t>River</a:t>
            </a:r>
            <a:endParaRPr/>
          </a:p>
          <a:p>
            <a:pPr indent="-298450" lvl="0" marL="457200" rtl="0" algn="l">
              <a:lnSpc>
                <a:spcPct val="100000"/>
              </a:lnSpc>
              <a:spcBef>
                <a:spcPts val="0"/>
              </a:spcBef>
              <a:spcAft>
                <a:spcPts val="0"/>
              </a:spcAft>
              <a:buSzPts val="1100"/>
              <a:buFont typeface="Arial"/>
              <a:buChar char="•"/>
            </a:pPr>
            <a:r>
              <a:rPr lang="en-GB">
                <a:latin typeface="Arial"/>
                <a:ea typeface="Arial"/>
                <a:cs typeface="Arial"/>
                <a:sym typeface="Arial"/>
              </a:rPr>
              <a:t>Stream</a:t>
            </a:r>
            <a:endParaRPr/>
          </a:p>
          <a:p>
            <a:pPr indent="-298450" lvl="0" marL="457200" rtl="0" algn="l">
              <a:lnSpc>
                <a:spcPct val="100000"/>
              </a:lnSpc>
              <a:spcBef>
                <a:spcPts val="0"/>
              </a:spcBef>
              <a:spcAft>
                <a:spcPts val="0"/>
              </a:spcAft>
              <a:buSzPts val="1100"/>
              <a:buFont typeface="Arial"/>
              <a:buChar char="•"/>
            </a:pPr>
            <a:r>
              <a:rPr lang="en-GB">
                <a:latin typeface="Arial"/>
                <a:ea typeface="Arial"/>
                <a:cs typeface="Arial"/>
                <a:sym typeface="Arial"/>
              </a:rPr>
              <a:t>Reservoir</a:t>
            </a:r>
            <a:endParaRPr/>
          </a:p>
          <a:p>
            <a:pPr indent="-298450" lvl="0" marL="457200" rtl="0" algn="l">
              <a:lnSpc>
                <a:spcPct val="100000"/>
              </a:lnSpc>
              <a:spcBef>
                <a:spcPts val="0"/>
              </a:spcBef>
              <a:spcAft>
                <a:spcPts val="0"/>
              </a:spcAft>
              <a:buSzPts val="1100"/>
              <a:buFont typeface="Arial"/>
              <a:buChar char="•"/>
            </a:pPr>
            <a:r>
              <a:rPr lang="en-GB">
                <a:latin typeface="Arial"/>
                <a:ea typeface="Arial"/>
                <a:cs typeface="Arial"/>
                <a:sym typeface="Arial"/>
              </a:rPr>
              <a:t>Lake</a:t>
            </a:r>
            <a:endParaRPr/>
          </a:p>
          <a:p>
            <a:pPr indent="-298450" lvl="0" marL="457200" rtl="0" algn="l">
              <a:lnSpc>
                <a:spcPct val="100000"/>
              </a:lnSpc>
              <a:spcBef>
                <a:spcPts val="0"/>
              </a:spcBef>
              <a:spcAft>
                <a:spcPts val="0"/>
              </a:spcAft>
              <a:buSzPts val="1100"/>
              <a:buFont typeface="Arial"/>
              <a:buChar char="•"/>
            </a:pPr>
            <a:r>
              <a:rPr lang="en-GB">
                <a:latin typeface="Arial"/>
                <a:ea typeface="Arial"/>
                <a:cs typeface="Arial"/>
                <a:sym typeface="Arial"/>
              </a:rPr>
              <a:t>Sea – not in Bucks!  But we still have water everywhere</a:t>
            </a:r>
            <a:endParaRPr/>
          </a:p>
          <a:p>
            <a:pPr indent="-228600" lvl="0" marL="457200" rtl="0" algn="l">
              <a:lnSpc>
                <a:spcPct val="100000"/>
              </a:lnSpc>
              <a:spcBef>
                <a:spcPts val="0"/>
              </a:spcBef>
              <a:spcAft>
                <a:spcPts val="0"/>
              </a:spcAft>
              <a:buSzPts val="1100"/>
              <a:buNone/>
            </a:pPr>
            <a:r>
              <a:t/>
            </a:r>
            <a:endParaRPr/>
          </a:p>
        </p:txBody>
      </p:sp>
      <p:sp>
        <p:nvSpPr>
          <p:cNvPr id="109" name="Google Shape;109;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54365dedf2_0_4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254365dedf2_0_42: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54365dedf2_0_2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254365dedf2_0_20: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p6: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GB"/>
              <a:t>Explain that we are going to undertake a series of challenges this morning</a:t>
            </a:r>
            <a:endParaRPr/>
          </a:p>
          <a:p>
            <a:pPr indent="-298450" lvl="0" marL="457200" rtl="0" algn="l">
              <a:lnSpc>
                <a:spcPct val="100000"/>
              </a:lnSpc>
              <a:spcBef>
                <a:spcPts val="0"/>
              </a:spcBef>
              <a:spcAft>
                <a:spcPts val="0"/>
              </a:spcAft>
              <a:buSzPts val="1100"/>
              <a:buChar char="●"/>
            </a:pPr>
            <a:r>
              <a:rPr lang="en-GB"/>
              <a:t>Before you go near water, you need to stop and think – be prepared for any visit near or in water</a:t>
            </a:r>
            <a:endParaRPr/>
          </a:p>
          <a:p>
            <a:pPr indent="0" lvl="0" marL="158750" rtl="0" algn="l">
              <a:lnSpc>
                <a:spcPct val="100000"/>
              </a:lnSpc>
              <a:spcBef>
                <a:spcPts val="0"/>
              </a:spcBef>
              <a:spcAft>
                <a:spcPts val="0"/>
              </a:spcAft>
              <a:buSzPts val="1100"/>
              <a:buNone/>
            </a:pPr>
            <a:r>
              <a:rPr b="1" lang="en-GB"/>
              <a:t>Challenge 1:</a:t>
            </a:r>
            <a:endParaRPr b="1"/>
          </a:p>
          <a:p>
            <a:pPr indent="-298450" lvl="0" marL="457200" rtl="0" algn="l">
              <a:lnSpc>
                <a:spcPct val="100000"/>
              </a:lnSpc>
              <a:spcBef>
                <a:spcPts val="0"/>
              </a:spcBef>
              <a:spcAft>
                <a:spcPts val="0"/>
              </a:spcAft>
              <a:buSzPts val="1100"/>
              <a:buChar char="●"/>
            </a:pPr>
            <a:r>
              <a:rPr lang="en-GB"/>
              <a:t>Tell the children that they have got 30 seconds to spot as many hazards/dangers as they can. If they can spot some people being safety heroes too, then even better! • After 30 seconds ask the children to raise their hands if they have a danger they would like to share with everyone. Take several answers. Refer to the list below if needed. • Move onto the next slide and ask the children if any of them spotted some safer behaviours. Remind the children that the beach is a really fun place to go as long as they remember to keep their eyes peeled for potential dangers.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7: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You have 30 seconds in the chat to record as many hazards as you can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2f79b2d236_0_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g22f79b2d236_0_0: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0" name="Shape 40"/>
        <p:cNvGrpSpPr/>
        <p:nvPr/>
      </p:nvGrpSpPr>
      <p:grpSpPr>
        <a:xfrm>
          <a:off x="0" y="0"/>
          <a:ext cx="0" cy="0"/>
          <a:chOff x="0" y="0"/>
          <a:chExt cx="0" cy="0"/>
        </a:xfrm>
      </p:grpSpPr>
      <p:sp>
        <p:nvSpPr>
          <p:cNvPr id="41" name="Google Shape;41;p5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2" name="Google Shape;42;p5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3" name="Google Shape;43;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sp>
        <p:nvSpPr>
          <p:cNvPr id="45" name="Google Shape;45;p5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6" name="Google Shape;46;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p5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5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0" name="Google Shape;50;p5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 name="Google Shape;51;p5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2" name="Google Shape;52;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5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55" name="Google Shape;55;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5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8" name="Google Shape;58;p5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9" name="Google Shape;59;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47"/>
          <p:cNvSpPr txBox="1"/>
          <p:nvPr>
            <p:ph type="title"/>
          </p:nvPr>
        </p:nvSpPr>
        <p:spPr>
          <a:xfrm>
            <a:off x="628650" y="273844"/>
            <a:ext cx="7886700" cy="994172"/>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 name="Google Shape;13;p47"/>
          <p:cNvSpPr txBox="1"/>
          <p:nvPr>
            <p:ph idx="1" type="body"/>
          </p:nvPr>
        </p:nvSpPr>
        <p:spPr>
          <a:xfrm>
            <a:off x="628650" y="1369219"/>
            <a:ext cx="7886700" cy="3263504"/>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 name="Google Shape;14;p47"/>
          <p:cNvSpPr txBox="1"/>
          <p:nvPr>
            <p:ph idx="10" type="dt"/>
          </p:nvPr>
        </p:nvSpPr>
        <p:spPr>
          <a:xfrm>
            <a:off x="628650" y="4767263"/>
            <a:ext cx="2057400" cy="27384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 name="Google Shape;15;p47"/>
          <p:cNvSpPr txBox="1"/>
          <p:nvPr>
            <p:ph idx="11" type="ftr"/>
          </p:nvPr>
        </p:nvSpPr>
        <p:spPr>
          <a:xfrm>
            <a:off x="3028950" y="4767263"/>
            <a:ext cx="3086100" cy="27384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 name="Google Shape;16;p47"/>
          <p:cNvSpPr txBox="1"/>
          <p:nvPr>
            <p:ph idx="12" type="sldNum"/>
          </p:nvPr>
        </p:nvSpPr>
        <p:spPr>
          <a:xfrm>
            <a:off x="6457950" y="4767263"/>
            <a:ext cx="2057400" cy="273844"/>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17" name="Shape 1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rmal Slide without bullets">
  <p:cSld name="Normal Slide without bullets">
    <p:spTree>
      <p:nvGrpSpPr>
        <p:cNvPr id="18" name="Shape 18"/>
        <p:cNvGrpSpPr/>
        <p:nvPr/>
      </p:nvGrpSpPr>
      <p:grpSpPr>
        <a:xfrm>
          <a:off x="0" y="0"/>
          <a:ext cx="0" cy="0"/>
          <a:chOff x="0" y="0"/>
          <a:chExt cx="0" cy="0"/>
        </a:xfrm>
      </p:grpSpPr>
      <p:sp>
        <p:nvSpPr>
          <p:cNvPr id="19" name="Google Shape;19;p49"/>
          <p:cNvSpPr txBox="1"/>
          <p:nvPr>
            <p:ph type="title"/>
          </p:nvPr>
        </p:nvSpPr>
        <p:spPr>
          <a:xfrm>
            <a:off x="1925706" y="273844"/>
            <a:ext cx="7128900" cy="839700"/>
          </a:xfrm>
          <a:prstGeom prst="rect">
            <a:avLst/>
          </a:prstGeom>
          <a:noFill/>
          <a:ln>
            <a:noFill/>
          </a:ln>
        </p:spPr>
        <p:txBody>
          <a:bodyPr anchorCtr="0" anchor="t" bIns="68575" lIns="68575" spcFirstLastPara="1" rIns="68575" wrap="square" tIns="68575">
            <a:noAutofit/>
          </a:bodyPr>
          <a:lstStyle>
            <a:lvl1pPr lvl="0" marR="0" algn="ctr">
              <a:lnSpc>
                <a:spcPct val="90000"/>
              </a:lnSpc>
              <a:spcBef>
                <a:spcPts val="0"/>
              </a:spcBef>
              <a:spcAft>
                <a:spcPts val="0"/>
              </a:spcAft>
              <a:buClr>
                <a:srgbClr val="26397C"/>
              </a:buClr>
              <a:buSzPts val="1100"/>
              <a:buFont typeface="Arial"/>
              <a:buNone/>
              <a:defRPr b="1" i="0" sz="3600" u="none" cap="none" strike="noStrike">
                <a:solidFill>
                  <a:srgbClr val="26397C"/>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0" name="Google Shape;20;p49"/>
          <p:cNvSpPr txBox="1"/>
          <p:nvPr>
            <p:ph idx="1" type="body"/>
          </p:nvPr>
        </p:nvSpPr>
        <p:spPr>
          <a:xfrm>
            <a:off x="1925706" y="1369218"/>
            <a:ext cx="7128900" cy="36327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26397C"/>
              </a:buClr>
              <a:buSzPts val="1100"/>
              <a:buFont typeface="Arial"/>
              <a:buNone/>
              <a:defRPr b="0" i="0" sz="2700" u="none" cap="none" strike="noStrike">
                <a:solidFill>
                  <a:srgbClr val="26397C"/>
                </a:solidFill>
                <a:latin typeface="Calibri"/>
                <a:ea typeface="Calibri"/>
                <a:cs typeface="Calibri"/>
                <a:sym typeface="Calibri"/>
              </a:defRPr>
            </a:lvl1pPr>
            <a:lvl2pPr indent="-342900" lvl="1" marL="914400" marR="0" algn="l">
              <a:lnSpc>
                <a:spcPct val="90000"/>
              </a:lnSpc>
              <a:spcBef>
                <a:spcPts val="400"/>
              </a:spcBef>
              <a:spcAft>
                <a:spcPts val="0"/>
              </a:spcAft>
              <a:buClr>
                <a:srgbClr val="26397C"/>
              </a:buClr>
              <a:buSzPts val="1800"/>
              <a:buFont typeface="Arial"/>
              <a:buChar char="•"/>
              <a:defRPr b="0" i="0" sz="1800" u="none" cap="none" strike="noStrike">
                <a:solidFill>
                  <a:srgbClr val="26397C"/>
                </a:solidFill>
                <a:latin typeface="Calibri"/>
                <a:ea typeface="Calibri"/>
                <a:cs typeface="Calibri"/>
                <a:sym typeface="Calibri"/>
              </a:defRPr>
            </a:lvl2pPr>
            <a:lvl3pPr indent="-323850" lvl="2" marL="1371600" marR="0" algn="l">
              <a:lnSpc>
                <a:spcPct val="90000"/>
              </a:lnSpc>
              <a:spcBef>
                <a:spcPts val="400"/>
              </a:spcBef>
              <a:spcAft>
                <a:spcPts val="0"/>
              </a:spcAft>
              <a:buClr>
                <a:srgbClr val="26397C"/>
              </a:buClr>
              <a:buSzPts val="1500"/>
              <a:buFont typeface="Arial"/>
              <a:buChar char="•"/>
              <a:defRPr b="0" i="0" sz="1500" u="none" cap="none" strike="noStrike">
                <a:solidFill>
                  <a:srgbClr val="26397C"/>
                </a:solidFill>
                <a:latin typeface="Calibri"/>
                <a:ea typeface="Calibri"/>
                <a:cs typeface="Calibri"/>
                <a:sym typeface="Calibri"/>
              </a:defRPr>
            </a:lvl3pPr>
            <a:lvl4pPr indent="-317500" lvl="3" marL="1828800" marR="0" algn="l">
              <a:lnSpc>
                <a:spcPct val="90000"/>
              </a:lnSpc>
              <a:spcBef>
                <a:spcPts val="400"/>
              </a:spcBef>
              <a:spcAft>
                <a:spcPts val="0"/>
              </a:spcAft>
              <a:buClr>
                <a:srgbClr val="26397C"/>
              </a:buClr>
              <a:buSzPts val="1400"/>
              <a:buFont typeface="Arial"/>
              <a:buChar char="•"/>
              <a:defRPr b="0" i="0" sz="1400" u="none" cap="none" strike="noStrike">
                <a:solidFill>
                  <a:srgbClr val="26397C"/>
                </a:solidFill>
                <a:latin typeface="Calibri"/>
                <a:ea typeface="Calibri"/>
                <a:cs typeface="Calibri"/>
                <a:sym typeface="Calibri"/>
              </a:defRPr>
            </a:lvl4pPr>
            <a:lvl5pPr indent="-317500" lvl="4" marL="2286000" marR="0" algn="l">
              <a:lnSpc>
                <a:spcPct val="90000"/>
              </a:lnSpc>
              <a:spcBef>
                <a:spcPts val="400"/>
              </a:spcBef>
              <a:spcAft>
                <a:spcPts val="0"/>
              </a:spcAft>
              <a:buClr>
                <a:srgbClr val="26397C"/>
              </a:buClr>
              <a:buSzPts val="1400"/>
              <a:buFont typeface="Arial"/>
              <a:buChar char="•"/>
              <a:defRPr b="0" i="0" sz="1400" u="none" cap="none" strike="noStrike">
                <a:solidFill>
                  <a:srgbClr val="26397C"/>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5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3" name="Google Shape;23;p5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4" name="Google Shape;24;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5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7" name="Google Shape;27;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1" name="Google Shape;31;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 name="Google Shape;34;p5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5" name="Google Shape;35;p5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6" name="Google Shape;36;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 name="Google Shape;39;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15.jpg"/><Relationship Id="rId5" Type="http://schemas.openxmlformats.org/officeDocument/2006/relationships/image" Target="../media/image4.jpg"/><Relationship Id="rId6" Type="http://schemas.openxmlformats.org/officeDocument/2006/relationships/image" Target="../media/image13.jpg"/><Relationship Id="rId7"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image" Target="../media/image15.jpg"/><Relationship Id="rId5" Type="http://schemas.openxmlformats.org/officeDocument/2006/relationships/image" Target="../media/image27.png"/><Relationship Id="rId6"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jpg"/><Relationship Id="rId4" Type="http://schemas.openxmlformats.org/officeDocument/2006/relationships/image" Target="../media/image15.jpg"/><Relationship Id="rId5"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15.jpg"/><Relationship Id="rId5"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0.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3.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jpg"/><Relationship Id="rId4" Type="http://schemas.openxmlformats.org/officeDocument/2006/relationships/image" Target="../media/image15.jpg"/><Relationship Id="rId5"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5.jpg"/><Relationship Id="rId4" Type="http://schemas.openxmlformats.org/officeDocument/2006/relationships/image" Target="../media/image57.jpg"/><Relationship Id="rId5" Type="http://schemas.openxmlformats.org/officeDocument/2006/relationships/image" Target="../media/image58.jpg"/><Relationship Id="rId6" Type="http://schemas.openxmlformats.org/officeDocument/2006/relationships/image" Target="../media/image56.jpg"/><Relationship Id="rId7" Type="http://schemas.openxmlformats.org/officeDocument/2006/relationships/image" Target="../media/image59.png"/><Relationship Id="rId8" Type="http://schemas.openxmlformats.org/officeDocument/2006/relationships/image" Target="../media/image6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6.png"/></Relationships>
</file>

<file path=ppt/slides/_rels/slide4.xml.rels><?xml version="1.0" encoding="UTF-8" standalone="yes"?><Relationships xmlns="http://schemas.openxmlformats.org/package/2006/relationships"><Relationship Id="rId10"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5.jp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www.youtube.com/watch?v=zwzB7So7jSM" TargetMode="External"/><Relationship Id="rId4" Type="http://schemas.openxmlformats.org/officeDocument/2006/relationships/image" Target="../media/image7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15.jpg"/><Relationship Id="rId7" Type="http://schemas.openxmlformats.org/officeDocument/2006/relationships/image" Target="../media/image10.jpg"/><Relationship Id="rId8" Type="http://schemas.openxmlformats.org/officeDocument/2006/relationships/image" Target="../media/image7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www.lifesavingsociety.com/water-safety/community-events/national-drowning-prevention-week.aspx" TargetMode="External"/><Relationship Id="rId4" Type="http://schemas.openxmlformats.org/officeDocument/2006/relationships/hyperlink" Target="https://www.rlss.org.uk/pages/category/water-safety-information" TargetMode="External"/><Relationship Id="rId5" Type="http://schemas.openxmlformats.org/officeDocument/2006/relationships/hyperlink" Target="https://www.youtube.com/watch?v=3OBCFEEZe1U" TargetMode="External"/><Relationship Id="rId6" Type="http://schemas.openxmlformats.org/officeDocument/2006/relationships/hyperlink" Target="https://www.youtube.com/watch?v=WMuCyARlZ98" TargetMode="External"/><Relationship Id="rId7" Type="http://schemas.openxmlformats.org/officeDocument/2006/relationships/hyperlink" Target="https://www.rlss.org.uk/drowning-prevention-week-animation" TargetMode="External"/><Relationship Id="rId8"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0.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11" Type="http://schemas.openxmlformats.org/officeDocument/2006/relationships/image" Target="../media/image15.jpg"/><Relationship Id="rId10"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4.png"/><Relationship Id="rId5" Type="http://schemas.openxmlformats.org/officeDocument/2006/relationships/image" Target="../media/image2.png"/><Relationship Id="rId6" Type="http://schemas.openxmlformats.org/officeDocument/2006/relationships/image" Target="../media/image21.png"/><Relationship Id="rId7" Type="http://schemas.openxmlformats.org/officeDocument/2006/relationships/image" Target="../media/image11.png"/><Relationship Id="rId8"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15.jpg"/><Relationship Id="rId5" Type="http://schemas.openxmlformats.org/officeDocument/2006/relationships/image" Target="../media/image30.png"/><Relationship Id="rId6"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descr="Wave Vector Art &amp; Graphics | freevector.com" id="64" name="Google Shape;64;p1"/>
          <p:cNvPicPr preferRelativeResize="0"/>
          <p:nvPr/>
        </p:nvPicPr>
        <p:blipFill rotWithShape="1">
          <a:blip r:embed="rId3">
            <a:alphaModFix/>
          </a:blip>
          <a:srcRect b="36355" l="7194" r="6410" t="37158"/>
          <a:stretch/>
        </p:blipFill>
        <p:spPr>
          <a:xfrm>
            <a:off x="1614060" y="4159669"/>
            <a:ext cx="7529945" cy="1035047"/>
          </a:xfrm>
          <a:prstGeom prst="rect">
            <a:avLst/>
          </a:prstGeom>
          <a:noFill/>
          <a:ln>
            <a:noFill/>
          </a:ln>
        </p:spPr>
      </p:pic>
      <p:pic>
        <p:nvPicPr>
          <p:cNvPr descr="https://lh4.googleusercontent.com/CZLxjFc5jY_k9C7oU-SIjSJO_bZR4k6wFesL2YFADjuL9x06nFT5NQVm6HA7TBWyA6DW9MfKTnP4D1RFb80Bk61ZwwzLT98lY6cIoU1ZDzHt-Tn5ji5w4ZAeRMtaDk26okgD_I3H" id="65" name="Google Shape;65;p1"/>
          <p:cNvPicPr preferRelativeResize="0"/>
          <p:nvPr/>
        </p:nvPicPr>
        <p:blipFill rotWithShape="1">
          <a:blip r:embed="rId4">
            <a:alphaModFix/>
          </a:blip>
          <a:srcRect b="0" l="0" r="0" t="0"/>
          <a:stretch/>
        </p:blipFill>
        <p:spPr>
          <a:xfrm>
            <a:off x="180112" y="4159669"/>
            <a:ext cx="1694138" cy="821656"/>
          </a:xfrm>
          <a:prstGeom prst="rect">
            <a:avLst/>
          </a:prstGeom>
          <a:noFill/>
          <a:ln>
            <a:noFill/>
          </a:ln>
        </p:spPr>
      </p:pic>
      <p:sp>
        <p:nvSpPr>
          <p:cNvPr id="66" name="Google Shape;66;p1"/>
          <p:cNvSpPr txBox="1"/>
          <p:nvPr/>
        </p:nvSpPr>
        <p:spPr>
          <a:xfrm>
            <a:off x="309758" y="342900"/>
            <a:ext cx="8117700" cy="3924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rgbClr val="003E6C"/>
                </a:solidFill>
                <a:latin typeface="Arial"/>
                <a:ea typeface="Arial"/>
                <a:cs typeface="Arial"/>
                <a:sym typeface="Arial"/>
              </a:rPr>
              <a:t>Bucks School Swimming Partnership</a:t>
            </a:r>
            <a:endParaRPr b="1" i="0" sz="1600" u="none" cap="none" strike="noStrike">
              <a:solidFill>
                <a:srgbClr val="003E6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3E6C"/>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i="0" lang="en-GB" sz="2800" u="none" cap="none" strike="noStrike">
                <a:solidFill>
                  <a:srgbClr val="003E6C"/>
                </a:solidFill>
                <a:latin typeface="Arial"/>
                <a:ea typeface="Arial"/>
                <a:cs typeface="Arial"/>
                <a:sym typeface="Arial"/>
              </a:rPr>
              <a:t>Drowning Prevention Week - Water Safety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003E6C"/>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003E6C"/>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3E6C"/>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3E6C"/>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3E6C"/>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3E6C"/>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rgbClr val="003E6C"/>
                </a:solidFill>
                <a:latin typeface="Arial"/>
                <a:ea typeface="Arial"/>
                <a:cs typeface="Arial"/>
                <a:sym typeface="Arial"/>
              </a:rPr>
              <a:t>Mrs Rogers </a:t>
            </a:r>
            <a:endParaRPr b="0" i="0" sz="2800" u="none" cap="none" strike="noStrike">
              <a:solidFill>
                <a:srgbClr val="003E6C"/>
              </a:solidFill>
              <a:latin typeface="Arial"/>
              <a:ea typeface="Arial"/>
              <a:cs typeface="Arial"/>
              <a:sym typeface="Arial"/>
            </a:endParaRPr>
          </a:p>
        </p:txBody>
      </p:sp>
      <p:pic>
        <p:nvPicPr>
          <p:cNvPr descr="Royal National Lifeboat Institution Open Data" id="67" name="Google Shape;67;p1"/>
          <p:cNvPicPr preferRelativeResize="0"/>
          <p:nvPr/>
        </p:nvPicPr>
        <p:blipFill rotWithShape="1">
          <a:blip r:embed="rId5">
            <a:alphaModFix/>
          </a:blip>
          <a:srcRect b="0" l="0" r="0" t="0"/>
          <a:stretch/>
        </p:blipFill>
        <p:spPr>
          <a:xfrm>
            <a:off x="157000" y="1862525"/>
            <a:ext cx="2517847" cy="1674148"/>
          </a:xfrm>
          <a:prstGeom prst="rect">
            <a:avLst/>
          </a:prstGeom>
          <a:noFill/>
          <a:ln>
            <a:noFill/>
          </a:ln>
        </p:spPr>
      </p:pic>
      <p:pic>
        <p:nvPicPr>
          <p:cNvPr descr="Youth Education - Helping You Teach Children Water Safety" id="68" name="Google Shape;68;p1"/>
          <p:cNvPicPr preferRelativeResize="0"/>
          <p:nvPr/>
        </p:nvPicPr>
        <p:blipFill rotWithShape="1">
          <a:blip r:embed="rId6">
            <a:alphaModFix/>
          </a:blip>
          <a:srcRect b="0" l="0" r="0" t="3776"/>
          <a:stretch/>
        </p:blipFill>
        <p:spPr>
          <a:xfrm>
            <a:off x="6062268" y="1930684"/>
            <a:ext cx="2971647" cy="1605989"/>
          </a:xfrm>
          <a:prstGeom prst="rect">
            <a:avLst/>
          </a:prstGeom>
          <a:noFill/>
          <a:ln>
            <a:noFill/>
          </a:ln>
        </p:spPr>
      </p:pic>
      <p:pic>
        <p:nvPicPr>
          <p:cNvPr id="69" name="Google Shape;69;p1"/>
          <p:cNvPicPr preferRelativeResize="0"/>
          <p:nvPr/>
        </p:nvPicPr>
        <p:blipFill rotWithShape="1">
          <a:blip r:embed="rId7">
            <a:alphaModFix/>
          </a:blip>
          <a:srcRect b="0" l="0" r="0" t="0"/>
          <a:stretch/>
        </p:blipFill>
        <p:spPr>
          <a:xfrm>
            <a:off x="2739670" y="1600200"/>
            <a:ext cx="3257775" cy="20837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Activity sheets, posters and colouring sheets" id="157" name="Google Shape;157;p8"/>
          <p:cNvPicPr preferRelativeResize="0"/>
          <p:nvPr/>
        </p:nvPicPr>
        <p:blipFill rotWithShape="1">
          <a:blip r:embed="rId3">
            <a:alphaModFix/>
          </a:blip>
          <a:srcRect b="0" l="0" r="0" t="0"/>
          <a:stretch/>
        </p:blipFill>
        <p:spPr>
          <a:xfrm>
            <a:off x="-11322" y="0"/>
            <a:ext cx="9141291"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g22f79b2d236_0_4"/>
          <p:cNvPicPr preferRelativeResize="0"/>
          <p:nvPr/>
        </p:nvPicPr>
        <p:blipFill rotWithShape="1">
          <a:blip r:embed="rId3">
            <a:alphaModFix/>
          </a:blip>
          <a:srcRect b="5883" l="17311" r="16382" t="15521"/>
          <a:stretch/>
        </p:blipFill>
        <p:spPr>
          <a:xfrm>
            <a:off x="928900" y="68237"/>
            <a:ext cx="7509773" cy="50070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10"/>
          <p:cNvPicPr preferRelativeResize="0"/>
          <p:nvPr/>
        </p:nvPicPr>
        <p:blipFill rotWithShape="1">
          <a:blip r:embed="rId3">
            <a:alphaModFix/>
          </a:blip>
          <a:srcRect b="0" l="0" r="0" t="0"/>
          <a:stretch/>
        </p:blipFill>
        <p:spPr>
          <a:xfrm>
            <a:off x="0" y="-19313"/>
            <a:ext cx="9143999" cy="51628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descr="Wave Vector Art &amp; Graphics | freevector.com" id="172" name="Google Shape;172;p11"/>
          <p:cNvPicPr preferRelativeResize="0"/>
          <p:nvPr/>
        </p:nvPicPr>
        <p:blipFill rotWithShape="1">
          <a:blip r:embed="rId3">
            <a:alphaModFix/>
          </a:blip>
          <a:srcRect b="36355" l="7194" r="6410" t="37158"/>
          <a:stretch/>
        </p:blipFill>
        <p:spPr>
          <a:xfrm>
            <a:off x="1614060" y="4159669"/>
            <a:ext cx="7529945" cy="1035047"/>
          </a:xfrm>
          <a:prstGeom prst="rect">
            <a:avLst/>
          </a:prstGeom>
          <a:noFill/>
          <a:ln>
            <a:noFill/>
          </a:ln>
        </p:spPr>
      </p:pic>
      <p:pic>
        <p:nvPicPr>
          <p:cNvPr descr="https://lh4.googleusercontent.com/CZLxjFc5jY_k9C7oU-SIjSJO_bZR4k6wFesL2YFADjuL9x06nFT5NQVm6HA7TBWyA6DW9MfKTnP4D1RFb80Bk61ZwwzLT98lY6cIoU1ZDzHt-Tn5ji5w4ZAeRMtaDk26okgD_I3H" id="173" name="Google Shape;173;p11"/>
          <p:cNvPicPr preferRelativeResize="0"/>
          <p:nvPr/>
        </p:nvPicPr>
        <p:blipFill rotWithShape="1">
          <a:blip r:embed="rId4">
            <a:alphaModFix/>
          </a:blip>
          <a:srcRect b="0" l="0" r="0" t="0"/>
          <a:stretch/>
        </p:blipFill>
        <p:spPr>
          <a:xfrm>
            <a:off x="180112" y="4159669"/>
            <a:ext cx="1694138" cy="821656"/>
          </a:xfrm>
          <a:prstGeom prst="rect">
            <a:avLst/>
          </a:prstGeom>
          <a:noFill/>
          <a:ln>
            <a:noFill/>
          </a:ln>
        </p:spPr>
      </p:pic>
      <p:sp>
        <p:nvSpPr>
          <p:cNvPr id="174" name="Google Shape;174;p11"/>
          <p:cNvSpPr txBox="1"/>
          <p:nvPr/>
        </p:nvSpPr>
        <p:spPr>
          <a:xfrm>
            <a:off x="565372" y="2031822"/>
            <a:ext cx="796636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GB" sz="4000" u="none" cap="none" strike="noStrike">
                <a:solidFill>
                  <a:srgbClr val="0070C0"/>
                </a:solidFill>
                <a:latin typeface="Arial"/>
                <a:ea typeface="Arial"/>
                <a:cs typeface="Arial"/>
                <a:sym typeface="Arial"/>
              </a:rPr>
              <a:t>Challenge 2 - Stay Together</a:t>
            </a:r>
            <a:endParaRPr b="1" i="0" sz="4000" u="none" cap="none" strike="noStrike">
              <a:solidFill>
                <a:srgbClr val="0070C0"/>
              </a:solidFill>
              <a:latin typeface="Arial"/>
              <a:ea typeface="Arial"/>
              <a:cs typeface="Arial"/>
              <a:sym typeface="Arial"/>
            </a:endParaRPr>
          </a:p>
        </p:txBody>
      </p:sp>
      <p:pic>
        <p:nvPicPr>
          <p:cNvPr id="175" name="Google Shape;175;p11"/>
          <p:cNvPicPr preferRelativeResize="0"/>
          <p:nvPr/>
        </p:nvPicPr>
        <p:blipFill rotWithShape="1">
          <a:blip r:embed="rId5">
            <a:alphaModFix/>
          </a:blip>
          <a:srcRect b="6093" l="0" r="0" t="0"/>
          <a:stretch/>
        </p:blipFill>
        <p:spPr>
          <a:xfrm>
            <a:off x="7787683" y="1701535"/>
            <a:ext cx="982000" cy="1623926"/>
          </a:xfrm>
          <a:prstGeom prst="rect">
            <a:avLst/>
          </a:prstGeom>
          <a:noFill/>
          <a:ln>
            <a:noFill/>
          </a:ln>
        </p:spPr>
      </p:pic>
      <p:pic>
        <p:nvPicPr>
          <p:cNvPr id="176" name="Google Shape;176;p11"/>
          <p:cNvPicPr preferRelativeResize="0"/>
          <p:nvPr/>
        </p:nvPicPr>
        <p:blipFill rotWithShape="1">
          <a:blip r:embed="rId6">
            <a:alphaModFix/>
          </a:blip>
          <a:srcRect b="0" l="0" r="0" t="0"/>
          <a:stretch/>
        </p:blipFill>
        <p:spPr>
          <a:xfrm>
            <a:off x="8463250" y="84250"/>
            <a:ext cx="597950" cy="597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12"/>
          <p:cNvPicPr preferRelativeResize="0"/>
          <p:nvPr/>
        </p:nvPicPr>
        <p:blipFill rotWithShape="1">
          <a:blip r:embed="rId3">
            <a:alphaModFix/>
          </a:blip>
          <a:srcRect b="6497" l="17099" r="16988" t="16941"/>
          <a:stretch/>
        </p:blipFill>
        <p:spPr>
          <a:xfrm>
            <a:off x="430822" y="-256530"/>
            <a:ext cx="8264769" cy="5400030"/>
          </a:xfrm>
          <a:prstGeom prst="rect">
            <a:avLst/>
          </a:prstGeom>
          <a:noFill/>
          <a:ln>
            <a:noFill/>
          </a:ln>
        </p:spPr>
      </p:pic>
      <p:sp>
        <p:nvSpPr>
          <p:cNvPr id="182" name="Google Shape;182;p12"/>
          <p:cNvSpPr txBox="1"/>
          <p:nvPr/>
        </p:nvSpPr>
        <p:spPr>
          <a:xfrm>
            <a:off x="4097150" y="1344850"/>
            <a:ext cx="1156800" cy="14931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0" i="0" lang="en-GB" sz="1700" u="none" cap="none" strike="noStrike">
                <a:solidFill>
                  <a:srgbClr val="9900FF"/>
                </a:solidFill>
                <a:latin typeface="Arial"/>
                <a:ea typeface="Arial"/>
                <a:cs typeface="Arial"/>
                <a:sym typeface="Arial"/>
              </a:rPr>
              <a:t>How can we have fun but stay safe?</a:t>
            </a:r>
            <a:endParaRPr b="0" i="0" sz="1700" u="none" cap="none" strike="noStrike">
              <a:solidFill>
                <a:srgbClr val="9900FF"/>
              </a:solidFill>
              <a:latin typeface="Arial"/>
              <a:ea typeface="Arial"/>
              <a:cs typeface="Arial"/>
              <a:sym typeface="Arial"/>
            </a:endParaRPr>
          </a:p>
        </p:txBody>
      </p:sp>
      <p:pic>
        <p:nvPicPr>
          <p:cNvPr id="183" name="Google Shape;183;p12"/>
          <p:cNvPicPr preferRelativeResize="0"/>
          <p:nvPr/>
        </p:nvPicPr>
        <p:blipFill rotWithShape="1">
          <a:blip r:embed="rId4">
            <a:alphaModFix/>
          </a:blip>
          <a:srcRect b="0" l="0" r="0" t="0"/>
          <a:stretch/>
        </p:blipFill>
        <p:spPr>
          <a:xfrm>
            <a:off x="8756100" y="84250"/>
            <a:ext cx="305100" cy="305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g254365dedf2_0_12"/>
          <p:cNvPicPr preferRelativeResize="0"/>
          <p:nvPr/>
        </p:nvPicPr>
        <p:blipFill rotWithShape="1">
          <a:blip r:embed="rId3">
            <a:alphaModFix/>
          </a:blip>
          <a:srcRect b="6492" l="17097" r="16991" t="16943"/>
          <a:stretch/>
        </p:blipFill>
        <p:spPr>
          <a:xfrm>
            <a:off x="430822" y="-256530"/>
            <a:ext cx="8264770" cy="5400030"/>
          </a:xfrm>
          <a:prstGeom prst="rect">
            <a:avLst/>
          </a:prstGeom>
          <a:noFill/>
          <a:ln>
            <a:noFill/>
          </a:ln>
        </p:spPr>
      </p:pic>
      <p:sp>
        <p:nvSpPr>
          <p:cNvPr id="189" name="Google Shape;189;g254365dedf2_0_12"/>
          <p:cNvSpPr txBox="1"/>
          <p:nvPr/>
        </p:nvSpPr>
        <p:spPr>
          <a:xfrm>
            <a:off x="798675" y="52525"/>
            <a:ext cx="3254400" cy="1385400"/>
          </a:xfrm>
          <a:prstGeom prst="rect">
            <a:avLst/>
          </a:prstGeom>
          <a:solidFill>
            <a:srgbClr val="D0E0E3"/>
          </a:solid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Suncream and hat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Toys for the beach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Water?</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FF0000"/>
              </a:buClr>
              <a:buSzPts val="1300"/>
              <a:buFont typeface="Arial"/>
              <a:buChar char="●"/>
            </a:pPr>
            <a:r>
              <a:rPr b="1" i="0" lang="en-GB" sz="1300" u="none" cap="none" strike="noStrike">
                <a:solidFill>
                  <a:srgbClr val="FF0000"/>
                </a:solidFill>
                <a:latin typeface="Arial"/>
                <a:ea typeface="Arial"/>
                <a:cs typeface="Arial"/>
                <a:sym typeface="Arial"/>
              </a:rPr>
              <a:t>Tides - when? </a:t>
            </a:r>
            <a:endParaRPr b="1" i="0" sz="1300" u="none" cap="none" strike="noStrike">
              <a:solidFill>
                <a:srgbClr val="FF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Lifeguarded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Safe places to swim </a:t>
            </a:r>
            <a:endParaRPr b="0" i="0" sz="1300" u="none" cap="none" strike="noStrike">
              <a:solidFill>
                <a:srgbClr val="000000"/>
              </a:solidFill>
              <a:latin typeface="Arial"/>
              <a:ea typeface="Arial"/>
              <a:cs typeface="Arial"/>
              <a:sym typeface="Arial"/>
            </a:endParaRPr>
          </a:p>
        </p:txBody>
      </p:sp>
      <p:sp>
        <p:nvSpPr>
          <p:cNvPr id="190" name="Google Shape;190;g254365dedf2_0_12"/>
          <p:cNvSpPr txBox="1"/>
          <p:nvPr/>
        </p:nvSpPr>
        <p:spPr>
          <a:xfrm>
            <a:off x="4996325" y="84100"/>
            <a:ext cx="3254400" cy="1385400"/>
          </a:xfrm>
          <a:prstGeom prst="rect">
            <a:avLst/>
          </a:prstGeom>
          <a:solidFill>
            <a:srgbClr val="D9D2E9"/>
          </a:solid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Warm clothes and waterproof clothing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Appropriate footwear (non-slip)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Life rings around the route?</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Barriers are there for a reason - don’t climb! </a:t>
            </a:r>
            <a:endParaRPr b="0" i="0" sz="1300" u="none" cap="none" strike="noStrike">
              <a:solidFill>
                <a:srgbClr val="000000"/>
              </a:solidFill>
              <a:latin typeface="Arial"/>
              <a:ea typeface="Arial"/>
              <a:cs typeface="Arial"/>
              <a:sym typeface="Arial"/>
            </a:endParaRPr>
          </a:p>
        </p:txBody>
      </p:sp>
      <p:sp>
        <p:nvSpPr>
          <p:cNvPr id="191" name="Google Shape;191;g254365dedf2_0_12"/>
          <p:cNvSpPr txBox="1"/>
          <p:nvPr/>
        </p:nvSpPr>
        <p:spPr>
          <a:xfrm>
            <a:off x="798675" y="2337825"/>
            <a:ext cx="3254400" cy="785100"/>
          </a:xfrm>
          <a:prstGeom prst="rect">
            <a:avLst/>
          </a:prstGeom>
          <a:solidFill>
            <a:srgbClr val="FCE5CD"/>
          </a:solid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Warm clothing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Wellies / appropriate footwear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Sea looks rough - don’t go in  </a:t>
            </a:r>
            <a:endParaRPr b="0" i="0" sz="1300" u="none" cap="none" strike="noStrike">
              <a:solidFill>
                <a:srgbClr val="000000"/>
              </a:solidFill>
              <a:latin typeface="Arial"/>
              <a:ea typeface="Arial"/>
              <a:cs typeface="Arial"/>
              <a:sym typeface="Arial"/>
            </a:endParaRPr>
          </a:p>
        </p:txBody>
      </p:sp>
      <p:sp>
        <p:nvSpPr>
          <p:cNvPr id="192" name="Google Shape;192;g254365dedf2_0_12"/>
          <p:cNvSpPr txBox="1"/>
          <p:nvPr/>
        </p:nvSpPr>
        <p:spPr>
          <a:xfrm>
            <a:off x="4996325" y="2354800"/>
            <a:ext cx="3254400" cy="1185300"/>
          </a:xfrm>
          <a:prstGeom prst="rect">
            <a:avLst/>
          </a:prstGeom>
          <a:solidFill>
            <a:srgbClr val="EAD1DC"/>
          </a:solid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Bodyboard and wetsuit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Suncream</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Hair tied back, so you can see!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Is this the right area?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Is it lifeguarded? </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descr="Wave Vector Art &amp; Graphics | freevector.com" id="197" name="Google Shape;197;p13"/>
          <p:cNvPicPr preferRelativeResize="0"/>
          <p:nvPr/>
        </p:nvPicPr>
        <p:blipFill rotWithShape="1">
          <a:blip r:embed="rId3">
            <a:alphaModFix/>
          </a:blip>
          <a:srcRect b="36355" l="7194" r="6410" t="37158"/>
          <a:stretch/>
        </p:blipFill>
        <p:spPr>
          <a:xfrm>
            <a:off x="1614060" y="4159669"/>
            <a:ext cx="7529945" cy="1035047"/>
          </a:xfrm>
          <a:prstGeom prst="rect">
            <a:avLst/>
          </a:prstGeom>
          <a:noFill/>
          <a:ln>
            <a:noFill/>
          </a:ln>
        </p:spPr>
      </p:pic>
      <p:pic>
        <p:nvPicPr>
          <p:cNvPr descr="https://lh4.googleusercontent.com/CZLxjFc5jY_k9C7oU-SIjSJO_bZR4k6wFesL2YFADjuL9x06nFT5NQVm6HA7TBWyA6DW9MfKTnP4D1RFb80Bk61ZwwzLT98lY6cIoU1ZDzHt-Tn5ji5w4ZAeRMtaDk26okgD_I3H" id="198" name="Google Shape;198;p13"/>
          <p:cNvPicPr preferRelativeResize="0"/>
          <p:nvPr/>
        </p:nvPicPr>
        <p:blipFill rotWithShape="1">
          <a:blip r:embed="rId4">
            <a:alphaModFix/>
          </a:blip>
          <a:srcRect b="0" l="0" r="0" t="0"/>
          <a:stretch/>
        </p:blipFill>
        <p:spPr>
          <a:xfrm>
            <a:off x="180112" y="4159669"/>
            <a:ext cx="1694138" cy="821656"/>
          </a:xfrm>
          <a:prstGeom prst="rect">
            <a:avLst/>
          </a:prstGeom>
          <a:noFill/>
          <a:ln>
            <a:noFill/>
          </a:ln>
        </p:spPr>
      </p:pic>
      <p:sp>
        <p:nvSpPr>
          <p:cNvPr id="199" name="Google Shape;199;p13"/>
          <p:cNvSpPr txBox="1"/>
          <p:nvPr/>
        </p:nvSpPr>
        <p:spPr>
          <a:xfrm>
            <a:off x="565372" y="2031822"/>
            <a:ext cx="796636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GB" sz="4000" u="none" cap="none" strike="noStrike">
                <a:solidFill>
                  <a:srgbClr val="0070C0"/>
                </a:solidFill>
                <a:latin typeface="Arial"/>
                <a:ea typeface="Arial"/>
                <a:cs typeface="Arial"/>
                <a:sym typeface="Arial"/>
              </a:rPr>
              <a:t>Challenge 3 - Float</a:t>
            </a:r>
            <a:endParaRPr b="1" i="0" sz="4000" u="none" cap="none" strike="noStrike">
              <a:solidFill>
                <a:srgbClr val="0070C0"/>
              </a:solidFill>
              <a:latin typeface="Arial"/>
              <a:ea typeface="Arial"/>
              <a:cs typeface="Arial"/>
              <a:sym typeface="Arial"/>
            </a:endParaRPr>
          </a:p>
        </p:txBody>
      </p:sp>
      <p:pic>
        <p:nvPicPr>
          <p:cNvPr id="200" name="Google Shape;200;p13"/>
          <p:cNvPicPr preferRelativeResize="0"/>
          <p:nvPr/>
        </p:nvPicPr>
        <p:blipFill rotWithShape="1">
          <a:blip r:embed="rId5">
            <a:alphaModFix/>
          </a:blip>
          <a:srcRect b="0" l="0" r="0" t="0"/>
          <a:stretch/>
        </p:blipFill>
        <p:spPr>
          <a:xfrm>
            <a:off x="5081899" y="2824825"/>
            <a:ext cx="3241174" cy="1283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g254365dedf2_0_28"/>
          <p:cNvPicPr preferRelativeResize="0"/>
          <p:nvPr/>
        </p:nvPicPr>
        <p:blipFill rotWithShape="1">
          <a:blip r:embed="rId3">
            <a:alphaModFix/>
          </a:blip>
          <a:srcRect b="0" l="0" r="0" t="0"/>
          <a:stretch/>
        </p:blipFill>
        <p:spPr>
          <a:xfrm>
            <a:off x="152400" y="152400"/>
            <a:ext cx="8839200" cy="46258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14"/>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15"/>
          <p:cNvPicPr preferRelativeResize="0"/>
          <p:nvPr/>
        </p:nvPicPr>
        <p:blipFill rotWithShape="1">
          <a:blip r:embed="rId3">
            <a:alphaModFix/>
          </a:blip>
          <a:srcRect b="0" l="0" r="0" t="0"/>
          <a:stretch/>
        </p:blipFill>
        <p:spPr>
          <a:xfrm>
            <a:off x="0" y="1"/>
            <a:ext cx="9144000"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descr="Wave Vector Art &amp; Graphics | freevector.com" id="74" name="Google Shape;74;p2"/>
          <p:cNvPicPr preferRelativeResize="0"/>
          <p:nvPr/>
        </p:nvPicPr>
        <p:blipFill rotWithShape="1">
          <a:blip r:embed="rId3">
            <a:alphaModFix/>
          </a:blip>
          <a:srcRect b="36355" l="7194" r="6410" t="37158"/>
          <a:stretch/>
        </p:blipFill>
        <p:spPr>
          <a:xfrm>
            <a:off x="1614060" y="4159669"/>
            <a:ext cx="7529945" cy="1035047"/>
          </a:xfrm>
          <a:prstGeom prst="rect">
            <a:avLst/>
          </a:prstGeom>
          <a:noFill/>
          <a:ln>
            <a:noFill/>
          </a:ln>
        </p:spPr>
      </p:pic>
      <p:pic>
        <p:nvPicPr>
          <p:cNvPr descr="https://lh4.googleusercontent.com/CZLxjFc5jY_k9C7oU-SIjSJO_bZR4k6wFesL2YFADjuL9x06nFT5NQVm6HA7TBWyA6DW9MfKTnP4D1RFb80Bk61ZwwzLT98lY6cIoU1ZDzHt-Tn5ji5w4ZAeRMtaDk26okgD_I3H" id="75" name="Google Shape;75;p2"/>
          <p:cNvPicPr preferRelativeResize="0"/>
          <p:nvPr/>
        </p:nvPicPr>
        <p:blipFill rotWithShape="1">
          <a:blip r:embed="rId4">
            <a:alphaModFix/>
          </a:blip>
          <a:srcRect b="0" l="0" r="0" t="0"/>
          <a:stretch/>
        </p:blipFill>
        <p:spPr>
          <a:xfrm>
            <a:off x="180112" y="4159669"/>
            <a:ext cx="1694138" cy="821656"/>
          </a:xfrm>
          <a:prstGeom prst="rect">
            <a:avLst/>
          </a:prstGeom>
          <a:noFill/>
          <a:ln>
            <a:noFill/>
          </a:ln>
        </p:spPr>
      </p:pic>
      <p:sp>
        <p:nvSpPr>
          <p:cNvPr id="76" name="Google Shape;76;p2"/>
          <p:cNvSpPr txBox="1"/>
          <p:nvPr/>
        </p:nvSpPr>
        <p:spPr>
          <a:xfrm>
            <a:off x="5090211" y="1435188"/>
            <a:ext cx="3721282" cy="21852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GB" sz="3200" u="none" cap="none" strike="noStrike">
                <a:solidFill>
                  <a:srgbClr val="FF0000"/>
                </a:solidFill>
                <a:latin typeface="Arial"/>
                <a:ea typeface="Arial"/>
                <a:cs typeface="Arial"/>
                <a:sym typeface="Arial"/>
              </a:rPr>
              <a:t>Key Water Safety Messages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1" lang="en-GB" sz="2400" u="none" cap="none" strike="noStrike">
                <a:solidFill>
                  <a:srgbClr val="FF0000"/>
                </a:solidFill>
                <a:latin typeface="Arial"/>
                <a:ea typeface="Arial"/>
                <a:cs typeface="Arial"/>
                <a:sym typeface="Arial"/>
              </a:rPr>
              <a:t>‘Shout –throw- never go’</a:t>
            </a:r>
            <a:endParaRPr b="0" i="1" sz="2400" u="none" cap="none" strike="noStrike">
              <a:solidFill>
                <a:srgbClr val="FF0000"/>
              </a:solidFill>
              <a:latin typeface="Arial"/>
              <a:ea typeface="Arial"/>
              <a:cs typeface="Arial"/>
              <a:sym typeface="Arial"/>
            </a:endParaRPr>
          </a:p>
        </p:txBody>
      </p:sp>
      <p:pic>
        <p:nvPicPr>
          <p:cNvPr descr="RNLI on Twitter: &quot;Hi, our water safety messages used by the youth education  team also encourage young people to call 999 or 112 if they see someone in  trouble in the water," id="77" name="Google Shape;77;p2"/>
          <p:cNvPicPr preferRelativeResize="0"/>
          <p:nvPr/>
        </p:nvPicPr>
        <p:blipFill rotWithShape="1">
          <a:blip r:embed="rId5">
            <a:alphaModFix/>
          </a:blip>
          <a:srcRect b="0" l="0" r="0" t="0"/>
          <a:stretch/>
        </p:blipFill>
        <p:spPr>
          <a:xfrm>
            <a:off x="2206869" y="649698"/>
            <a:ext cx="2550831" cy="360577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16"/>
          <p:cNvPicPr preferRelativeResize="0"/>
          <p:nvPr/>
        </p:nvPicPr>
        <p:blipFill rotWithShape="1">
          <a:blip r:embed="rId3">
            <a:alphaModFix/>
          </a:blip>
          <a:srcRect b="0" l="0" r="0" t="0"/>
          <a:stretch/>
        </p:blipFill>
        <p:spPr>
          <a:xfrm>
            <a:off x="1" y="0"/>
            <a:ext cx="9143999"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17"/>
          <p:cNvPicPr preferRelativeResize="0"/>
          <p:nvPr/>
        </p:nvPicPr>
        <p:blipFill rotWithShape="1">
          <a:blip r:embed="rId3">
            <a:alphaModFix/>
          </a:blip>
          <a:srcRect b="4188" l="16928" r="16929" t="14716"/>
          <a:stretch/>
        </p:blipFill>
        <p:spPr>
          <a:xfrm>
            <a:off x="301752" y="-316095"/>
            <a:ext cx="8293609" cy="5455023"/>
          </a:xfrm>
          <a:prstGeom prst="rect">
            <a:avLst/>
          </a:prstGeom>
          <a:noFill/>
          <a:ln>
            <a:noFill/>
          </a:ln>
        </p:spPr>
      </p:pic>
      <p:pic>
        <p:nvPicPr>
          <p:cNvPr id="227" name="Google Shape;227;p17"/>
          <p:cNvPicPr preferRelativeResize="0"/>
          <p:nvPr/>
        </p:nvPicPr>
        <p:blipFill rotWithShape="1">
          <a:blip r:embed="rId4">
            <a:alphaModFix/>
          </a:blip>
          <a:srcRect b="0" l="0" r="0" t="0"/>
          <a:stretch/>
        </p:blipFill>
        <p:spPr>
          <a:xfrm>
            <a:off x="8463250" y="84250"/>
            <a:ext cx="597950" cy="597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18"/>
          <p:cNvPicPr preferRelativeResize="0"/>
          <p:nvPr/>
        </p:nvPicPr>
        <p:blipFill rotWithShape="1">
          <a:blip r:embed="rId3">
            <a:alphaModFix/>
          </a:blip>
          <a:srcRect b="6870" l="17372" r="17584" t="13277"/>
          <a:stretch/>
        </p:blipFill>
        <p:spPr>
          <a:xfrm>
            <a:off x="933206" y="13716"/>
            <a:ext cx="7415266" cy="5120640"/>
          </a:xfrm>
          <a:prstGeom prst="rect">
            <a:avLst/>
          </a:prstGeom>
          <a:noFill/>
          <a:ln>
            <a:noFill/>
          </a:ln>
        </p:spPr>
      </p:pic>
      <p:sp>
        <p:nvSpPr>
          <p:cNvPr id="233" name="Google Shape;233;p18"/>
          <p:cNvSpPr txBox="1"/>
          <p:nvPr/>
        </p:nvSpPr>
        <p:spPr>
          <a:xfrm>
            <a:off x="1812750" y="4200275"/>
            <a:ext cx="333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sp>
        <p:nvSpPr>
          <p:cNvPr id="234" name="Google Shape;234;p18"/>
          <p:cNvSpPr txBox="1"/>
          <p:nvPr/>
        </p:nvSpPr>
        <p:spPr>
          <a:xfrm>
            <a:off x="3092513" y="4200275"/>
            <a:ext cx="495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8.5</a:t>
            </a:r>
            <a:endParaRPr b="0" i="0" sz="1400" u="none" cap="none" strike="noStrike">
              <a:solidFill>
                <a:srgbClr val="000000"/>
              </a:solidFill>
              <a:latin typeface="Arial"/>
              <a:ea typeface="Arial"/>
              <a:cs typeface="Arial"/>
              <a:sym typeface="Arial"/>
            </a:endParaRPr>
          </a:p>
        </p:txBody>
      </p:sp>
      <p:sp>
        <p:nvSpPr>
          <p:cNvPr id="235" name="Google Shape;235;p18"/>
          <p:cNvSpPr txBox="1"/>
          <p:nvPr/>
        </p:nvSpPr>
        <p:spPr>
          <a:xfrm>
            <a:off x="4431141" y="4200275"/>
            <a:ext cx="419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19</a:t>
            </a:r>
            <a:endParaRPr b="0" i="0" sz="1400" u="none" cap="none" strike="noStrike">
              <a:solidFill>
                <a:srgbClr val="000000"/>
              </a:solidFill>
              <a:latin typeface="Arial"/>
              <a:ea typeface="Arial"/>
              <a:cs typeface="Arial"/>
              <a:sym typeface="Arial"/>
            </a:endParaRPr>
          </a:p>
        </p:txBody>
      </p:sp>
      <p:sp>
        <p:nvSpPr>
          <p:cNvPr id="236" name="Google Shape;236;p18"/>
          <p:cNvSpPr txBox="1"/>
          <p:nvPr/>
        </p:nvSpPr>
        <p:spPr>
          <a:xfrm>
            <a:off x="5827150" y="4200275"/>
            <a:ext cx="419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30</a:t>
            </a:r>
            <a:endParaRPr b="0" i="0" sz="1400" u="none" cap="none" strike="noStrike">
              <a:solidFill>
                <a:srgbClr val="000000"/>
              </a:solidFill>
              <a:latin typeface="Arial"/>
              <a:ea typeface="Arial"/>
              <a:cs typeface="Arial"/>
              <a:sym typeface="Arial"/>
            </a:endParaRPr>
          </a:p>
        </p:txBody>
      </p:sp>
      <p:sp>
        <p:nvSpPr>
          <p:cNvPr id="237" name="Google Shape;237;p18"/>
          <p:cNvSpPr txBox="1"/>
          <p:nvPr/>
        </p:nvSpPr>
        <p:spPr>
          <a:xfrm>
            <a:off x="6976775" y="4214925"/>
            <a:ext cx="495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37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19"/>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0"/>
          <p:cNvPicPr preferRelativeResize="0"/>
          <p:nvPr/>
        </p:nvPicPr>
        <p:blipFill rotWithShape="1">
          <a:blip r:embed="rId3">
            <a:alphaModFix/>
          </a:blip>
          <a:srcRect b="0" l="0" r="0" t="0"/>
          <a:stretch/>
        </p:blipFill>
        <p:spPr>
          <a:xfrm>
            <a:off x="0" y="-1"/>
            <a:ext cx="9144000" cy="5143500"/>
          </a:xfrm>
          <a:prstGeom prst="rect">
            <a:avLst/>
          </a:prstGeom>
          <a:noFill/>
          <a:ln>
            <a:noFill/>
          </a:ln>
        </p:spPr>
      </p:pic>
      <p:pic>
        <p:nvPicPr>
          <p:cNvPr id="248" name="Google Shape;248;p20"/>
          <p:cNvPicPr preferRelativeResize="0"/>
          <p:nvPr/>
        </p:nvPicPr>
        <p:blipFill rotWithShape="1">
          <a:blip r:embed="rId4">
            <a:alphaModFix/>
          </a:blip>
          <a:srcRect b="0" l="0" r="0" t="0"/>
          <a:stretch/>
        </p:blipFill>
        <p:spPr>
          <a:xfrm>
            <a:off x="4630575" y="4356575"/>
            <a:ext cx="729250" cy="735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21"/>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Wave Vector Art &amp; Graphics | freevector.com" id="258" name="Google Shape;258;p22"/>
          <p:cNvPicPr preferRelativeResize="0"/>
          <p:nvPr/>
        </p:nvPicPr>
        <p:blipFill rotWithShape="1">
          <a:blip r:embed="rId3">
            <a:alphaModFix/>
          </a:blip>
          <a:srcRect b="36355" l="7194" r="6410" t="37158"/>
          <a:stretch/>
        </p:blipFill>
        <p:spPr>
          <a:xfrm>
            <a:off x="1614060" y="4159669"/>
            <a:ext cx="7529945" cy="1035047"/>
          </a:xfrm>
          <a:prstGeom prst="rect">
            <a:avLst/>
          </a:prstGeom>
          <a:noFill/>
          <a:ln>
            <a:noFill/>
          </a:ln>
        </p:spPr>
      </p:pic>
      <p:pic>
        <p:nvPicPr>
          <p:cNvPr descr="https://lh4.googleusercontent.com/CZLxjFc5jY_k9C7oU-SIjSJO_bZR4k6wFesL2YFADjuL9x06nFT5NQVm6HA7TBWyA6DW9MfKTnP4D1RFb80Bk61ZwwzLT98lY6cIoU1ZDzHt-Tn5ji5w4ZAeRMtaDk26okgD_I3H" id="259" name="Google Shape;259;p22"/>
          <p:cNvPicPr preferRelativeResize="0"/>
          <p:nvPr/>
        </p:nvPicPr>
        <p:blipFill rotWithShape="1">
          <a:blip r:embed="rId4">
            <a:alphaModFix/>
          </a:blip>
          <a:srcRect b="0" l="0" r="0" t="0"/>
          <a:stretch/>
        </p:blipFill>
        <p:spPr>
          <a:xfrm>
            <a:off x="180112" y="4159669"/>
            <a:ext cx="1694138" cy="821656"/>
          </a:xfrm>
          <a:prstGeom prst="rect">
            <a:avLst/>
          </a:prstGeom>
          <a:noFill/>
          <a:ln>
            <a:noFill/>
          </a:ln>
        </p:spPr>
      </p:pic>
      <p:sp>
        <p:nvSpPr>
          <p:cNvPr id="260" name="Google Shape;260;p22"/>
          <p:cNvSpPr txBox="1"/>
          <p:nvPr/>
        </p:nvSpPr>
        <p:spPr>
          <a:xfrm>
            <a:off x="565372" y="2031822"/>
            <a:ext cx="796636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GB" sz="4000" u="none" cap="none" strike="noStrike">
                <a:solidFill>
                  <a:srgbClr val="0070C0"/>
                </a:solidFill>
                <a:latin typeface="Arial"/>
                <a:ea typeface="Arial"/>
                <a:cs typeface="Arial"/>
                <a:sym typeface="Arial"/>
              </a:rPr>
              <a:t>Challenge 4 – Call 999/112</a:t>
            </a:r>
            <a:endParaRPr b="1" i="0" sz="4000" u="none" cap="none" strike="noStrike">
              <a:solidFill>
                <a:srgbClr val="0070C0"/>
              </a:solidFill>
              <a:latin typeface="Arial"/>
              <a:ea typeface="Arial"/>
              <a:cs typeface="Arial"/>
              <a:sym typeface="Arial"/>
            </a:endParaRPr>
          </a:p>
        </p:txBody>
      </p:sp>
      <p:pic>
        <p:nvPicPr>
          <p:cNvPr id="261" name="Google Shape;261;p22"/>
          <p:cNvPicPr preferRelativeResize="0"/>
          <p:nvPr/>
        </p:nvPicPr>
        <p:blipFill rotWithShape="1">
          <a:blip r:embed="rId5">
            <a:alphaModFix/>
          </a:blip>
          <a:srcRect b="9329" l="0" r="0" t="0"/>
          <a:stretch/>
        </p:blipFill>
        <p:spPr>
          <a:xfrm>
            <a:off x="7021275" y="2693025"/>
            <a:ext cx="1734725" cy="1188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23"/>
          <p:cNvPicPr preferRelativeResize="0"/>
          <p:nvPr/>
        </p:nvPicPr>
        <p:blipFill rotWithShape="1">
          <a:blip r:embed="rId3">
            <a:alphaModFix/>
          </a:blip>
          <a:srcRect b="3467" l="16722" r="16945" t="16409"/>
          <a:stretch/>
        </p:blipFill>
        <p:spPr>
          <a:xfrm>
            <a:off x="653906" y="0"/>
            <a:ext cx="7937805"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4"/>
          <p:cNvPicPr preferRelativeResize="0"/>
          <p:nvPr/>
        </p:nvPicPr>
        <p:blipFill rotWithShape="1">
          <a:blip r:embed="rId3">
            <a:alphaModFix/>
          </a:blip>
          <a:srcRect b="5337" l="17104" r="17729" t="15129"/>
          <a:stretch/>
        </p:blipFill>
        <p:spPr>
          <a:xfrm>
            <a:off x="693648" y="1"/>
            <a:ext cx="7855992"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2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3"/>
          <p:cNvPicPr preferRelativeResize="0"/>
          <p:nvPr/>
        </p:nvPicPr>
        <p:blipFill rotWithShape="1">
          <a:blip r:embed="rId3">
            <a:alphaModFix/>
          </a:blip>
          <a:srcRect b="0" l="3499" r="0" t="0"/>
          <a:stretch/>
        </p:blipFill>
        <p:spPr>
          <a:xfrm>
            <a:off x="0" y="1"/>
            <a:ext cx="9144000" cy="5143499"/>
          </a:xfrm>
          <a:prstGeom prst="rect">
            <a:avLst/>
          </a:prstGeom>
          <a:noFill/>
          <a:ln>
            <a:noFill/>
          </a:ln>
        </p:spPr>
      </p:pic>
      <p:pic>
        <p:nvPicPr>
          <p:cNvPr id="84" name="Google Shape;84;p3"/>
          <p:cNvPicPr preferRelativeResize="0"/>
          <p:nvPr/>
        </p:nvPicPr>
        <p:blipFill rotWithShape="1">
          <a:blip r:embed="rId4">
            <a:alphaModFix amt="11000"/>
          </a:blip>
          <a:srcRect b="0" l="0" r="0" t="0"/>
          <a:stretch/>
        </p:blipFill>
        <p:spPr>
          <a:xfrm rot="-403571">
            <a:off x="-4522954" y="112027"/>
            <a:ext cx="15857100" cy="14988219"/>
          </a:xfrm>
          <a:prstGeom prst="rect">
            <a:avLst/>
          </a:prstGeom>
          <a:noFill/>
          <a:ln>
            <a:noFill/>
          </a:ln>
        </p:spPr>
      </p:pic>
      <p:pic>
        <p:nvPicPr>
          <p:cNvPr id="85" name="Google Shape;85;p3"/>
          <p:cNvPicPr preferRelativeResize="0"/>
          <p:nvPr/>
        </p:nvPicPr>
        <p:blipFill rotWithShape="1">
          <a:blip r:embed="rId5">
            <a:alphaModFix/>
          </a:blip>
          <a:srcRect b="0" l="0" r="0" t="0"/>
          <a:stretch/>
        </p:blipFill>
        <p:spPr>
          <a:xfrm rot="-300000">
            <a:off x="228952" y="211190"/>
            <a:ext cx="1085135" cy="1086380"/>
          </a:xfrm>
          <a:prstGeom prst="rect">
            <a:avLst/>
          </a:prstGeom>
          <a:noFill/>
          <a:ln>
            <a:noFill/>
          </a:ln>
        </p:spPr>
      </p:pic>
      <p:sp>
        <p:nvSpPr>
          <p:cNvPr id="86" name="Google Shape;86;p3"/>
          <p:cNvSpPr txBox="1"/>
          <p:nvPr/>
        </p:nvSpPr>
        <p:spPr>
          <a:xfrm>
            <a:off x="2002126" y="1616866"/>
            <a:ext cx="4643565" cy="224190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8000"/>
              <a:buFont typeface="Arial"/>
              <a:buNone/>
            </a:pPr>
            <a:r>
              <a:rPr b="0" i="0" lang="en-GB" sz="8100" u="none" cap="none" strike="noStrike">
                <a:solidFill>
                  <a:schemeClr val="lt1"/>
                </a:solidFill>
                <a:latin typeface="Arial"/>
                <a:ea typeface="Arial"/>
                <a:cs typeface="Arial"/>
                <a:sym typeface="Arial"/>
              </a:rPr>
              <a:t>Water is Fun!</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26"/>
          <p:cNvPicPr preferRelativeResize="0"/>
          <p:nvPr/>
        </p:nvPicPr>
        <p:blipFill rotWithShape="1">
          <a:blip r:embed="rId3">
            <a:alphaModFix/>
          </a:blip>
          <a:srcRect b="0" l="3499" r="0" t="0"/>
          <a:stretch/>
        </p:blipFill>
        <p:spPr>
          <a:xfrm>
            <a:off x="0" y="1"/>
            <a:ext cx="9144000" cy="5143499"/>
          </a:xfrm>
          <a:prstGeom prst="rect">
            <a:avLst/>
          </a:prstGeom>
          <a:noFill/>
          <a:ln>
            <a:noFill/>
          </a:ln>
        </p:spPr>
      </p:pic>
      <p:pic>
        <p:nvPicPr>
          <p:cNvPr id="282" name="Google Shape;282;p26"/>
          <p:cNvPicPr preferRelativeResize="0"/>
          <p:nvPr/>
        </p:nvPicPr>
        <p:blipFill rotWithShape="1">
          <a:blip r:embed="rId4">
            <a:alphaModFix amt="11000"/>
          </a:blip>
          <a:srcRect b="0" l="0" r="0" t="0"/>
          <a:stretch/>
        </p:blipFill>
        <p:spPr>
          <a:xfrm rot="-403571">
            <a:off x="-4522954" y="112027"/>
            <a:ext cx="15857100" cy="14988219"/>
          </a:xfrm>
          <a:prstGeom prst="rect">
            <a:avLst/>
          </a:prstGeom>
          <a:noFill/>
          <a:ln>
            <a:noFill/>
          </a:ln>
        </p:spPr>
      </p:pic>
      <p:pic>
        <p:nvPicPr>
          <p:cNvPr id="283" name="Google Shape;283;p26"/>
          <p:cNvPicPr preferRelativeResize="0"/>
          <p:nvPr/>
        </p:nvPicPr>
        <p:blipFill rotWithShape="1">
          <a:blip r:embed="rId5">
            <a:alphaModFix/>
          </a:blip>
          <a:srcRect b="0" l="0" r="0" t="0"/>
          <a:stretch/>
        </p:blipFill>
        <p:spPr>
          <a:xfrm rot="-300000">
            <a:off x="228952" y="211190"/>
            <a:ext cx="1085135" cy="1086380"/>
          </a:xfrm>
          <a:prstGeom prst="rect">
            <a:avLst/>
          </a:prstGeom>
          <a:noFill/>
          <a:ln>
            <a:noFill/>
          </a:ln>
        </p:spPr>
      </p:pic>
      <p:sp>
        <p:nvSpPr>
          <p:cNvPr id="284" name="Google Shape;284;p26"/>
          <p:cNvSpPr txBox="1"/>
          <p:nvPr/>
        </p:nvSpPr>
        <p:spPr>
          <a:xfrm>
            <a:off x="710514" y="2055778"/>
            <a:ext cx="7722973" cy="103194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6000"/>
              <a:buFont typeface="Arial"/>
              <a:buNone/>
            </a:pPr>
            <a:r>
              <a:rPr b="0" i="0" lang="en-GB" sz="6000" u="none" cap="none" strike="noStrike">
                <a:solidFill>
                  <a:schemeClr val="lt1"/>
                </a:solidFill>
                <a:latin typeface="Arial"/>
                <a:ea typeface="Arial"/>
                <a:cs typeface="Arial"/>
                <a:sym typeface="Arial"/>
              </a:rPr>
              <a:t>Skills to keep you safe</a:t>
            </a:r>
            <a:br>
              <a:rPr b="0" i="0" lang="en-GB" sz="6000" u="none" cap="none" strike="noStrike">
                <a:solidFill>
                  <a:schemeClr val="lt1"/>
                </a:solidFill>
                <a:latin typeface="Arial"/>
                <a:ea typeface="Arial"/>
                <a:cs typeface="Arial"/>
                <a:sym typeface="Arial"/>
              </a:rPr>
            </a:br>
            <a:endParaRPr b="0" i="0" sz="60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7"/>
          <p:cNvSpPr txBox="1"/>
          <p:nvPr/>
        </p:nvSpPr>
        <p:spPr>
          <a:xfrm>
            <a:off x="638949" y="456671"/>
            <a:ext cx="7772186" cy="103194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i="0" lang="en-GB" sz="3300" u="none" cap="none" strike="noStrike">
                <a:solidFill>
                  <a:srgbClr val="2195AE"/>
                </a:solidFill>
                <a:latin typeface="Arial"/>
                <a:ea typeface="Arial"/>
                <a:cs typeface="Arial"/>
                <a:sym typeface="Arial"/>
              </a:rPr>
              <a:t>Skills to keep you safe</a:t>
            </a:r>
            <a:br>
              <a:rPr b="1" i="0" lang="en-GB" sz="3300" u="none" cap="none" strike="noStrike">
                <a:solidFill>
                  <a:srgbClr val="2195AE"/>
                </a:solidFill>
                <a:latin typeface="Arial"/>
                <a:ea typeface="Arial"/>
                <a:cs typeface="Arial"/>
                <a:sym typeface="Arial"/>
              </a:rPr>
            </a:br>
            <a:endParaRPr b="1" i="0" sz="2700" u="none" cap="none" strike="noStrike">
              <a:solidFill>
                <a:srgbClr val="2195AE"/>
              </a:solidFill>
              <a:latin typeface="Arial"/>
              <a:ea typeface="Arial"/>
              <a:cs typeface="Arial"/>
              <a:sym typeface="Arial"/>
            </a:endParaRPr>
          </a:p>
        </p:txBody>
      </p:sp>
      <p:pic>
        <p:nvPicPr>
          <p:cNvPr id="290" name="Google Shape;290;p27"/>
          <p:cNvPicPr preferRelativeResize="0"/>
          <p:nvPr/>
        </p:nvPicPr>
        <p:blipFill rotWithShape="1">
          <a:blip r:embed="rId3">
            <a:alphaModFix/>
          </a:blip>
          <a:srcRect b="0" l="0" r="0" t="0"/>
          <a:stretch/>
        </p:blipFill>
        <p:spPr>
          <a:xfrm>
            <a:off x="727642" y="1577622"/>
            <a:ext cx="1326218" cy="1326218"/>
          </a:xfrm>
          <a:prstGeom prst="rect">
            <a:avLst/>
          </a:prstGeom>
          <a:noFill/>
          <a:ln cap="flat" cmpd="sng" w="9525">
            <a:solidFill>
              <a:srgbClr val="2195AE"/>
            </a:solidFill>
            <a:prstDash val="solid"/>
            <a:round/>
            <a:headEnd len="sm" w="sm" type="none"/>
            <a:tailEnd len="sm" w="sm" type="none"/>
          </a:ln>
        </p:spPr>
      </p:pic>
      <p:pic>
        <p:nvPicPr>
          <p:cNvPr id="291" name="Google Shape;291;p27"/>
          <p:cNvPicPr preferRelativeResize="0"/>
          <p:nvPr/>
        </p:nvPicPr>
        <p:blipFill rotWithShape="1">
          <a:blip r:embed="rId4">
            <a:alphaModFix/>
          </a:blip>
          <a:srcRect b="0" l="0" r="0" t="0"/>
          <a:stretch/>
        </p:blipFill>
        <p:spPr>
          <a:xfrm>
            <a:off x="727642" y="3290212"/>
            <a:ext cx="890744" cy="1326218"/>
          </a:xfrm>
          <a:prstGeom prst="rect">
            <a:avLst/>
          </a:prstGeom>
          <a:noFill/>
          <a:ln cap="flat" cmpd="sng" w="9525">
            <a:solidFill>
              <a:srgbClr val="2195AE"/>
            </a:solidFill>
            <a:prstDash val="solid"/>
            <a:round/>
            <a:headEnd len="sm" w="sm" type="none"/>
            <a:tailEnd len="sm" w="sm" type="none"/>
          </a:ln>
        </p:spPr>
      </p:pic>
      <p:pic>
        <p:nvPicPr>
          <p:cNvPr id="292" name="Google Shape;292;p27"/>
          <p:cNvPicPr preferRelativeResize="0"/>
          <p:nvPr/>
        </p:nvPicPr>
        <p:blipFill rotWithShape="1">
          <a:blip r:embed="rId5">
            <a:alphaModFix/>
          </a:blip>
          <a:srcRect b="0" l="0" r="0" t="0"/>
          <a:stretch/>
        </p:blipFill>
        <p:spPr>
          <a:xfrm>
            <a:off x="3247364" y="1577622"/>
            <a:ext cx="1479096" cy="1328830"/>
          </a:xfrm>
          <a:prstGeom prst="rect">
            <a:avLst/>
          </a:prstGeom>
          <a:noFill/>
          <a:ln cap="flat" cmpd="sng" w="9525">
            <a:solidFill>
              <a:srgbClr val="2195AE"/>
            </a:solidFill>
            <a:prstDash val="solid"/>
            <a:round/>
            <a:headEnd len="sm" w="sm" type="none"/>
            <a:tailEnd len="sm" w="sm" type="none"/>
          </a:ln>
        </p:spPr>
      </p:pic>
      <p:pic>
        <p:nvPicPr>
          <p:cNvPr id="293" name="Google Shape;293;p27"/>
          <p:cNvPicPr preferRelativeResize="0"/>
          <p:nvPr/>
        </p:nvPicPr>
        <p:blipFill rotWithShape="1">
          <a:blip r:embed="rId6">
            <a:alphaModFix/>
          </a:blip>
          <a:srcRect b="0" l="0" r="0" t="0"/>
          <a:stretch/>
        </p:blipFill>
        <p:spPr>
          <a:xfrm>
            <a:off x="3250665" y="3290212"/>
            <a:ext cx="945410" cy="1326218"/>
          </a:xfrm>
          <a:prstGeom prst="rect">
            <a:avLst/>
          </a:prstGeom>
          <a:noFill/>
          <a:ln cap="flat" cmpd="sng" w="9525">
            <a:solidFill>
              <a:srgbClr val="2195AE"/>
            </a:solidFill>
            <a:prstDash val="solid"/>
            <a:round/>
            <a:headEnd len="sm" w="sm" type="none"/>
            <a:tailEnd len="sm" w="sm" type="none"/>
          </a:ln>
        </p:spPr>
      </p:pic>
      <p:pic>
        <p:nvPicPr>
          <p:cNvPr id="294" name="Google Shape;294;p27"/>
          <p:cNvPicPr preferRelativeResize="0"/>
          <p:nvPr/>
        </p:nvPicPr>
        <p:blipFill rotWithShape="1">
          <a:blip r:embed="rId7">
            <a:alphaModFix/>
          </a:blip>
          <a:srcRect b="0" l="0" r="0" t="0"/>
          <a:stretch/>
        </p:blipFill>
        <p:spPr>
          <a:xfrm>
            <a:off x="6220354" y="1577622"/>
            <a:ext cx="1042373" cy="1326218"/>
          </a:xfrm>
          <a:prstGeom prst="rect">
            <a:avLst/>
          </a:prstGeom>
          <a:noFill/>
          <a:ln cap="flat" cmpd="sng" w="9525">
            <a:solidFill>
              <a:srgbClr val="2195AE"/>
            </a:solidFill>
            <a:prstDash val="solid"/>
            <a:round/>
            <a:headEnd len="sm" w="sm" type="none"/>
            <a:tailEnd len="sm" w="sm" type="none"/>
          </a:ln>
        </p:spPr>
      </p:pic>
      <p:pic>
        <p:nvPicPr>
          <p:cNvPr id="295" name="Google Shape;295;p27"/>
          <p:cNvPicPr preferRelativeResize="0"/>
          <p:nvPr/>
        </p:nvPicPr>
        <p:blipFill rotWithShape="1">
          <a:blip r:embed="rId8">
            <a:alphaModFix/>
          </a:blip>
          <a:srcRect b="0" l="0" r="0" t="0"/>
          <a:stretch/>
        </p:blipFill>
        <p:spPr>
          <a:xfrm>
            <a:off x="6221184" y="3290212"/>
            <a:ext cx="986381" cy="1326218"/>
          </a:xfrm>
          <a:prstGeom prst="rect">
            <a:avLst/>
          </a:prstGeom>
          <a:noFill/>
          <a:ln cap="flat" cmpd="sng" w="9525">
            <a:solidFill>
              <a:srgbClr val="2195AE"/>
            </a:solidFill>
            <a:prstDash val="solid"/>
            <a:round/>
            <a:headEnd len="sm" w="sm" type="none"/>
            <a:tailEnd len="sm" w="sm" type="none"/>
          </a:ln>
        </p:spPr>
      </p:pic>
      <p:sp>
        <p:nvSpPr>
          <p:cNvPr id="296" name="Google Shape;296;p27"/>
          <p:cNvSpPr txBox="1"/>
          <p:nvPr/>
        </p:nvSpPr>
        <p:spPr>
          <a:xfrm>
            <a:off x="2062232" y="1571072"/>
            <a:ext cx="820130"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C4C4B"/>
                </a:solidFill>
                <a:latin typeface="Arial"/>
                <a:ea typeface="Arial"/>
                <a:cs typeface="Arial"/>
                <a:sym typeface="Arial"/>
              </a:rPr>
              <a:t>Float</a:t>
            </a:r>
            <a:endParaRPr b="0" i="0" sz="1400" u="none" cap="none" strike="noStrike">
              <a:solidFill>
                <a:srgbClr val="000000"/>
              </a:solidFill>
              <a:latin typeface="Arial"/>
              <a:ea typeface="Arial"/>
              <a:cs typeface="Arial"/>
              <a:sym typeface="Arial"/>
            </a:endParaRPr>
          </a:p>
        </p:txBody>
      </p:sp>
      <p:sp>
        <p:nvSpPr>
          <p:cNvPr id="297" name="Google Shape;297;p27"/>
          <p:cNvSpPr txBox="1"/>
          <p:nvPr/>
        </p:nvSpPr>
        <p:spPr>
          <a:xfrm>
            <a:off x="4760533" y="1576004"/>
            <a:ext cx="1025432"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C4C4B"/>
                </a:solidFill>
                <a:latin typeface="Arial"/>
                <a:ea typeface="Arial"/>
                <a:cs typeface="Arial"/>
                <a:sym typeface="Arial"/>
              </a:rPr>
              <a:t>Survival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C4C4B"/>
                </a:solidFill>
                <a:latin typeface="Arial"/>
                <a:ea typeface="Arial"/>
                <a:cs typeface="Arial"/>
                <a:sym typeface="Arial"/>
              </a:rPr>
              <a:t>Stroke</a:t>
            </a:r>
            <a:endParaRPr b="0" i="0" sz="1400" u="none" cap="none" strike="noStrike">
              <a:solidFill>
                <a:srgbClr val="000000"/>
              </a:solidFill>
              <a:latin typeface="Arial"/>
              <a:ea typeface="Arial"/>
              <a:cs typeface="Arial"/>
              <a:sym typeface="Arial"/>
            </a:endParaRPr>
          </a:p>
        </p:txBody>
      </p:sp>
      <p:sp>
        <p:nvSpPr>
          <p:cNvPr id="298" name="Google Shape;298;p27"/>
          <p:cNvSpPr txBox="1"/>
          <p:nvPr/>
        </p:nvSpPr>
        <p:spPr>
          <a:xfrm>
            <a:off x="7290620" y="1580291"/>
            <a:ext cx="1396175"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C4C4B"/>
                </a:solidFill>
                <a:latin typeface="Arial"/>
                <a:ea typeface="Arial"/>
                <a:cs typeface="Arial"/>
                <a:sym typeface="Arial"/>
              </a:rPr>
              <a:t>Heat Escape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C4C4B"/>
                </a:solidFill>
                <a:latin typeface="Arial"/>
                <a:ea typeface="Arial"/>
                <a:cs typeface="Arial"/>
                <a:sym typeface="Arial"/>
              </a:rPr>
              <a:t>Lessening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C4C4B"/>
                </a:solidFill>
                <a:latin typeface="Arial"/>
                <a:ea typeface="Arial"/>
                <a:cs typeface="Arial"/>
                <a:sym typeface="Arial"/>
              </a:rPr>
              <a:t>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C4C4B"/>
                </a:solidFill>
                <a:latin typeface="Arial"/>
                <a:ea typeface="Arial"/>
                <a:cs typeface="Arial"/>
                <a:sym typeface="Arial"/>
              </a:rPr>
              <a:t>(HELP)</a:t>
            </a:r>
            <a:endParaRPr b="0" i="0" sz="1400" u="none" cap="none" strike="noStrike">
              <a:solidFill>
                <a:srgbClr val="000000"/>
              </a:solidFill>
              <a:latin typeface="Arial"/>
              <a:ea typeface="Arial"/>
              <a:cs typeface="Arial"/>
              <a:sym typeface="Arial"/>
            </a:endParaRPr>
          </a:p>
        </p:txBody>
      </p:sp>
      <p:sp>
        <p:nvSpPr>
          <p:cNvPr id="299" name="Google Shape;299;p27"/>
          <p:cNvSpPr txBox="1"/>
          <p:nvPr/>
        </p:nvSpPr>
        <p:spPr>
          <a:xfrm>
            <a:off x="1636921" y="3292502"/>
            <a:ext cx="1245441"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C4C4B"/>
                </a:solidFill>
                <a:latin typeface="Arial"/>
                <a:ea typeface="Arial"/>
                <a:cs typeface="Arial"/>
                <a:sym typeface="Arial"/>
              </a:rPr>
              <a:t>Treading Water</a:t>
            </a:r>
            <a:endParaRPr b="0" i="0" sz="1400" u="none" cap="none" strike="noStrike">
              <a:solidFill>
                <a:srgbClr val="000000"/>
              </a:solidFill>
              <a:latin typeface="Arial"/>
              <a:ea typeface="Arial"/>
              <a:cs typeface="Arial"/>
              <a:sym typeface="Arial"/>
            </a:endParaRPr>
          </a:p>
        </p:txBody>
      </p:sp>
      <p:sp>
        <p:nvSpPr>
          <p:cNvPr id="300" name="Google Shape;300;p27"/>
          <p:cNvSpPr txBox="1"/>
          <p:nvPr/>
        </p:nvSpPr>
        <p:spPr>
          <a:xfrm>
            <a:off x="4206529" y="3290212"/>
            <a:ext cx="1897710"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C4C4B"/>
                </a:solidFill>
                <a:latin typeface="Arial"/>
                <a:ea typeface="Arial"/>
                <a:cs typeface="Arial"/>
                <a:sym typeface="Arial"/>
              </a:rPr>
              <a:t>Signal for help/Attract </a:t>
            </a:r>
            <a:br>
              <a:rPr b="0" i="0" lang="en-GB" sz="1500" u="none" cap="none" strike="noStrike">
                <a:solidFill>
                  <a:srgbClr val="4C4C4B"/>
                </a:solidFill>
                <a:latin typeface="Arial"/>
                <a:ea typeface="Arial"/>
                <a:cs typeface="Arial"/>
                <a:sym typeface="Arial"/>
              </a:rPr>
            </a:br>
            <a:r>
              <a:rPr b="0" i="0" lang="en-GB" sz="1500" u="none" cap="none" strike="noStrike">
                <a:solidFill>
                  <a:srgbClr val="4C4C4B"/>
                </a:solidFill>
                <a:latin typeface="Arial"/>
                <a:ea typeface="Arial"/>
                <a:cs typeface="Arial"/>
                <a:sym typeface="Arial"/>
              </a:rPr>
              <a:t>attention</a:t>
            </a:r>
            <a:endParaRPr b="0" i="0" sz="1400" u="none" cap="none" strike="noStrike">
              <a:solidFill>
                <a:srgbClr val="000000"/>
              </a:solidFill>
              <a:latin typeface="Arial"/>
              <a:ea typeface="Arial"/>
              <a:cs typeface="Arial"/>
              <a:sym typeface="Arial"/>
            </a:endParaRPr>
          </a:p>
        </p:txBody>
      </p:sp>
      <p:sp>
        <p:nvSpPr>
          <p:cNvPr id="301" name="Google Shape;301;p27"/>
          <p:cNvSpPr txBox="1"/>
          <p:nvPr/>
        </p:nvSpPr>
        <p:spPr>
          <a:xfrm>
            <a:off x="7219922" y="3290213"/>
            <a:ext cx="1245441"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C4C4B"/>
                </a:solidFill>
                <a:latin typeface="Arial"/>
                <a:ea typeface="Arial"/>
                <a:cs typeface="Arial"/>
                <a:sym typeface="Arial"/>
              </a:rPr>
              <a:t>Huddle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28"/>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29"/>
          <p:cNvPicPr preferRelativeResize="0"/>
          <p:nvPr/>
        </p:nvPicPr>
        <p:blipFill rotWithShape="1">
          <a:blip r:embed="rId3">
            <a:alphaModFix/>
          </a:blip>
          <a:srcRect b="0" l="0" r="0" t="0"/>
          <a:stretch/>
        </p:blipFill>
        <p:spPr>
          <a:xfrm>
            <a:off x="0" y="-1"/>
            <a:ext cx="91440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30"/>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31"/>
          <p:cNvPicPr preferRelativeResize="0"/>
          <p:nvPr/>
        </p:nvPicPr>
        <p:blipFill rotWithShape="1">
          <a:blip r:embed="rId3">
            <a:alphaModFix/>
          </a:blip>
          <a:srcRect b="0" l="0" r="0" t="0"/>
          <a:stretch/>
        </p:blipFill>
        <p:spPr>
          <a:xfrm>
            <a:off x="0" y="-1"/>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32"/>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33"/>
          <p:cNvPicPr preferRelativeResize="0"/>
          <p:nvPr/>
        </p:nvPicPr>
        <p:blipFill rotWithShape="1">
          <a:blip r:embed="rId3">
            <a:alphaModFix/>
          </a:blip>
          <a:srcRect b="0" l="0" r="0" t="0"/>
          <a:stretch/>
        </p:blipFill>
        <p:spPr>
          <a:xfrm>
            <a:off x="0" y="-1"/>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34"/>
          <p:cNvPicPr preferRelativeResize="0"/>
          <p:nvPr/>
        </p:nvPicPr>
        <p:blipFill rotWithShape="1">
          <a:blip r:embed="rId3">
            <a:alphaModFix/>
          </a:blip>
          <a:srcRect b="0" l="0" r="0" t="0"/>
          <a:stretch/>
        </p:blipFill>
        <p:spPr>
          <a:xfrm>
            <a:off x="0" y="-1"/>
            <a:ext cx="914400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35"/>
          <p:cNvPicPr preferRelativeResize="0"/>
          <p:nvPr/>
        </p:nvPicPr>
        <p:blipFill rotWithShape="1">
          <a:blip r:embed="rId3">
            <a:alphaModFix/>
          </a:blip>
          <a:srcRect b="0" l="0" r="0" t="0"/>
          <a:stretch/>
        </p:blipFill>
        <p:spPr>
          <a:xfrm>
            <a:off x="0" y="-1"/>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4"/>
          <p:cNvSpPr txBox="1"/>
          <p:nvPr/>
        </p:nvSpPr>
        <p:spPr>
          <a:xfrm>
            <a:off x="638948" y="456672"/>
            <a:ext cx="6880139" cy="103194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300"/>
              <a:buFont typeface="Arial"/>
              <a:buNone/>
            </a:pPr>
            <a:r>
              <a:rPr b="0" i="0" lang="en-GB" sz="3300" u="none" cap="none" strike="noStrike">
                <a:solidFill>
                  <a:srgbClr val="2195AE"/>
                </a:solidFill>
                <a:latin typeface="Arial"/>
                <a:ea typeface="Arial"/>
                <a:cs typeface="Arial"/>
                <a:sym typeface="Arial"/>
              </a:rPr>
              <a:t>Fun things you can do in the water</a:t>
            </a:r>
            <a:endParaRPr b="0" i="0" sz="1400" u="none" cap="none" strike="noStrike">
              <a:solidFill>
                <a:srgbClr val="000000"/>
              </a:solidFill>
              <a:latin typeface="Arial"/>
              <a:ea typeface="Arial"/>
              <a:cs typeface="Arial"/>
              <a:sym typeface="Arial"/>
            </a:endParaRPr>
          </a:p>
        </p:txBody>
      </p:sp>
      <p:sp>
        <p:nvSpPr>
          <p:cNvPr id="93" name="Google Shape;93;p4"/>
          <p:cNvSpPr txBox="1"/>
          <p:nvPr/>
        </p:nvSpPr>
        <p:spPr>
          <a:xfrm>
            <a:off x="1474850" y="1469897"/>
            <a:ext cx="2224215"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D4D4C"/>
                </a:solidFill>
                <a:latin typeface="Arial"/>
                <a:ea typeface="Arial"/>
                <a:cs typeface="Arial"/>
                <a:sym typeface="Arial"/>
              </a:rPr>
              <a:t>Swim with your friends</a:t>
            </a:r>
            <a:endParaRPr b="0" i="0" sz="1400" u="none" cap="none" strike="noStrike">
              <a:solidFill>
                <a:srgbClr val="000000"/>
              </a:solidFill>
              <a:latin typeface="Arial"/>
              <a:ea typeface="Arial"/>
              <a:cs typeface="Arial"/>
              <a:sym typeface="Arial"/>
            </a:endParaRPr>
          </a:p>
        </p:txBody>
      </p:sp>
      <p:sp>
        <p:nvSpPr>
          <p:cNvPr id="94" name="Google Shape;94;p4"/>
          <p:cNvSpPr txBox="1"/>
          <p:nvPr/>
        </p:nvSpPr>
        <p:spPr>
          <a:xfrm>
            <a:off x="4708090" y="1403333"/>
            <a:ext cx="2075934"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D4D4C"/>
                </a:solidFill>
                <a:latin typeface="Arial"/>
                <a:ea typeface="Arial"/>
                <a:cs typeface="Arial"/>
                <a:sym typeface="Arial"/>
              </a:rPr>
              <a:t>Play water polo</a:t>
            </a:r>
            <a:endParaRPr b="0" i="0" sz="1400" u="none" cap="none" strike="noStrike">
              <a:solidFill>
                <a:srgbClr val="000000"/>
              </a:solidFill>
              <a:latin typeface="Arial"/>
              <a:ea typeface="Arial"/>
              <a:cs typeface="Arial"/>
              <a:sym typeface="Arial"/>
            </a:endParaRPr>
          </a:p>
        </p:txBody>
      </p:sp>
      <p:sp>
        <p:nvSpPr>
          <p:cNvPr id="95" name="Google Shape;95;p4"/>
          <p:cNvSpPr txBox="1"/>
          <p:nvPr/>
        </p:nvSpPr>
        <p:spPr>
          <a:xfrm>
            <a:off x="1594022" y="2457241"/>
            <a:ext cx="2075934"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D4D4C"/>
                </a:solidFill>
                <a:latin typeface="Arial"/>
                <a:ea typeface="Arial"/>
                <a:cs typeface="Arial"/>
                <a:sym typeface="Arial"/>
              </a:rPr>
              <a:t>Snorkel</a:t>
            </a:r>
            <a:endParaRPr b="0" i="0" sz="1400" u="none" cap="none" strike="noStrike">
              <a:solidFill>
                <a:srgbClr val="000000"/>
              </a:solidFill>
              <a:latin typeface="Arial"/>
              <a:ea typeface="Arial"/>
              <a:cs typeface="Arial"/>
              <a:sym typeface="Arial"/>
            </a:endParaRPr>
          </a:p>
        </p:txBody>
      </p:sp>
      <p:sp>
        <p:nvSpPr>
          <p:cNvPr id="96" name="Google Shape;96;p4"/>
          <p:cNvSpPr txBox="1"/>
          <p:nvPr/>
        </p:nvSpPr>
        <p:spPr>
          <a:xfrm>
            <a:off x="4748784" y="2429480"/>
            <a:ext cx="2075934"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D4D4C"/>
                </a:solidFill>
                <a:latin typeface="Arial"/>
                <a:ea typeface="Arial"/>
                <a:cs typeface="Arial"/>
                <a:sym typeface="Arial"/>
              </a:rPr>
              <a:t>Body board and surf</a:t>
            </a:r>
            <a:endParaRPr b="0" i="0" sz="1400" u="none" cap="none" strike="noStrike">
              <a:solidFill>
                <a:srgbClr val="000000"/>
              </a:solidFill>
              <a:latin typeface="Arial"/>
              <a:ea typeface="Arial"/>
              <a:cs typeface="Arial"/>
              <a:sym typeface="Arial"/>
            </a:endParaRPr>
          </a:p>
        </p:txBody>
      </p:sp>
      <p:sp>
        <p:nvSpPr>
          <p:cNvPr id="97" name="Google Shape;97;p4"/>
          <p:cNvSpPr txBox="1"/>
          <p:nvPr/>
        </p:nvSpPr>
        <p:spPr>
          <a:xfrm>
            <a:off x="1594022" y="3451826"/>
            <a:ext cx="2765774"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D4D4C"/>
                </a:solidFill>
                <a:latin typeface="Arial"/>
                <a:ea typeface="Arial"/>
                <a:cs typeface="Arial"/>
                <a:sym typeface="Arial"/>
              </a:rPr>
              <a:t>Water slides and aqua parks</a:t>
            </a:r>
            <a:endParaRPr b="0" i="0" sz="1500" u="none" cap="none" strike="noStrike">
              <a:solidFill>
                <a:srgbClr val="4D4D4C"/>
              </a:solidFill>
              <a:latin typeface="Arial"/>
              <a:ea typeface="Arial"/>
              <a:cs typeface="Arial"/>
              <a:sym typeface="Arial"/>
            </a:endParaRPr>
          </a:p>
        </p:txBody>
      </p:sp>
      <p:pic>
        <p:nvPicPr>
          <p:cNvPr id="98" name="Google Shape;98;p4"/>
          <p:cNvPicPr preferRelativeResize="0"/>
          <p:nvPr/>
        </p:nvPicPr>
        <p:blipFill rotWithShape="1">
          <a:blip r:embed="rId3">
            <a:alphaModFix/>
          </a:blip>
          <a:srcRect b="0" l="0" r="0" t="0"/>
          <a:stretch/>
        </p:blipFill>
        <p:spPr>
          <a:xfrm>
            <a:off x="3669956" y="988793"/>
            <a:ext cx="1187729" cy="1187729"/>
          </a:xfrm>
          <a:prstGeom prst="rect">
            <a:avLst/>
          </a:prstGeom>
          <a:noFill/>
          <a:ln>
            <a:noFill/>
          </a:ln>
        </p:spPr>
      </p:pic>
      <p:pic>
        <p:nvPicPr>
          <p:cNvPr id="99" name="Google Shape;99;p4"/>
          <p:cNvPicPr preferRelativeResize="0"/>
          <p:nvPr/>
        </p:nvPicPr>
        <p:blipFill rotWithShape="1">
          <a:blip r:embed="rId4">
            <a:alphaModFix/>
          </a:blip>
          <a:srcRect b="0" l="0" r="0" t="0"/>
          <a:stretch/>
        </p:blipFill>
        <p:spPr>
          <a:xfrm>
            <a:off x="3636550" y="2024867"/>
            <a:ext cx="1187729" cy="1187729"/>
          </a:xfrm>
          <a:prstGeom prst="rect">
            <a:avLst/>
          </a:prstGeom>
          <a:noFill/>
          <a:ln>
            <a:noFill/>
          </a:ln>
        </p:spPr>
      </p:pic>
      <p:pic>
        <p:nvPicPr>
          <p:cNvPr id="100" name="Google Shape;100;p4"/>
          <p:cNvPicPr preferRelativeResize="0"/>
          <p:nvPr/>
        </p:nvPicPr>
        <p:blipFill rotWithShape="1">
          <a:blip r:embed="rId5">
            <a:alphaModFix/>
          </a:blip>
          <a:srcRect b="0" l="0" r="0" t="0"/>
          <a:stretch/>
        </p:blipFill>
        <p:spPr>
          <a:xfrm>
            <a:off x="461529" y="3047387"/>
            <a:ext cx="1187729" cy="1187729"/>
          </a:xfrm>
          <a:prstGeom prst="rect">
            <a:avLst/>
          </a:prstGeom>
          <a:noFill/>
          <a:ln>
            <a:noFill/>
          </a:ln>
        </p:spPr>
      </p:pic>
      <p:pic>
        <p:nvPicPr>
          <p:cNvPr id="101" name="Google Shape;101;p4"/>
          <p:cNvPicPr preferRelativeResize="0"/>
          <p:nvPr/>
        </p:nvPicPr>
        <p:blipFill rotWithShape="1">
          <a:blip r:embed="rId6">
            <a:alphaModFix/>
          </a:blip>
          <a:srcRect b="0" l="0" r="0" t="0"/>
          <a:stretch/>
        </p:blipFill>
        <p:spPr>
          <a:xfrm>
            <a:off x="448382" y="2050454"/>
            <a:ext cx="1187729" cy="1187729"/>
          </a:xfrm>
          <a:prstGeom prst="rect">
            <a:avLst/>
          </a:prstGeom>
          <a:noFill/>
          <a:ln>
            <a:noFill/>
          </a:ln>
        </p:spPr>
      </p:pic>
      <p:pic>
        <p:nvPicPr>
          <p:cNvPr id="102" name="Google Shape;102;p4"/>
          <p:cNvPicPr preferRelativeResize="0"/>
          <p:nvPr/>
        </p:nvPicPr>
        <p:blipFill rotWithShape="1">
          <a:blip r:embed="rId7">
            <a:alphaModFix/>
          </a:blip>
          <a:srcRect b="0" l="0" r="0" t="0"/>
          <a:stretch/>
        </p:blipFill>
        <p:spPr>
          <a:xfrm>
            <a:off x="435235" y="1053521"/>
            <a:ext cx="1187729" cy="1187729"/>
          </a:xfrm>
          <a:prstGeom prst="rect">
            <a:avLst/>
          </a:prstGeom>
          <a:noFill/>
          <a:ln>
            <a:noFill/>
          </a:ln>
        </p:spPr>
      </p:pic>
      <p:pic>
        <p:nvPicPr>
          <p:cNvPr id="103" name="Google Shape;103;p4"/>
          <p:cNvPicPr preferRelativeResize="0"/>
          <p:nvPr/>
        </p:nvPicPr>
        <p:blipFill rotWithShape="1">
          <a:blip r:embed="rId8">
            <a:alphaModFix/>
          </a:blip>
          <a:srcRect b="0" l="0" r="0" t="0"/>
          <a:stretch/>
        </p:blipFill>
        <p:spPr>
          <a:xfrm>
            <a:off x="6731087" y="2050454"/>
            <a:ext cx="1906002" cy="1906002"/>
          </a:xfrm>
          <a:prstGeom prst="rect">
            <a:avLst/>
          </a:prstGeom>
          <a:noFill/>
          <a:ln>
            <a:noFill/>
          </a:ln>
        </p:spPr>
      </p:pic>
      <p:pic>
        <p:nvPicPr>
          <p:cNvPr descr="https://lh4.googleusercontent.com/CZLxjFc5jY_k9C7oU-SIjSJO_bZR4k6wFesL2YFADjuL9x06nFT5NQVm6HA7TBWyA6DW9MfKTnP4D1RFb80Bk61ZwwzLT98lY6cIoU1ZDzHt-Tn5ji5w4ZAeRMtaDk26okgD_I3H" id="104" name="Google Shape;104;p4"/>
          <p:cNvPicPr preferRelativeResize="0"/>
          <p:nvPr/>
        </p:nvPicPr>
        <p:blipFill rotWithShape="1">
          <a:blip r:embed="rId9">
            <a:alphaModFix/>
          </a:blip>
          <a:srcRect b="0" l="0" r="0" t="0"/>
          <a:stretch/>
        </p:blipFill>
        <p:spPr>
          <a:xfrm>
            <a:off x="92192" y="4159669"/>
            <a:ext cx="1694138" cy="821656"/>
          </a:xfrm>
          <a:prstGeom prst="rect">
            <a:avLst/>
          </a:prstGeom>
          <a:noFill/>
          <a:ln>
            <a:noFill/>
          </a:ln>
        </p:spPr>
      </p:pic>
      <p:pic>
        <p:nvPicPr>
          <p:cNvPr descr="Wave Vector Art &amp; Graphics | freevector.com" id="105" name="Google Shape;105;p4"/>
          <p:cNvPicPr preferRelativeResize="0"/>
          <p:nvPr/>
        </p:nvPicPr>
        <p:blipFill rotWithShape="1">
          <a:blip r:embed="rId10">
            <a:alphaModFix/>
          </a:blip>
          <a:srcRect b="36355" l="7194" r="6410" t="37158"/>
          <a:stretch/>
        </p:blipFill>
        <p:spPr>
          <a:xfrm>
            <a:off x="1892347" y="4128462"/>
            <a:ext cx="7181317" cy="9871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36"/>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37"/>
          <p:cNvPicPr preferRelativeResize="0"/>
          <p:nvPr/>
        </p:nvPicPr>
        <p:blipFill rotWithShape="1">
          <a:blip r:embed="rId3">
            <a:alphaModFix/>
          </a:blip>
          <a:srcRect b="0" l="0" r="0" t="0"/>
          <a:stretch/>
        </p:blipFill>
        <p:spPr>
          <a:xfrm>
            <a:off x="0" y="-1"/>
            <a:ext cx="9144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38"/>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39"/>
          <p:cNvPicPr preferRelativeResize="0"/>
          <p:nvPr/>
        </p:nvPicPr>
        <p:blipFill rotWithShape="1">
          <a:blip r:embed="rId3">
            <a:alphaModFix/>
          </a:blip>
          <a:srcRect b="0" l="0" r="0" t="0"/>
          <a:stretch/>
        </p:blipFill>
        <p:spPr>
          <a:xfrm>
            <a:off x="0" y="-1"/>
            <a:ext cx="914400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40"/>
          <p:cNvPicPr preferRelativeResize="0"/>
          <p:nvPr/>
        </p:nvPicPr>
        <p:blipFill rotWithShape="1">
          <a:blip r:embed="rId3">
            <a:alphaModFix/>
          </a:blip>
          <a:srcRect b="0" l="0" r="0" t="0"/>
          <a:stretch/>
        </p:blipFill>
        <p:spPr>
          <a:xfrm>
            <a:off x="0" y="-1"/>
            <a:ext cx="9144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41"/>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254365dedf2_0_1"/>
          <p:cNvSpPr txBox="1"/>
          <p:nvPr>
            <p:ph type="title"/>
          </p:nvPr>
        </p:nvSpPr>
        <p:spPr>
          <a:xfrm>
            <a:off x="628650" y="273844"/>
            <a:ext cx="7886700" cy="99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377" name="Google Shape;377;g254365dedf2_0_1"/>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a:p>
        </p:txBody>
      </p:sp>
      <p:pic>
        <p:nvPicPr>
          <p:cNvPr descr="The Water Safety Code is the fundamental spine of all water safety education. It is designed to provide simple and easy to remember information that acts both as a proactive measure to help people to educate every one across the UK and Ireland to make early, critical decisions and also to help people to understand what they should do in emergency action.&#10;&#10;The code explains how you should:&#10;&#10;- Stop and think: take time to assess your surroundings. Look for dangers and always research local signs and advice.&#10;- Stay together: when around water always go with friends or family. Swim at a lifeguarded benue. &#10;&#10;In an emergency:&#10;&#10;- Call 999: Ask for the Fire and Rescue Service when inland and the Coastguard if at the coast. Don't enter the water to rescue. &#10;- Float: Fall in or become tired - stay calm, float on your back and call for help. Throw something that floats to somebody that has fallen in. &#10;&#10;For more water safety advice and details on the water safety code visit: www.rlss.org.uk/the-water-safety-code." id="378" name="Google Shape;378;g254365dedf2_0_1" title="Get to know your Water Safety Code with RLSS UK">
            <a:hlinkClick r:id="rId3"/>
          </p:cNvPr>
          <p:cNvPicPr preferRelativeResize="0"/>
          <p:nvPr/>
        </p:nvPicPr>
        <p:blipFill rotWithShape="1">
          <a:blip r:embed="rId4">
            <a:alphaModFix/>
          </a:blip>
          <a:srcRect b="0" l="0" r="0" t="0"/>
          <a:stretch/>
        </p:blipFill>
        <p:spPr>
          <a:xfrm>
            <a:off x="706700" y="273850"/>
            <a:ext cx="7808650" cy="4392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4"/>
          <p:cNvSpPr txBox="1"/>
          <p:nvPr/>
        </p:nvSpPr>
        <p:spPr>
          <a:xfrm>
            <a:off x="638949" y="456672"/>
            <a:ext cx="7772186" cy="103194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300"/>
              <a:buFont typeface="Arial"/>
              <a:buNone/>
            </a:pPr>
            <a:r>
              <a:rPr b="0" i="0" lang="en-GB" sz="3300" u="none" cap="none" strike="noStrike">
                <a:solidFill>
                  <a:srgbClr val="0070C0"/>
                </a:solidFill>
                <a:latin typeface="Arial"/>
                <a:ea typeface="Arial"/>
                <a:cs typeface="Arial"/>
                <a:sym typeface="Arial"/>
              </a:rPr>
              <a:t>What next?</a:t>
            </a:r>
            <a:br>
              <a:rPr b="0" i="0" lang="en-GB" sz="3300" u="none" cap="none" strike="noStrike">
                <a:solidFill>
                  <a:srgbClr val="0070C0"/>
                </a:solidFill>
                <a:latin typeface="Arial"/>
                <a:ea typeface="Arial"/>
                <a:cs typeface="Arial"/>
                <a:sym typeface="Arial"/>
              </a:rPr>
            </a:br>
            <a:endParaRPr b="0" i="0" sz="2700" u="none" cap="none" strike="noStrike">
              <a:solidFill>
                <a:srgbClr val="0070C0"/>
              </a:solidFill>
              <a:latin typeface="Arial"/>
              <a:ea typeface="Arial"/>
              <a:cs typeface="Arial"/>
              <a:sym typeface="Arial"/>
            </a:endParaRPr>
          </a:p>
        </p:txBody>
      </p:sp>
      <p:sp>
        <p:nvSpPr>
          <p:cNvPr id="384" name="Google Shape;384;p44"/>
          <p:cNvSpPr txBox="1"/>
          <p:nvPr/>
        </p:nvSpPr>
        <p:spPr>
          <a:xfrm>
            <a:off x="1476633" y="1263698"/>
            <a:ext cx="472194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4D4D4C"/>
                </a:solidFill>
                <a:latin typeface="Arial"/>
                <a:ea typeface="Arial"/>
                <a:cs typeface="Arial"/>
                <a:sym typeface="Arial"/>
              </a:rPr>
              <a:t>Take part in Drowning Prevention Week – lead some activities to younger pupils in your school</a:t>
            </a:r>
            <a:endParaRPr b="0" i="0" sz="1400" u="none" cap="none" strike="noStrike">
              <a:solidFill>
                <a:srgbClr val="4D4D4C"/>
              </a:solidFill>
              <a:latin typeface="Arial"/>
              <a:ea typeface="Arial"/>
              <a:cs typeface="Arial"/>
              <a:sym typeface="Arial"/>
            </a:endParaRPr>
          </a:p>
        </p:txBody>
      </p:sp>
      <p:sp>
        <p:nvSpPr>
          <p:cNvPr id="385" name="Google Shape;385;p44"/>
          <p:cNvSpPr txBox="1"/>
          <p:nvPr/>
        </p:nvSpPr>
        <p:spPr>
          <a:xfrm>
            <a:off x="1476634" y="2261913"/>
            <a:ext cx="437904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4D4D4C"/>
                </a:solidFill>
                <a:latin typeface="Arial"/>
                <a:ea typeface="Arial"/>
                <a:cs typeface="Arial"/>
                <a:sym typeface="Arial"/>
              </a:rPr>
              <a:t>Produce a water safety poster for children in the year below</a:t>
            </a:r>
            <a:endParaRPr b="0" i="0" sz="1400" u="none" cap="none" strike="noStrike">
              <a:solidFill>
                <a:srgbClr val="000000"/>
              </a:solidFill>
              <a:latin typeface="Arial"/>
              <a:ea typeface="Arial"/>
              <a:cs typeface="Arial"/>
              <a:sym typeface="Arial"/>
            </a:endParaRPr>
          </a:p>
        </p:txBody>
      </p:sp>
      <p:sp>
        <p:nvSpPr>
          <p:cNvPr id="386" name="Google Shape;386;p44"/>
          <p:cNvSpPr txBox="1"/>
          <p:nvPr/>
        </p:nvSpPr>
        <p:spPr>
          <a:xfrm>
            <a:off x="1526060" y="3324068"/>
            <a:ext cx="461097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4D4D4C"/>
                </a:solidFill>
                <a:latin typeface="Arial"/>
                <a:ea typeface="Arial"/>
                <a:cs typeface="Arial"/>
                <a:sym typeface="Arial"/>
              </a:rPr>
              <a:t>Work in groups to produce a beach flag – and explain what it tells you about water safety</a:t>
            </a:r>
            <a:endParaRPr b="0" i="0" sz="1400" u="none" cap="none" strike="noStrike">
              <a:solidFill>
                <a:srgbClr val="000000"/>
              </a:solidFill>
              <a:latin typeface="Arial"/>
              <a:ea typeface="Arial"/>
              <a:cs typeface="Arial"/>
              <a:sym typeface="Arial"/>
            </a:endParaRPr>
          </a:p>
        </p:txBody>
      </p:sp>
      <p:pic>
        <p:nvPicPr>
          <p:cNvPr id="387" name="Google Shape;387;p44"/>
          <p:cNvPicPr preferRelativeResize="0"/>
          <p:nvPr/>
        </p:nvPicPr>
        <p:blipFill rotWithShape="1">
          <a:blip r:embed="rId3">
            <a:alphaModFix/>
          </a:blip>
          <a:srcRect b="0" l="0" r="0" t="0"/>
          <a:stretch/>
        </p:blipFill>
        <p:spPr>
          <a:xfrm>
            <a:off x="449724" y="2884567"/>
            <a:ext cx="1187729" cy="1187729"/>
          </a:xfrm>
          <a:prstGeom prst="rect">
            <a:avLst/>
          </a:prstGeom>
          <a:noFill/>
          <a:ln>
            <a:noFill/>
          </a:ln>
        </p:spPr>
      </p:pic>
      <p:pic>
        <p:nvPicPr>
          <p:cNvPr id="388" name="Google Shape;388;p44"/>
          <p:cNvPicPr preferRelativeResize="0"/>
          <p:nvPr/>
        </p:nvPicPr>
        <p:blipFill rotWithShape="1">
          <a:blip r:embed="rId4">
            <a:alphaModFix/>
          </a:blip>
          <a:srcRect b="0" l="0" r="0" t="0"/>
          <a:stretch/>
        </p:blipFill>
        <p:spPr>
          <a:xfrm>
            <a:off x="433316" y="1890084"/>
            <a:ext cx="1187729" cy="1187729"/>
          </a:xfrm>
          <a:prstGeom prst="rect">
            <a:avLst/>
          </a:prstGeom>
          <a:noFill/>
          <a:ln>
            <a:noFill/>
          </a:ln>
        </p:spPr>
      </p:pic>
      <p:pic>
        <p:nvPicPr>
          <p:cNvPr id="389" name="Google Shape;389;p44"/>
          <p:cNvPicPr preferRelativeResize="0"/>
          <p:nvPr/>
        </p:nvPicPr>
        <p:blipFill rotWithShape="1">
          <a:blip r:embed="rId5">
            <a:alphaModFix/>
          </a:blip>
          <a:srcRect b="0" l="0" r="0" t="0"/>
          <a:stretch/>
        </p:blipFill>
        <p:spPr>
          <a:xfrm>
            <a:off x="449724" y="889812"/>
            <a:ext cx="1187729" cy="1187729"/>
          </a:xfrm>
          <a:prstGeom prst="rect">
            <a:avLst/>
          </a:prstGeom>
          <a:noFill/>
          <a:ln>
            <a:noFill/>
          </a:ln>
        </p:spPr>
      </p:pic>
      <p:pic>
        <p:nvPicPr>
          <p:cNvPr descr="https://lh4.googleusercontent.com/CZLxjFc5jY_k9C7oU-SIjSJO_bZR4k6wFesL2YFADjuL9x06nFT5NQVm6HA7TBWyA6DW9MfKTnP4D1RFb80Bk61ZwwzLT98lY6cIoU1ZDzHt-Tn5ji5w4ZAeRMtaDk26okgD_I3H" id="390" name="Google Shape;390;p44"/>
          <p:cNvPicPr preferRelativeResize="0"/>
          <p:nvPr/>
        </p:nvPicPr>
        <p:blipFill rotWithShape="1">
          <a:blip r:embed="rId6">
            <a:alphaModFix/>
          </a:blip>
          <a:srcRect b="0" l="0" r="0" t="0"/>
          <a:stretch/>
        </p:blipFill>
        <p:spPr>
          <a:xfrm>
            <a:off x="180112" y="4159669"/>
            <a:ext cx="1694138" cy="821656"/>
          </a:xfrm>
          <a:prstGeom prst="rect">
            <a:avLst/>
          </a:prstGeom>
          <a:noFill/>
          <a:ln>
            <a:noFill/>
          </a:ln>
        </p:spPr>
      </p:pic>
      <p:pic>
        <p:nvPicPr>
          <p:cNvPr descr="Wave Vector Art &amp; Graphics | freevector.com" id="391" name="Google Shape;391;p44"/>
          <p:cNvPicPr preferRelativeResize="0"/>
          <p:nvPr/>
        </p:nvPicPr>
        <p:blipFill rotWithShape="1">
          <a:blip r:embed="rId7">
            <a:alphaModFix/>
          </a:blip>
          <a:srcRect b="36355" l="7194" r="6410" t="37158"/>
          <a:stretch/>
        </p:blipFill>
        <p:spPr>
          <a:xfrm>
            <a:off x="1987061" y="4159669"/>
            <a:ext cx="6963513" cy="957187"/>
          </a:xfrm>
          <a:prstGeom prst="rect">
            <a:avLst/>
          </a:prstGeom>
          <a:noFill/>
          <a:ln>
            <a:noFill/>
          </a:ln>
        </p:spPr>
      </p:pic>
      <p:pic>
        <p:nvPicPr>
          <p:cNvPr descr="Drowning Prevention Week - National Awareness Days Calendar 2021" id="392" name="Google Shape;392;p44"/>
          <p:cNvPicPr preferRelativeResize="0"/>
          <p:nvPr/>
        </p:nvPicPr>
        <p:blipFill rotWithShape="1">
          <a:blip r:embed="rId8">
            <a:alphaModFix/>
          </a:blip>
          <a:srcRect b="0" l="0" r="0" t="0"/>
          <a:stretch/>
        </p:blipFill>
        <p:spPr>
          <a:xfrm>
            <a:off x="6046379" y="1262559"/>
            <a:ext cx="2727971" cy="16299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0"/>
          <p:cNvSpPr txBox="1"/>
          <p:nvPr>
            <p:ph type="title"/>
          </p:nvPr>
        </p:nvSpPr>
        <p:spPr>
          <a:xfrm>
            <a:off x="628650" y="273844"/>
            <a:ext cx="7886700" cy="994172"/>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a:t>Other useful resources</a:t>
            </a:r>
            <a:endParaRPr/>
          </a:p>
        </p:txBody>
      </p:sp>
      <p:sp>
        <p:nvSpPr>
          <p:cNvPr id="398" name="Google Shape;398;p60"/>
          <p:cNvSpPr txBox="1"/>
          <p:nvPr>
            <p:ph idx="1" type="body"/>
          </p:nvPr>
        </p:nvSpPr>
        <p:spPr>
          <a:xfrm>
            <a:off x="628650" y="1369225"/>
            <a:ext cx="4639200" cy="3263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GB" u="sng">
                <a:solidFill>
                  <a:schemeClr val="hlink"/>
                </a:solidFill>
                <a:hlinkClick r:id="rId3"/>
              </a:rPr>
              <a:t>Life Saving Society</a:t>
            </a:r>
            <a:endParaRPr/>
          </a:p>
          <a:p>
            <a:pPr indent="-342900" lvl="0" marL="457200" rtl="0" algn="l">
              <a:lnSpc>
                <a:spcPct val="115000"/>
              </a:lnSpc>
              <a:spcBef>
                <a:spcPts val="0"/>
              </a:spcBef>
              <a:spcAft>
                <a:spcPts val="0"/>
              </a:spcAft>
              <a:buSzPts val="1800"/>
              <a:buChar char="●"/>
            </a:pPr>
            <a:r>
              <a:rPr lang="en-GB" u="sng">
                <a:solidFill>
                  <a:schemeClr val="hlink"/>
                </a:solidFill>
                <a:hlinkClick r:id="rId4"/>
              </a:rPr>
              <a:t>RNLI - Water Safety Information</a:t>
            </a:r>
            <a:endParaRPr/>
          </a:p>
          <a:p>
            <a:pPr indent="-228600" lvl="0" marL="45720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b="1" lang="en-GB" u="sng"/>
              <a:t>Video - Follow Up </a:t>
            </a:r>
            <a:endParaRPr b="1" u="sng"/>
          </a:p>
          <a:p>
            <a:pPr indent="-342900" lvl="0" marL="457200" rtl="0" algn="l">
              <a:lnSpc>
                <a:spcPct val="115000"/>
              </a:lnSpc>
              <a:spcBef>
                <a:spcPts val="0"/>
              </a:spcBef>
              <a:spcAft>
                <a:spcPts val="0"/>
              </a:spcAft>
              <a:buSzPts val="1800"/>
              <a:buChar char="●"/>
            </a:pPr>
            <a:r>
              <a:rPr lang="en-GB" u="sng">
                <a:solidFill>
                  <a:schemeClr val="hlink"/>
                </a:solidFill>
                <a:hlinkClick r:id="rId5"/>
              </a:rPr>
              <a:t>RNLI: Float to Live</a:t>
            </a:r>
            <a:endParaRPr/>
          </a:p>
          <a:p>
            <a:pPr indent="-342900" lvl="0" marL="457200" rtl="0" algn="l">
              <a:lnSpc>
                <a:spcPct val="115000"/>
              </a:lnSpc>
              <a:spcBef>
                <a:spcPts val="0"/>
              </a:spcBef>
              <a:spcAft>
                <a:spcPts val="0"/>
              </a:spcAft>
              <a:buSzPts val="1800"/>
              <a:buChar char="●"/>
            </a:pPr>
            <a:r>
              <a:rPr lang="en-GB" u="sng">
                <a:solidFill>
                  <a:schemeClr val="hlink"/>
                </a:solidFill>
                <a:hlinkClick r:id="rId6"/>
              </a:rPr>
              <a:t>Float to Live: Evan's Story</a:t>
            </a:r>
            <a:r>
              <a:rPr lang="en-GB"/>
              <a:t> (Depending on age) </a:t>
            </a:r>
            <a:endParaRPr/>
          </a:p>
          <a:p>
            <a:pPr indent="-342900" lvl="0" marL="457200" rtl="0" algn="l">
              <a:lnSpc>
                <a:spcPct val="115000"/>
              </a:lnSpc>
              <a:spcBef>
                <a:spcPts val="0"/>
              </a:spcBef>
              <a:spcAft>
                <a:spcPts val="0"/>
              </a:spcAft>
              <a:buSzPts val="1800"/>
              <a:buChar char="●"/>
            </a:pPr>
            <a:r>
              <a:rPr lang="en-GB" u="sng">
                <a:solidFill>
                  <a:schemeClr val="hlink"/>
                </a:solidFill>
                <a:hlinkClick r:id="rId7"/>
              </a:rPr>
              <a:t>RLSS Drowning Prevention Week </a:t>
            </a:r>
            <a:endParaRPr/>
          </a:p>
          <a:p>
            <a:pPr indent="-228600" lvl="0" marL="457200" rtl="0" algn="l">
              <a:lnSpc>
                <a:spcPct val="115000"/>
              </a:lnSpc>
              <a:spcBef>
                <a:spcPts val="0"/>
              </a:spcBef>
              <a:spcAft>
                <a:spcPts val="0"/>
              </a:spcAft>
              <a:buSzPts val="1800"/>
              <a:buNone/>
            </a:pPr>
            <a:r>
              <a:t/>
            </a:r>
            <a:endParaRPr/>
          </a:p>
        </p:txBody>
      </p:sp>
      <p:pic>
        <p:nvPicPr>
          <p:cNvPr id="399" name="Google Shape;399;p60"/>
          <p:cNvPicPr preferRelativeResize="0"/>
          <p:nvPr/>
        </p:nvPicPr>
        <p:blipFill rotWithShape="1">
          <a:blip r:embed="rId8">
            <a:alphaModFix/>
          </a:blip>
          <a:srcRect b="0" l="0" r="0" t="0"/>
          <a:stretch/>
        </p:blipFill>
        <p:spPr>
          <a:xfrm>
            <a:off x="5921026" y="431850"/>
            <a:ext cx="2468050" cy="1574625"/>
          </a:xfrm>
          <a:prstGeom prst="rect">
            <a:avLst/>
          </a:prstGeom>
          <a:noFill/>
          <a:ln>
            <a:noFill/>
          </a:ln>
        </p:spPr>
      </p:pic>
      <p:sp>
        <p:nvSpPr>
          <p:cNvPr id="400" name="Google Shape;400;p60"/>
          <p:cNvSpPr txBox="1"/>
          <p:nvPr/>
        </p:nvSpPr>
        <p:spPr>
          <a:xfrm>
            <a:off x="5395175" y="2006475"/>
            <a:ext cx="34833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GB" sz="1800" u="none" cap="none" strike="noStrike">
                <a:solidFill>
                  <a:schemeClr val="dk1"/>
                </a:solidFill>
                <a:latin typeface="Arial"/>
                <a:ea typeface="Arial"/>
                <a:cs typeface="Arial"/>
                <a:sym typeface="Arial"/>
              </a:rPr>
              <a:t>INSERT WORDS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descr="Intex 59030 Beach Ball 24 Inch: Amazon.co.uk: Toys &amp; Games" id="405" name="Google Shape;405;p43"/>
          <p:cNvPicPr preferRelativeResize="0"/>
          <p:nvPr/>
        </p:nvPicPr>
        <p:blipFill rotWithShape="1">
          <a:blip r:embed="rId3">
            <a:alphaModFix/>
          </a:blip>
          <a:srcRect b="0" l="0" r="0" t="0"/>
          <a:stretch/>
        </p:blipFill>
        <p:spPr>
          <a:xfrm>
            <a:off x="0" y="-11"/>
            <a:ext cx="1103625" cy="1103625"/>
          </a:xfrm>
          <a:prstGeom prst="rect">
            <a:avLst/>
          </a:prstGeom>
          <a:noFill/>
          <a:ln>
            <a:noFill/>
          </a:ln>
        </p:spPr>
      </p:pic>
      <p:sp>
        <p:nvSpPr>
          <p:cNvPr id="406" name="Google Shape;406;p43"/>
          <p:cNvSpPr txBox="1"/>
          <p:nvPr/>
        </p:nvSpPr>
        <p:spPr>
          <a:xfrm>
            <a:off x="448403" y="408456"/>
            <a:ext cx="5811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0070C0"/>
                </a:solidFill>
                <a:latin typeface="Arial"/>
                <a:ea typeface="Arial"/>
                <a:cs typeface="Arial"/>
                <a:sym typeface="Arial"/>
              </a:rPr>
              <a:t>Impact of today’s session</a:t>
            </a:r>
            <a:endParaRPr b="1" i="0" sz="2800" u="none" cap="none" strike="noStrike">
              <a:solidFill>
                <a:srgbClr val="0070C0"/>
              </a:solidFill>
              <a:latin typeface="Arial"/>
              <a:ea typeface="Arial"/>
              <a:cs typeface="Arial"/>
              <a:sym typeface="Arial"/>
            </a:endParaRPr>
          </a:p>
        </p:txBody>
      </p:sp>
      <p:sp>
        <p:nvSpPr>
          <p:cNvPr id="407" name="Google Shape;407;p43"/>
          <p:cNvSpPr/>
          <p:nvPr/>
        </p:nvSpPr>
        <p:spPr>
          <a:xfrm>
            <a:off x="236300" y="1125200"/>
            <a:ext cx="5811600" cy="33240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2060"/>
                </a:solidFill>
                <a:latin typeface="Arial"/>
                <a:ea typeface="Arial"/>
                <a:cs typeface="Arial"/>
                <a:sym typeface="Arial"/>
              </a:rPr>
              <a:t>I know that to minimise my chances of getting into danger in the water I need to </a:t>
            </a:r>
            <a:r>
              <a:rPr b="1" i="0" lang="en-GB" sz="1300" u="none" cap="none" strike="noStrike">
                <a:solidFill>
                  <a:srgbClr val="FF0000"/>
                </a:solidFill>
                <a:latin typeface="Arial"/>
                <a:ea typeface="Arial"/>
                <a:cs typeface="Arial"/>
                <a:sym typeface="Arial"/>
              </a:rPr>
              <a:t>identify potential hazards </a:t>
            </a:r>
            <a:endParaRPr b="1" i="0" sz="13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rgbClr val="002060"/>
              </a:solidFill>
              <a:latin typeface="Arial"/>
              <a:ea typeface="Arial"/>
              <a:cs typeface="Arial"/>
              <a:sym typeface="Arial"/>
            </a:endParaRPr>
          </a:p>
          <a:p>
            <a:pPr indent="-279400" lvl="0" marL="28575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2060"/>
                </a:solidFill>
                <a:latin typeface="Arial"/>
                <a:ea typeface="Arial"/>
                <a:cs typeface="Arial"/>
                <a:sym typeface="Arial"/>
              </a:rPr>
              <a:t>I know that it is </a:t>
            </a:r>
            <a:r>
              <a:rPr b="1" i="0" lang="en-GB" sz="1300" u="none" cap="none" strike="noStrike">
                <a:solidFill>
                  <a:srgbClr val="6AA84F"/>
                </a:solidFill>
                <a:latin typeface="Arial"/>
                <a:ea typeface="Arial"/>
                <a:cs typeface="Arial"/>
                <a:sym typeface="Arial"/>
              </a:rPr>
              <a:t>safer to enter the water when I am with an adult</a:t>
            </a:r>
            <a:r>
              <a:rPr b="0" i="0" lang="en-GB" sz="1300" u="none" cap="none" strike="noStrike">
                <a:solidFill>
                  <a:srgbClr val="002060"/>
                </a:solidFill>
                <a:latin typeface="Arial"/>
                <a:ea typeface="Arial"/>
                <a:cs typeface="Arial"/>
                <a:sym typeface="Arial"/>
              </a:rPr>
              <a:t> and I know my responsibilities as an individual and in a group when around water</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rgbClr val="002060"/>
              </a:solidFill>
              <a:latin typeface="Arial"/>
              <a:ea typeface="Arial"/>
              <a:cs typeface="Arial"/>
              <a:sym typeface="Arial"/>
            </a:endParaRPr>
          </a:p>
          <a:p>
            <a:pPr indent="-279400" lvl="0" marL="28575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2060"/>
                </a:solidFill>
                <a:latin typeface="Arial"/>
                <a:ea typeface="Arial"/>
                <a:cs typeface="Arial"/>
                <a:sym typeface="Arial"/>
              </a:rPr>
              <a:t>If I fall into cold water, I know to </a:t>
            </a:r>
            <a:r>
              <a:rPr b="1" i="0" lang="en-GB" sz="1300" u="none" cap="none" strike="noStrike">
                <a:solidFill>
                  <a:srgbClr val="9900FF"/>
                </a:solidFill>
                <a:latin typeface="Arial"/>
                <a:ea typeface="Arial"/>
                <a:cs typeface="Arial"/>
                <a:sym typeface="Arial"/>
              </a:rPr>
              <a:t>float on my back until until I have controlled my breathing</a:t>
            </a:r>
            <a:r>
              <a:rPr b="0" i="0" lang="en-GB" sz="1300" u="none" cap="none" strike="noStrike">
                <a:solidFill>
                  <a:srgbClr val="002060"/>
                </a:solidFill>
                <a:latin typeface="Arial"/>
                <a:ea typeface="Arial"/>
                <a:cs typeface="Arial"/>
                <a:sym typeface="Arial"/>
              </a:rPr>
              <a:t>, then call for help and raise my hand to draw attention or swim to safety  if I’m able to do so </a:t>
            </a:r>
            <a:endParaRPr b="0" i="0" sz="13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rgbClr val="002060"/>
              </a:solidFill>
              <a:latin typeface="Arial"/>
              <a:ea typeface="Arial"/>
              <a:cs typeface="Arial"/>
              <a:sym typeface="Arial"/>
            </a:endParaRPr>
          </a:p>
          <a:p>
            <a:pPr indent="-279400" lvl="0" marL="28575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2060"/>
                </a:solidFill>
                <a:latin typeface="Arial"/>
                <a:ea typeface="Arial"/>
                <a:cs typeface="Arial"/>
                <a:sym typeface="Arial"/>
              </a:rPr>
              <a:t> I know how to respond </a:t>
            </a:r>
            <a:r>
              <a:rPr b="1" i="0" lang="en-GB" sz="1300" u="none" cap="none" strike="noStrike">
                <a:solidFill>
                  <a:srgbClr val="0000FF"/>
                </a:solidFill>
                <a:latin typeface="Arial"/>
                <a:ea typeface="Arial"/>
                <a:cs typeface="Arial"/>
                <a:sym typeface="Arial"/>
              </a:rPr>
              <a:t>if I see someone in danger in the water</a:t>
            </a:r>
            <a:r>
              <a:rPr b="0" i="0" lang="en-GB" sz="1300" u="none" cap="none" strike="noStrike">
                <a:solidFill>
                  <a:srgbClr val="002060"/>
                </a:solidFill>
                <a:latin typeface="Arial"/>
                <a:ea typeface="Arial"/>
                <a:cs typeface="Arial"/>
                <a:sym typeface="Arial"/>
              </a:rPr>
              <a:t> – either use my mobile phone or ask an adult to call 999/112 immediately</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rgbClr val="002060"/>
              </a:solidFill>
              <a:latin typeface="Arial"/>
              <a:ea typeface="Arial"/>
              <a:cs typeface="Arial"/>
              <a:sym typeface="Arial"/>
            </a:endParaRPr>
          </a:p>
          <a:p>
            <a:pPr indent="-279400" lvl="0" marL="28575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2060"/>
                </a:solidFill>
                <a:latin typeface="Arial"/>
                <a:ea typeface="Arial"/>
                <a:cs typeface="Arial"/>
                <a:sym typeface="Arial"/>
              </a:rPr>
              <a:t> I am familiar with the work of the </a:t>
            </a:r>
            <a:r>
              <a:rPr b="1" i="0" lang="en-GB" sz="1300" u="none" cap="none" strike="noStrike">
                <a:solidFill>
                  <a:srgbClr val="FF0000"/>
                </a:solidFill>
                <a:latin typeface="Arial"/>
                <a:ea typeface="Arial"/>
                <a:cs typeface="Arial"/>
                <a:sym typeface="Arial"/>
              </a:rPr>
              <a:t>RNLI </a:t>
            </a:r>
            <a:r>
              <a:rPr b="0" i="0" lang="en-GB" sz="1300" u="none" cap="none" strike="noStrike">
                <a:solidFill>
                  <a:srgbClr val="002060"/>
                </a:solidFill>
                <a:latin typeface="Arial"/>
                <a:ea typeface="Arial"/>
                <a:cs typeface="Arial"/>
                <a:sym typeface="Arial"/>
              </a:rPr>
              <a:t>and their volunteers in providing lifeboat services and seasonal lifeguards</a:t>
            </a:r>
            <a:endParaRPr b="0" i="0" sz="1300" u="none" cap="none" strike="noStrike">
              <a:solidFill>
                <a:srgbClr val="000000"/>
              </a:solidFill>
              <a:latin typeface="Arial"/>
              <a:ea typeface="Arial"/>
              <a:cs typeface="Arial"/>
              <a:sym typeface="Arial"/>
            </a:endParaRPr>
          </a:p>
        </p:txBody>
      </p:sp>
      <p:pic>
        <p:nvPicPr>
          <p:cNvPr descr="RNLI on Twitter: &quot;Hi, our water safety messages used by the youth education  team also encourage young people to call 999 or 112 if they see someone in  trouble in the water," id="408" name="Google Shape;408;p43"/>
          <p:cNvPicPr preferRelativeResize="0"/>
          <p:nvPr/>
        </p:nvPicPr>
        <p:blipFill rotWithShape="1">
          <a:blip r:embed="rId4">
            <a:alphaModFix/>
          </a:blip>
          <a:srcRect b="0" l="0" r="0" t="0"/>
          <a:stretch/>
        </p:blipFill>
        <p:spPr>
          <a:xfrm>
            <a:off x="6179094" y="984310"/>
            <a:ext cx="2550831" cy="360577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5"/>
          <p:cNvSpPr txBox="1"/>
          <p:nvPr/>
        </p:nvSpPr>
        <p:spPr>
          <a:xfrm>
            <a:off x="646375" y="472378"/>
            <a:ext cx="5994572" cy="103194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300"/>
              <a:buFont typeface="Arial"/>
              <a:buNone/>
            </a:pPr>
            <a:r>
              <a:rPr b="0" i="0" lang="en-GB" sz="3300" u="none" cap="none" strike="noStrike">
                <a:solidFill>
                  <a:srgbClr val="2195AE"/>
                </a:solidFill>
                <a:latin typeface="Arial"/>
                <a:ea typeface="Arial"/>
                <a:cs typeface="Arial"/>
                <a:sym typeface="Arial"/>
              </a:rPr>
              <a:t>On your way to school</a:t>
            </a:r>
            <a:endParaRPr b="0" i="0" sz="1400" u="none" cap="none" strike="noStrike">
              <a:solidFill>
                <a:srgbClr val="000000"/>
              </a:solidFill>
              <a:latin typeface="Arial"/>
              <a:ea typeface="Arial"/>
              <a:cs typeface="Arial"/>
              <a:sym typeface="Arial"/>
            </a:endParaRPr>
          </a:p>
        </p:txBody>
      </p:sp>
      <p:pic>
        <p:nvPicPr>
          <p:cNvPr id="112" name="Google Shape;112;p5"/>
          <p:cNvPicPr preferRelativeResize="0"/>
          <p:nvPr/>
        </p:nvPicPr>
        <p:blipFill rotWithShape="1">
          <a:blip r:embed="rId3">
            <a:alphaModFix/>
          </a:blip>
          <a:srcRect b="0" l="0" r="0" t="0"/>
          <a:stretch/>
        </p:blipFill>
        <p:spPr>
          <a:xfrm>
            <a:off x="3620105" y="948676"/>
            <a:ext cx="1187729" cy="1187729"/>
          </a:xfrm>
          <a:prstGeom prst="rect">
            <a:avLst/>
          </a:prstGeom>
          <a:noFill/>
          <a:ln>
            <a:noFill/>
          </a:ln>
        </p:spPr>
      </p:pic>
      <p:pic>
        <p:nvPicPr>
          <p:cNvPr id="113" name="Google Shape;113;p5"/>
          <p:cNvPicPr preferRelativeResize="0"/>
          <p:nvPr/>
        </p:nvPicPr>
        <p:blipFill rotWithShape="1">
          <a:blip r:embed="rId4">
            <a:alphaModFix/>
          </a:blip>
          <a:srcRect b="0" l="0" r="0" t="0"/>
          <a:stretch/>
        </p:blipFill>
        <p:spPr>
          <a:xfrm>
            <a:off x="3641749" y="1993018"/>
            <a:ext cx="1187729" cy="1187729"/>
          </a:xfrm>
          <a:prstGeom prst="rect">
            <a:avLst/>
          </a:prstGeom>
          <a:noFill/>
          <a:ln>
            <a:noFill/>
          </a:ln>
        </p:spPr>
      </p:pic>
      <p:pic>
        <p:nvPicPr>
          <p:cNvPr id="114" name="Google Shape;114;p5"/>
          <p:cNvPicPr preferRelativeResize="0"/>
          <p:nvPr/>
        </p:nvPicPr>
        <p:blipFill rotWithShape="1">
          <a:blip r:embed="rId5">
            <a:alphaModFix/>
          </a:blip>
          <a:srcRect b="0" l="0" r="0" t="0"/>
          <a:stretch/>
        </p:blipFill>
        <p:spPr>
          <a:xfrm>
            <a:off x="462743" y="3015900"/>
            <a:ext cx="1187729" cy="1187729"/>
          </a:xfrm>
          <a:prstGeom prst="rect">
            <a:avLst/>
          </a:prstGeom>
          <a:noFill/>
          <a:ln>
            <a:noFill/>
          </a:ln>
        </p:spPr>
      </p:pic>
      <p:pic>
        <p:nvPicPr>
          <p:cNvPr id="115" name="Google Shape;115;p5"/>
          <p:cNvPicPr preferRelativeResize="0"/>
          <p:nvPr/>
        </p:nvPicPr>
        <p:blipFill rotWithShape="1">
          <a:blip r:embed="rId6">
            <a:alphaModFix/>
          </a:blip>
          <a:srcRect b="0" l="0" r="0" t="0"/>
          <a:stretch/>
        </p:blipFill>
        <p:spPr>
          <a:xfrm>
            <a:off x="3663393" y="3024001"/>
            <a:ext cx="1187729" cy="1187729"/>
          </a:xfrm>
          <a:prstGeom prst="rect">
            <a:avLst/>
          </a:prstGeom>
          <a:noFill/>
          <a:ln>
            <a:noFill/>
          </a:ln>
        </p:spPr>
      </p:pic>
      <p:pic>
        <p:nvPicPr>
          <p:cNvPr id="116" name="Google Shape;116;p5"/>
          <p:cNvPicPr preferRelativeResize="0"/>
          <p:nvPr/>
        </p:nvPicPr>
        <p:blipFill rotWithShape="1">
          <a:blip r:embed="rId7">
            <a:alphaModFix/>
          </a:blip>
          <a:srcRect b="0" l="0" r="0" t="0"/>
          <a:stretch/>
        </p:blipFill>
        <p:spPr>
          <a:xfrm>
            <a:off x="429767" y="2021019"/>
            <a:ext cx="1187729" cy="1187729"/>
          </a:xfrm>
          <a:prstGeom prst="rect">
            <a:avLst/>
          </a:prstGeom>
          <a:noFill/>
          <a:ln>
            <a:noFill/>
          </a:ln>
        </p:spPr>
      </p:pic>
      <p:pic>
        <p:nvPicPr>
          <p:cNvPr id="117" name="Google Shape;117;p5"/>
          <p:cNvPicPr preferRelativeResize="0"/>
          <p:nvPr/>
        </p:nvPicPr>
        <p:blipFill rotWithShape="1">
          <a:blip r:embed="rId8">
            <a:alphaModFix/>
          </a:blip>
          <a:srcRect b="0" l="0" r="0" t="0"/>
          <a:stretch/>
        </p:blipFill>
        <p:spPr>
          <a:xfrm>
            <a:off x="422972" y="998375"/>
            <a:ext cx="1187729" cy="1187729"/>
          </a:xfrm>
          <a:prstGeom prst="rect">
            <a:avLst/>
          </a:prstGeom>
          <a:noFill/>
          <a:ln>
            <a:noFill/>
          </a:ln>
        </p:spPr>
      </p:pic>
      <p:sp>
        <p:nvSpPr>
          <p:cNvPr id="118" name="Google Shape;118;p5"/>
          <p:cNvSpPr txBox="1"/>
          <p:nvPr/>
        </p:nvSpPr>
        <p:spPr>
          <a:xfrm>
            <a:off x="1544171" y="1421755"/>
            <a:ext cx="2075934"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D4D4C"/>
                </a:solidFill>
                <a:latin typeface="Arial"/>
                <a:ea typeface="Arial"/>
                <a:cs typeface="Arial"/>
                <a:sym typeface="Arial"/>
              </a:rPr>
              <a:t>Canal</a:t>
            </a:r>
            <a:endParaRPr b="0" i="0" sz="1400" u="none" cap="none" strike="noStrike">
              <a:solidFill>
                <a:srgbClr val="000000"/>
              </a:solidFill>
              <a:latin typeface="Arial"/>
              <a:ea typeface="Arial"/>
              <a:cs typeface="Arial"/>
              <a:sym typeface="Arial"/>
            </a:endParaRPr>
          </a:p>
        </p:txBody>
      </p:sp>
      <p:sp>
        <p:nvSpPr>
          <p:cNvPr id="119" name="Google Shape;119;p5"/>
          <p:cNvSpPr txBox="1"/>
          <p:nvPr/>
        </p:nvSpPr>
        <p:spPr>
          <a:xfrm>
            <a:off x="4713087" y="1350307"/>
            <a:ext cx="2075934"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D4D4C"/>
                </a:solidFill>
                <a:latin typeface="Arial"/>
                <a:ea typeface="Arial"/>
                <a:cs typeface="Arial"/>
                <a:sym typeface="Arial"/>
              </a:rPr>
              <a:t>River</a:t>
            </a:r>
            <a:endParaRPr b="0" i="0" sz="1400" u="none" cap="none" strike="noStrike">
              <a:solidFill>
                <a:srgbClr val="000000"/>
              </a:solidFill>
              <a:latin typeface="Arial"/>
              <a:ea typeface="Arial"/>
              <a:cs typeface="Arial"/>
              <a:sym typeface="Arial"/>
            </a:endParaRPr>
          </a:p>
        </p:txBody>
      </p:sp>
      <p:sp>
        <p:nvSpPr>
          <p:cNvPr id="120" name="Google Shape;120;p5"/>
          <p:cNvSpPr txBox="1"/>
          <p:nvPr/>
        </p:nvSpPr>
        <p:spPr>
          <a:xfrm>
            <a:off x="1578051" y="2457952"/>
            <a:ext cx="2075934"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D4D4C"/>
                </a:solidFill>
                <a:latin typeface="Arial"/>
                <a:ea typeface="Arial"/>
                <a:cs typeface="Arial"/>
                <a:sym typeface="Arial"/>
              </a:rPr>
              <a:t>Stream</a:t>
            </a:r>
            <a:endParaRPr b="0" i="0" sz="1400" u="none" cap="none" strike="noStrike">
              <a:solidFill>
                <a:srgbClr val="000000"/>
              </a:solidFill>
              <a:latin typeface="Arial"/>
              <a:ea typeface="Arial"/>
              <a:cs typeface="Arial"/>
              <a:sym typeface="Arial"/>
            </a:endParaRPr>
          </a:p>
        </p:txBody>
      </p:sp>
      <p:sp>
        <p:nvSpPr>
          <p:cNvPr id="121" name="Google Shape;121;p5"/>
          <p:cNvSpPr txBox="1"/>
          <p:nvPr/>
        </p:nvSpPr>
        <p:spPr>
          <a:xfrm>
            <a:off x="4744821" y="2382249"/>
            <a:ext cx="2075934"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D4D4C"/>
                </a:solidFill>
                <a:latin typeface="Arial"/>
                <a:ea typeface="Arial"/>
                <a:cs typeface="Arial"/>
                <a:sym typeface="Arial"/>
              </a:rPr>
              <a:t>Reservoir</a:t>
            </a:r>
            <a:endParaRPr b="0" i="0" sz="1400" u="none" cap="none" strike="noStrike">
              <a:solidFill>
                <a:srgbClr val="000000"/>
              </a:solidFill>
              <a:latin typeface="Arial"/>
              <a:ea typeface="Arial"/>
              <a:cs typeface="Arial"/>
              <a:sym typeface="Arial"/>
            </a:endParaRPr>
          </a:p>
        </p:txBody>
      </p:sp>
      <p:sp>
        <p:nvSpPr>
          <p:cNvPr id="122" name="Google Shape;122;p5"/>
          <p:cNvSpPr txBox="1"/>
          <p:nvPr/>
        </p:nvSpPr>
        <p:spPr>
          <a:xfrm>
            <a:off x="1624002" y="3456284"/>
            <a:ext cx="2075934"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D4D4C"/>
                </a:solidFill>
                <a:latin typeface="Arial"/>
                <a:ea typeface="Arial"/>
                <a:cs typeface="Arial"/>
                <a:sym typeface="Arial"/>
              </a:rPr>
              <a:t>Lake</a:t>
            </a:r>
            <a:endParaRPr b="0" i="0" sz="1400" u="none" cap="none" strike="noStrike">
              <a:solidFill>
                <a:srgbClr val="000000"/>
              </a:solidFill>
              <a:latin typeface="Arial"/>
              <a:ea typeface="Arial"/>
              <a:cs typeface="Arial"/>
              <a:sym typeface="Arial"/>
            </a:endParaRPr>
          </a:p>
        </p:txBody>
      </p:sp>
      <p:sp>
        <p:nvSpPr>
          <p:cNvPr id="123" name="Google Shape;123;p5"/>
          <p:cNvSpPr txBox="1"/>
          <p:nvPr/>
        </p:nvSpPr>
        <p:spPr>
          <a:xfrm>
            <a:off x="4778699" y="3420907"/>
            <a:ext cx="2075934"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4D4D4C"/>
                </a:solidFill>
                <a:latin typeface="Arial"/>
                <a:ea typeface="Arial"/>
                <a:cs typeface="Arial"/>
                <a:sym typeface="Arial"/>
              </a:rPr>
              <a:t>Sea</a:t>
            </a:r>
            <a:endParaRPr b="0" i="0" sz="1400" u="none" cap="none" strike="noStrike">
              <a:solidFill>
                <a:srgbClr val="000000"/>
              </a:solidFill>
              <a:latin typeface="Arial"/>
              <a:ea typeface="Arial"/>
              <a:cs typeface="Arial"/>
              <a:sym typeface="Arial"/>
            </a:endParaRPr>
          </a:p>
        </p:txBody>
      </p:sp>
      <p:pic>
        <p:nvPicPr>
          <p:cNvPr id="124" name="Google Shape;124;p5"/>
          <p:cNvPicPr preferRelativeResize="0"/>
          <p:nvPr/>
        </p:nvPicPr>
        <p:blipFill rotWithShape="1">
          <a:blip r:embed="rId9">
            <a:alphaModFix/>
          </a:blip>
          <a:srcRect b="0" l="0" r="0" t="0"/>
          <a:stretch/>
        </p:blipFill>
        <p:spPr>
          <a:xfrm>
            <a:off x="6022744" y="1758336"/>
            <a:ext cx="2754213" cy="1925774"/>
          </a:xfrm>
          <a:prstGeom prst="rect">
            <a:avLst/>
          </a:prstGeom>
          <a:noFill/>
          <a:ln>
            <a:noFill/>
          </a:ln>
        </p:spPr>
      </p:pic>
      <p:pic>
        <p:nvPicPr>
          <p:cNvPr descr="Wave Vector Art &amp; Graphics | freevector.com" id="125" name="Google Shape;125;p5"/>
          <p:cNvPicPr preferRelativeResize="0"/>
          <p:nvPr/>
        </p:nvPicPr>
        <p:blipFill rotWithShape="1">
          <a:blip r:embed="rId10">
            <a:alphaModFix/>
          </a:blip>
          <a:srcRect b="36355" l="7194" r="6410" t="37158"/>
          <a:stretch/>
        </p:blipFill>
        <p:spPr>
          <a:xfrm>
            <a:off x="1710773" y="4159669"/>
            <a:ext cx="7529945" cy="1035047"/>
          </a:xfrm>
          <a:prstGeom prst="rect">
            <a:avLst/>
          </a:prstGeom>
          <a:noFill/>
          <a:ln>
            <a:noFill/>
          </a:ln>
        </p:spPr>
      </p:pic>
      <p:pic>
        <p:nvPicPr>
          <p:cNvPr descr="https://lh4.googleusercontent.com/CZLxjFc5jY_k9C7oU-SIjSJO_bZR4k6wFesL2YFADjuL9x06nFT5NQVm6HA7TBWyA6DW9MfKTnP4D1RFb80Bk61ZwwzLT98lY6cIoU1ZDzHt-Tn5ji5w4ZAeRMtaDk26okgD_I3H" id="126" name="Google Shape;126;p5"/>
          <p:cNvPicPr preferRelativeResize="0"/>
          <p:nvPr/>
        </p:nvPicPr>
        <p:blipFill rotWithShape="1">
          <a:blip r:embed="rId11">
            <a:alphaModFix/>
          </a:blip>
          <a:srcRect b="0" l="0" r="0" t="0"/>
          <a:stretch/>
        </p:blipFill>
        <p:spPr>
          <a:xfrm>
            <a:off x="92192" y="4247589"/>
            <a:ext cx="1694138" cy="82165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g254365dedf2_0_42"/>
          <p:cNvPicPr preferRelativeResize="0"/>
          <p:nvPr/>
        </p:nvPicPr>
        <p:blipFill rotWithShape="1">
          <a:blip r:embed="rId3">
            <a:alphaModFix/>
          </a:blip>
          <a:srcRect b="0" l="0" r="0" t="0"/>
          <a:stretch/>
        </p:blipFill>
        <p:spPr>
          <a:xfrm>
            <a:off x="1001325" y="152400"/>
            <a:ext cx="7141361"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254365dedf2_0_20"/>
          <p:cNvSpPr txBox="1"/>
          <p:nvPr>
            <p:ph type="title"/>
          </p:nvPr>
        </p:nvSpPr>
        <p:spPr>
          <a:xfrm>
            <a:off x="628650" y="273844"/>
            <a:ext cx="7886700" cy="99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132" name="Google Shape;132;g254365dedf2_0_20"/>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a:p>
        </p:txBody>
      </p:sp>
      <p:pic>
        <p:nvPicPr>
          <p:cNvPr id="133" name="Google Shape;133;g254365dedf2_0_20"/>
          <p:cNvPicPr preferRelativeResize="0"/>
          <p:nvPr/>
        </p:nvPicPr>
        <p:blipFill rotWithShape="1">
          <a:blip r:embed="rId3">
            <a:alphaModFix/>
          </a:blip>
          <a:srcRect b="6093" l="0" r="0" t="0"/>
          <a:stretch/>
        </p:blipFill>
        <p:spPr>
          <a:xfrm>
            <a:off x="3646694" y="1386692"/>
            <a:ext cx="1725725" cy="2853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Wave Vector Art &amp; Graphics | freevector.com" id="138" name="Google Shape;138;p6"/>
          <p:cNvPicPr preferRelativeResize="0"/>
          <p:nvPr/>
        </p:nvPicPr>
        <p:blipFill rotWithShape="1">
          <a:blip r:embed="rId3">
            <a:alphaModFix/>
          </a:blip>
          <a:srcRect b="36355" l="7194" r="6410" t="37158"/>
          <a:stretch/>
        </p:blipFill>
        <p:spPr>
          <a:xfrm>
            <a:off x="1614060" y="4159669"/>
            <a:ext cx="7529945" cy="1035047"/>
          </a:xfrm>
          <a:prstGeom prst="rect">
            <a:avLst/>
          </a:prstGeom>
          <a:noFill/>
          <a:ln>
            <a:noFill/>
          </a:ln>
        </p:spPr>
      </p:pic>
      <p:pic>
        <p:nvPicPr>
          <p:cNvPr descr="https://lh4.googleusercontent.com/CZLxjFc5jY_k9C7oU-SIjSJO_bZR4k6wFesL2YFADjuL9x06nFT5NQVm6HA7TBWyA6DW9MfKTnP4D1RFb80Bk61ZwwzLT98lY6cIoU1ZDzHt-Tn5ji5w4ZAeRMtaDk26okgD_I3H" id="139" name="Google Shape;139;p6"/>
          <p:cNvPicPr preferRelativeResize="0"/>
          <p:nvPr/>
        </p:nvPicPr>
        <p:blipFill rotWithShape="1">
          <a:blip r:embed="rId4">
            <a:alphaModFix/>
          </a:blip>
          <a:srcRect b="0" l="0" r="0" t="0"/>
          <a:stretch/>
        </p:blipFill>
        <p:spPr>
          <a:xfrm>
            <a:off x="180112" y="4159669"/>
            <a:ext cx="1694138" cy="821656"/>
          </a:xfrm>
          <a:prstGeom prst="rect">
            <a:avLst/>
          </a:prstGeom>
          <a:noFill/>
          <a:ln>
            <a:noFill/>
          </a:ln>
        </p:spPr>
      </p:pic>
      <p:sp>
        <p:nvSpPr>
          <p:cNvPr id="140" name="Google Shape;140;p6"/>
          <p:cNvSpPr txBox="1"/>
          <p:nvPr/>
        </p:nvSpPr>
        <p:spPr>
          <a:xfrm>
            <a:off x="758802" y="2137330"/>
            <a:ext cx="796636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GB" sz="4000" u="none" cap="none" strike="noStrike">
                <a:solidFill>
                  <a:srgbClr val="0070C0"/>
                </a:solidFill>
                <a:latin typeface="Arial"/>
                <a:ea typeface="Arial"/>
                <a:cs typeface="Arial"/>
                <a:sym typeface="Arial"/>
              </a:rPr>
              <a:t>Challenge 1 - Stop and Think</a:t>
            </a:r>
            <a:endParaRPr b="1" i="0" sz="4000" u="none" cap="none" strike="noStrike">
              <a:solidFill>
                <a:srgbClr val="0070C0"/>
              </a:solidFill>
              <a:latin typeface="Arial"/>
              <a:ea typeface="Arial"/>
              <a:cs typeface="Arial"/>
              <a:sym typeface="Arial"/>
            </a:endParaRPr>
          </a:p>
        </p:txBody>
      </p:sp>
      <p:pic>
        <p:nvPicPr>
          <p:cNvPr id="141" name="Google Shape;141;p6"/>
          <p:cNvPicPr preferRelativeResize="0"/>
          <p:nvPr/>
        </p:nvPicPr>
        <p:blipFill rotWithShape="1">
          <a:blip r:embed="rId5">
            <a:alphaModFix/>
          </a:blip>
          <a:srcRect b="0" l="0" r="0" t="0"/>
          <a:stretch/>
        </p:blipFill>
        <p:spPr>
          <a:xfrm>
            <a:off x="8463250" y="84250"/>
            <a:ext cx="597950" cy="597950"/>
          </a:xfrm>
          <a:prstGeom prst="rect">
            <a:avLst/>
          </a:prstGeom>
          <a:noFill/>
          <a:ln>
            <a:noFill/>
          </a:ln>
        </p:spPr>
      </p:pic>
      <p:pic>
        <p:nvPicPr>
          <p:cNvPr id="142" name="Google Shape;142;p6"/>
          <p:cNvPicPr preferRelativeResize="0"/>
          <p:nvPr/>
        </p:nvPicPr>
        <p:blipFill rotWithShape="1">
          <a:blip r:embed="rId6">
            <a:alphaModFix/>
          </a:blip>
          <a:srcRect b="0" l="29476" r="26971" t="0"/>
          <a:stretch/>
        </p:blipFill>
        <p:spPr>
          <a:xfrm>
            <a:off x="8069125" y="1415425"/>
            <a:ext cx="798074" cy="1832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RNLI water safety education resource: Spot The Dangers activity" id="147" name="Google Shape;147;p7"/>
          <p:cNvPicPr preferRelativeResize="0"/>
          <p:nvPr/>
        </p:nvPicPr>
        <p:blipFill rotWithShape="1">
          <a:blip r:embed="rId3">
            <a:alphaModFix/>
          </a:blip>
          <a:srcRect b="0" l="0" r="0" t="0"/>
          <a:stretch/>
        </p:blipFill>
        <p:spPr>
          <a:xfrm>
            <a:off x="43813" y="55179"/>
            <a:ext cx="8887346" cy="50039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g22f79b2d236_0_0"/>
          <p:cNvPicPr preferRelativeResize="0"/>
          <p:nvPr/>
        </p:nvPicPr>
        <p:blipFill rotWithShape="1">
          <a:blip r:embed="rId3">
            <a:alphaModFix/>
          </a:blip>
          <a:srcRect b="5181" l="15178" r="14253" t="14829"/>
          <a:stretch/>
        </p:blipFill>
        <p:spPr>
          <a:xfrm>
            <a:off x="725175" y="88600"/>
            <a:ext cx="7789181" cy="49662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Amanda Carey</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0x01010088F5C6DBF1FD064F83D3DFAD36F0DB28</vt:lpwstr>
  </property>
</Properties>
</file>