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16" roundtripDataSignature="AMtx7mj2GPOFAYNA22p/VdjliKLSrVbCi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BF28A72-BDD1-4B64-A2D0-8AA0BD296342}">
  <a:tblStyle styleId="{DBF28A72-BDD1-4B64-A2D0-8AA0BD296342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4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9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4" name="Google Shape;144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8" name="Google Shape;8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5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5" name="Google Shape;9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7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2" name="Google Shape;10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9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9" name="Google Shape;10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1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6" name="Google Shape;11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3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3" name="Google Shape;12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5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0" name="Google Shape;13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7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7" name="Google Shape;13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2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0" name="Google Shape;70;p30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1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6" name="Google Shape;76;p31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Google Shape;29;p2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2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Google Shape;42;p2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2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2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2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Google Shape;51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2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2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3" name="Google Shape;63;p2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2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323527" y="188638"/>
            <a:ext cx="8543381" cy="2585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endParaRPr sz="5400" b="1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lang="en-US" sz="5400" b="1" i="0" u="none" strike="noStrike" cap="none" dirty="0" smtClean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4000" b="1" i="0" u="none" strike="noStrike" cap="none" dirty="0" smtClean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BUCKINGHAMSHIRE </a:t>
            </a:r>
            <a:endParaRPr sz="4000" b="0" i="0" u="none" strike="noStrike" cap="none" dirty="0">
              <a:solidFill>
                <a:srgbClr val="000000"/>
              </a:solidFill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4000" b="1" i="0" u="none" strike="noStrike" cap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SPLASH AWARDS</a:t>
            </a:r>
            <a:endParaRPr sz="4000" b="1" i="0" u="none" strike="noStrike" cap="none" dirty="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8068" y="3203740"/>
            <a:ext cx="3386515" cy="273630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07" y="496033"/>
            <a:ext cx="2154936" cy="1075944"/>
          </a:xfrm>
          <a:prstGeom prst="rect">
            <a:avLst/>
          </a:prstGeom>
        </p:spPr>
      </p:pic>
      <p:pic>
        <p:nvPicPr>
          <p:cNvPr id="5" name="Picture 4" descr="Buckinghamshire Council spectacular landscapes logo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3095" y="405355"/>
            <a:ext cx="1257300" cy="1257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9"/>
          <p:cNvSpPr/>
          <p:nvPr/>
        </p:nvSpPr>
        <p:spPr>
          <a:xfrm>
            <a:off x="2051720" y="174080"/>
            <a:ext cx="6397072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1" i="0" u="none" strike="noStrike" cap="none">
                <a:solidFill>
                  <a:srgbClr val="969696"/>
                </a:solidFill>
                <a:latin typeface="Calibri"/>
                <a:ea typeface="Calibri"/>
                <a:cs typeface="Calibri"/>
                <a:sym typeface="Calibri"/>
              </a:rPr>
              <a:t>Bucks Splash Award 9</a:t>
            </a:r>
            <a:endParaRPr sz="5400" b="1" i="0" u="none" strike="noStrike" cap="none">
              <a:solidFill>
                <a:srgbClr val="9696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7" name="Google Shape;147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3528" y="113621"/>
            <a:ext cx="1368152" cy="110546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48" name="Google Shape;148;p19"/>
          <p:cNvGraphicFramePr/>
          <p:nvPr/>
        </p:nvGraphicFramePr>
        <p:xfrm>
          <a:off x="323528" y="1340768"/>
          <a:ext cx="8424975" cy="5453775"/>
        </p:xfrm>
        <a:graphic>
          <a:graphicData uri="http://schemas.openxmlformats.org/drawingml/2006/table">
            <a:tbl>
              <a:tblPr firstRow="1" bandRow="1">
                <a:noFill/>
                <a:tableStyleId>{DBF28A72-BDD1-4B64-A2D0-8AA0BD296342}</a:tableStyleId>
              </a:tblPr>
              <a:tblGrid>
                <a:gridCol w="2592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4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6969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NAMES                                                            </a:t>
                      </a:r>
                      <a:endParaRPr sz="1000" b="0" i="0" u="none" strike="noStrike" cap="none">
                        <a:solidFill>
                          <a:srgbClr val="96969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6969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I CAN…</a:t>
                      </a:r>
                      <a:endParaRPr sz="1400" u="none" strike="noStrike" cap="none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6969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Kick 5 meters on the front/back holding </a:t>
                      </a:r>
                      <a:endParaRPr sz="1000" b="1" i="0" u="none" strike="noStrike" cap="none">
                        <a:solidFill>
                          <a:srgbClr val="96969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6969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equipment</a:t>
                      </a:r>
                      <a:endParaRPr sz="1000" b="1" i="0" u="none" strike="noStrike" cap="none">
                        <a:solidFill>
                          <a:srgbClr val="96969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6969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Blow bubbles with mouth under water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6969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Submerge the face completely 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6969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Use legs to kick an object away from </a:t>
                      </a:r>
                      <a:endParaRPr sz="1000" b="1" i="0" u="none" strike="noStrike" cap="none">
                        <a:solidFill>
                          <a:srgbClr val="96969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6969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them 3 or 4 times in succession 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6969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Push an object through the water for 2 </a:t>
                      </a:r>
                      <a:endParaRPr sz="1000" b="1" i="0" u="none" strike="noStrike" cap="none">
                        <a:solidFill>
                          <a:srgbClr val="96969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6969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metres whilst on front 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6969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6969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Move through the water for 10 metres, 5   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6969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metres on the front and 5 metres on the  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6969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back </a:t>
                      </a:r>
                      <a:endParaRPr sz="1000" b="1" i="0" u="none" strike="noStrike" cap="none">
                        <a:solidFill>
                          <a:srgbClr val="96969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6969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Pick up an object from the pool floor 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6969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Lie in back floating position and rotate </a:t>
                      </a:r>
                      <a:endParaRPr sz="1000" b="1" i="0" u="none" strike="noStrike" cap="none">
                        <a:solidFill>
                          <a:srgbClr val="96969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6969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180° to a floating position on front 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"/>
          <p:cNvSpPr/>
          <p:nvPr/>
        </p:nvSpPr>
        <p:spPr>
          <a:xfrm>
            <a:off x="2051720" y="174080"/>
            <a:ext cx="6397072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Bucks Splash Award 1</a:t>
            </a:r>
            <a:endParaRPr sz="5400" b="1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1" name="Google Shape;91;p3"/>
          <p:cNvGraphicFramePr/>
          <p:nvPr/>
        </p:nvGraphicFramePr>
        <p:xfrm>
          <a:off x="323528" y="1340768"/>
          <a:ext cx="8424975" cy="5375975"/>
        </p:xfrm>
        <a:graphic>
          <a:graphicData uri="http://schemas.openxmlformats.org/drawingml/2006/table">
            <a:tbl>
              <a:tblPr firstRow="1" bandRow="1">
                <a:noFill/>
                <a:tableStyleId>{DBF28A72-BDD1-4B64-A2D0-8AA0BD296342}</a:tableStyleId>
              </a:tblPr>
              <a:tblGrid>
                <a:gridCol w="247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4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NAMES                                                            </a:t>
                      </a:r>
                      <a:endParaRPr sz="1000" b="0" i="0" u="none" strike="noStrike" cap="none">
                        <a:solidFill>
                          <a:srgbClr val="FF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I CAN…</a:t>
                      </a:r>
                      <a:endParaRPr sz="1400" u="none" strike="noStrike" cap="none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Take responsibility for my belongings </a:t>
                      </a:r>
                      <a:endParaRPr sz="1400" u="none" strike="noStrike" cap="none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Get changed appropriately </a:t>
                      </a:r>
                      <a:endParaRPr sz="1400" u="none" strike="noStrike" cap="none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Demonstrate 3 Rules: Toilet - Shower – 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Blow nose </a:t>
                      </a:r>
                      <a:endParaRPr sz="1400" u="none" strike="noStrike" cap="none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Wear my costume (hat if able)</a:t>
                      </a:r>
                      <a:endParaRPr sz="1400" u="none" strike="noStrike" cap="none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Choose/use swim equipment </a:t>
                      </a:r>
                      <a:endParaRPr sz="1400" u="none" strike="noStrike" cap="none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Respond to objects of reference </a:t>
                      </a:r>
                      <a:endParaRPr sz="1400" u="none" strike="noStrike" cap="none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Demonstrate familiarisation with </a:t>
                      </a:r>
                      <a:endParaRPr sz="1000" b="1" i="0" u="none" strike="noStrike" cap="none">
                        <a:solidFill>
                          <a:srgbClr val="FF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facilities e.g recognising male/female </a:t>
                      </a:r>
                      <a:endParaRPr sz="1000" b="1" i="0" u="none" strike="noStrike" cap="none">
                        <a:solidFill>
                          <a:srgbClr val="FF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cubicles </a:t>
                      </a:r>
                      <a:endParaRPr sz="1000" b="1" i="0" u="none" strike="noStrike" cap="none">
                        <a:solidFill>
                          <a:srgbClr val="FF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Demonstrate an aspect from The Water </a:t>
                      </a:r>
                      <a:endParaRPr sz="1000" b="1" i="0" u="none" strike="noStrike" cap="none">
                        <a:solidFill>
                          <a:srgbClr val="FF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Safety Code - where? How? </a:t>
                      </a:r>
                      <a:endParaRPr sz="1400" u="none" strike="noStrike" cap="none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92" name="Google Shape;92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3528" y="83011"/>
            <a:ext cx="1368152" cy="11054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5"/>
          <p:cNvSpPr/>
          <p:nvPr/>
        </p:nvSpPr>
        <p:spPr>
          <a:xfrm>
            <a:off x="2051720" y="174080"/>
            <a:ext cx="6397072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1" i="0" u="none" strike="noStrike" cap="none">
                <a:solidFill>
                  <a:srgbClr val="FF6600"/>
                </a:solidFill>
                <a:latin typeface="Calibri"/>
                <a:ea typeface="Calibri"/>
                <a:cs typeface="Calibri"/>
                <a:sym typeface="Calibri"/>
              </a:rPr>
              <a:t>Bucks Splash Award 2</a:t>
            </a:r>
            <a:endParaRPr sz="5400" b="1" i="0" u="none" strike="noStrike" cap="none">
              <a:solidFill>
                <a:srgbClr val="FF66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8" name="Google Shape;98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3528" y="174080"/>
            <a:ext cx="1368152" cy="110546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9" name="Google Shape;99;p5"/>
          <p:cNvGraphicFramePr/>
          <p:nvPr/>
        </p:nvGraphicFramePr>
        <p:xfrm>
          <a:off x="323528" y="1628800"/>
          <a:ext cx="8424975" cy="3752000"/>
        </p:xfrm>
        <a:graphic>
          <a:graphicData uri="http://schemas.openxmlformats.org/drawingml/2006/table">
            <a:tbl>
              <a:tblPr firstRow="1" bandRow="1">
                <a:noFill/>
                <a:tableStyleId>{DBF28A72-BDD1-4B64-A2D0-8AA0BD296342}</a:tableStyleId>
              </a:tblPr>
              <a:tblGrid>
                <a:gridCol w="247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4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8D3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NAMES                                                            </a:t>
                      </a:r>
                      <a:endParaRPr sz="1000" b="0" i="0" u="none" strike="noStrike" cap="none">
                        <a:solidFill>
                          <a:srgbClr val="FF8D3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8D3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I CAN…</a:t>
                      </a:r>
                      <a:endParaRPr sz="1400" u="none" strike="noStrike" cap="none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E26B0A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Recognise Instructor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E26B0A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Know to wait for an Instructor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E26B0A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Wait for register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E26B0A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Show an awareness of/engagement </a:t>
                      </a:r>
                      <a:endParaRPr sz="1000" b="1" i="0" u="none" strike="noStrike" cap="none">
                        <a:solidFill>
                          <a:srgbClr val="E26B0A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E26B0A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with pool rules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E26B0A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Sit/lie on edge, feet in water/feeling </a:t>
                      </a:r>
                      <a:endParaRPr sz="1000" b="1" i="0" u="none" strike="noStrike" cap="none">
                        <a:solidFill>
                          <a:srgbClr val="E26B0A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E26B0A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edge of pool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7"/>
          <p:cNvSpPr/>
          <p:nvPr/>
        </p:nvSpPr>
        <p:spPr>
          <a:xfrm>
            <a:off x="2051720" y="174080"/>
            <a:ext cx="6397072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1" i="0" u="none" strike="noStrike" cap="none">
                <a:solidFill>
                  <a:srgbClr val="FFCC00"/>
                </a:solidFill>
                <a:latin typeface="Calibri"/>
                <a:ea typeface="Calibri"/>
                <a:cs typeface="Calibri"/>
                <a:sym typeface="Calibri"/>
              </a:rPr>
              <a:t>Bucks Splash Award 3</a:t>
            </a:r>
            <a:endParaRPr sz="5400" b="1" i="0" u="none" strike="noStrike" cap="none">
              <a:solidFill>
                <a:srgbClr val="FFCC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5" name="Google Shape;105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3528" y="113621"/>
            <a:ext cx="1368152" cy="110546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6" name="Google Shape;106;p7"/>
          <p:cNvGraphicFramePr/>
          <p:nvPr/>
        </p:nvGraphicFramePr>
        <p:xfrm>
          <a:off x="323528" y="1340768"/>
          <a:ext cx="8424975" cy="5370925"/>
        </p:xfrm>
        <a:graphic>
          <a:graphicData uri="http://schemas.openxmlformats.org/drawingml/2006/table">
            <a:tbl>
              <a:tblPr firstRow="1" bandRow="1">
                <a:noFill/>
                <a:tableStyleId>{DBF28A72-BDD1-4B64-A2D0-8AA0BD296342}</a:tableStyleId>
              </a:tblPr>
              <a:tblGrid>
                <a:gridCol w="247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2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CC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NAMES                                                            </a:t>
                      </a:r>
                      <a:endParaRPr sz="1000" b="0" i="0" u="none" strike="noStrike" cap="none">
                        <a:solidFill>
                          <a:srgbClr val="FFCC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CC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I CAN…</a:t>
                      </a:r>
                      <a:endParaRPr sz="1400" u="none" strike="noStrike" cap="none"/>
                    </a:p>
                  </a:txBody>
                  <a:tcPr marL="0" marR="0" marT="0" marB="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CC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Listen to lesson objective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CC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Choose equipment 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CC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Follow a verbal, visual, physical cue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b="1" i="0" u="none" strike="noStrike" cap="none">
                        <a:solidFill>
                          <a:srgbClr val="FFCC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b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CC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Explore the water with different body </a:t>
                      </a:r>
                      <a:endParaRPr sz="1000" b="1" i="0" u="none" strike="noStrike" cap="none">
                        <a:solidFill>
                          <a:srgbClr val="FFCC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CC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parts (aided/unaided) 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CC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Enter the pool safely (with or without </a:t>
                      </a:r>
                      <a:endParaRPr sz="1000" b="1" i="0" u="none" strike="noStrike" cap="none">
                        <a:solidFill>
                          <a:srgbClr val="FFCC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CC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assistance) 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CC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Wait for an instruction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CC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Be assisted to gently move/sway from </a:t>
                      </a:r>
                      <a:endParaRPr sz="1000" b="1" i="0" u="none" strike="noStrike" cap="none">
                        <a:solidFill>
                          <a:srgbClr val="FFCC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CC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side to side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CC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Join in group activity or nursery </a:t>
                      </a:r>
                      <a:endParaRPr sz="1000" b="1" i="0" u="none" strike="noStrike" cap="none">
                        <a:solidFill>
                          <a:srgbClr val="FFCC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CC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rhymes or songs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CC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Get out safely/be safe whilst assisted </a:t>
                      </a:r>
                      <a:endParaRPr sz="1000" b="1" i="0" u="none" strike="noStrike" cap="none">
                        <a:solidFill>
                          <a:srgbClr val="FFCC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CC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out of the water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9"/>
          <p:cNvSpPr/>
          <p:nvPr/>
        </p:nvSpPr>
        <p:spPr>
          <a:xfrm>
            <a:off x="2051720" y="174080"/>
            <a:ext cx="6397072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1" i="0" u="none" strike="noStrike" cap="non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</a:rPr>
              <a:t>Bucks Splash Award 4</a:t>
            </a:r>
            <a:endParaRPr sz="5400" b="1" i="0" u="none" strike="noStrike" cap="none">
              <a:solidFill>
                <a:srgbClr val="0099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2" name="Google Shape;112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3528" y="113621"/>
            <a:ext cx="1368152" cy="110546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3" name="Google Shape;113;p9"/>
          <p:cNvGraphicFramePr/>
          <p:nvPr/>
        </p:nvGraphicFramePr>
        <p:xfrm>
          <a:off x="323528" y="1340768"/>
          <a:ext cx="8424975" cy="5375975"/>
        </p:xfrm>
        <a:graphic>
          <a:graphicData uri="http://schemas.openxmlformats.org/drawingml/2006/table">
            <a:tbl>
              <a:tblPr firstRow="1" bandRow="1">
                <a:noFill/>
                <a:tableStyleId>{DBF28A72-BDD1-4B64-A2D0-8AA0BD296342}</a:tableStyleId>
              </a:tblPr>
              <a:tblGrid>
                <a:gridCol w="247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4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99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NAMES                                                            </a:t>
                      </a:r>
                      <a:endParaRPr sz="1000" b="0" i="0" u="none" strike="noStrike" cap="none">
                        <a:solidFill>
                          <a:srgbClr val="0099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99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I CAN…</a:t>
                      </a:r>
                      <a:endParaRPr sz="1400" u="none" strike="noStrike" cap="none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B05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Enter the water safely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B05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Exit the water safely 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B05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Join in a group activity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B05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Move about in the pool with </a:t>
                      </a:r>
                      <a:endParaRPr sz="1000" b="1" i="0" u="none" strike="noStrike" cap="none">
                        <a:solidFill>
                          <a:srgbClr val="00B05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B05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occasional eye contact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B05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Have water trickled over my head, </a:t>
                      </a:r>
                      <a:endParaRPr sz="1000" b="1" i="0" u="none" strike="noStrike" cap="none">
                        <a:solidFill>
                          <a:srgbClr val="00B05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B05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ensuring water runs over the face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B05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Gently bob up and down whilst being </a:t>
                      </a:r>
                      <a:endParaRPr sz="1000" b="1" i="0" u="none" strike="noStrike" cap="none">
                        <a:solidFill>
                          <a:srgbClr val="00B05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B05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moved through the water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B05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B05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Be assisted to move through the water </a:t>
                      </a:r>
                      <a:endParaRPr sz="1000" b="1" i="0" u="none" strike="noStrike" cap="none">
                        <a:solidFill>
                          <a:srgbClr val="00B05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B05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while facing away from helper </a:t>
                      </a:r>
                      <a:endParaRPr sz="1400" u="none" strike="noStrike" cap="none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B05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Submerge shoulders under the water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1"/>
          <p:cNvSpPr/>
          <p:nvPr/>
        </p:nvSpPr>
        <p:spPr>
          <a:xfrm>
            <a:off x="2051720" y="174080"/>
            <a:ext cx="6397072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1" i="0" u="none" strike="noStrike" cap="none">
                <a:solidFill>
                  <a:srgbClr val="00CCFF"/>
                </a:solidFill>
                <a:latin typeface="Calibri"/>
                <a:ea typeface="Calibri"/>
                <a:cs typeface="Calibri"/>
                <a:sym typeface="Calibri"/>
              </a:rPr>
              <a:t>Bucks Splash Award 5</a:t>
            </a:r>
            <a:endParaRPr sz="5400" b="1" i="0" u="none" strike="noStrike" cap="none">
              <a:solidFill>
                <a:srgbClr val="00CC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9" name="Google Shape;119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3528" y="174080"/>
            <a:ext cx="1368152" cy="110546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0" name="Google Shape;120;p11"/>
          <p:cNvGraphicFramePr/>
          <p:nvPr/>
        </p:nvGraphicFramePr>
        <p:xfrm>
          <a:off x="323528" y="1628800"/>
          <a:ext cx="8424975" cy="4293325"/>
        </p:xfrm>
        <a:graphic>
          <a:graphicData uri="http://schemas.openxmlformats.org/drawingml/2006/table">
            <a:tbl>
              <a:tblPr firstRow="1" bandRow="1">
                <a:noFill/>
                <a:tableStyleId>{DBF28A72-BDD1-4B64-A2D0-8AA0BD296342}</a:tableStyleId>
              </a:tblPr>
              <a:tblGrid>
                <a:gridCol w="247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4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CC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NAMES                                                            </a:t>
                      </a:r>
                      <a:endParaRPr sz="1000" b="0" i="0" u="none" strike="noStrike" cap="none">
                        <a:solidFill>
                          <a:srgbClr val="00CC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CC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I CAN…</a:t>
                      </a:r>
                      <a:endParaRPr sz="1400" u="none" strike="noStrike" cap="none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CC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Enter water safely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CC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Exit water safely 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CC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Lift feet from the bottom of the pool  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CC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and move legs in the water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CC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Tap and splash water near face and </a:t>
                      </a:r>
                      <a:endParaRPr sz="1000" b="1" i="0" u="none" strike="noStrike" cap="none">
                        <a:solidFill>
                          <a:srgbClr val="00CC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CC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play with the water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CC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Submerge shoulders and allow my </a:t>
                      </a:r>
                      <a:endParaRPr sz="1000" b="1" i="0" u="none" strike="noStrike" cap="none">
                        <a:solidFill>
                          <a:srgbClr val="00CC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CC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helper to gently blow over my face and </a:t>
                      </a:r>
                      <a:endParaRPr sz="1000" b="1" i="0" u="none" strike="noStrike" cap="none">
                        <a:solidFill>
                          <a:srgbClr val="00CC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CC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eyes </a:t>
                      </a:r>
                      <a:endParaRPr sz="1000" b="1" i="0" u="none" strike="noStrike" cap="none">
                        <a:solidFill>
                          <a:srgbClr val="00CC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CC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Travel through water (at waist depth)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3"/>
          <p:cNvSpPr/>
          <p:nvPr/>
        </p:nvSpPr>
        <p:spPr>
          <a:xfrm>
            <a:off x="2051720" y="174080"/>
            <a:ext cx="6397072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1" i="0" u="none" strike="noStrike" cap="none">
                <a:solidFill>
                  <a:srgbClr val="0066FF"/>
                </a:solidFill>
                <a:latin typeface="Calibri"/>
                <a:ea typeface="Calibri"/>
                <a:cs typeface="Calibri"/>
                <a:sym typeface="Calibri"/>
              </a:rPr>
              <a:t>Bucks Splash Award 6</a:t>
            </a:r>
            <a:endParaRPr sz="5400" b="1" i="0" u="none" strike="noStrike" cap="none">
              <a:solidFill>
                <a:srgbClr val="0066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6" name="Google Shape;126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3528" y="174080"/>
            <a:ext cx="1368152" cy="110546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7" name="Google Shape;127;p13"/>
          <p:cNvGraphicFramePr/>
          <p:nvPr/>
        </p:nvGraphicFramePr>
        <p:xfrm>
          <a:off x="323528" y="1628800"/>
          <a:ext cx="8424950" cy="4371125"/>
        </p:xfrm>
        <a:graphic>
          <a:graphicData uri="http://schemas.openxmlformats.org/drawingml/2006/table">
            <a:tbl>
              <a:tblPr firstRow="1" bandRow="1">
                <a:noFill/>
                <a:tableStyleId>{DBF28A72-BDD1-4B64-A2D0-8AA0BD296342}</a:tableStyleId>
              </a:tblPr>
              <a:tblGrid>
                <a:gridCol w="2520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4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66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NAMES                                                            </a:t>
                      </a:r>
                      <a:endParaRPr sz="1000" b="0" i="0" u="none" strike="noStrike" cap="none">
                        <a:solidFill>
                          <a:srgbClr val="0066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66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I CAN…</a:t>
                      </a:r>
                      <a:endParaRPr sz="1400" u="none" strike="noStrike" cap="none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66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From sitting on the side of the pool/raft </a:t>
                      </a:r>
                      <a:endParaRPr sz="1000" b="1" i="0" u="none" strike="noStrike" cap="none">
                        <a:solidFill>
                          <a:srgbClr val="0066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66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with feet over the edge, gently move </a:t>
                      </a:r>
                      <a:endParaRPr sz="1000" b="1" i="0" u="none" strike="noStrike" cap="none">
                        <a:solidFill>
                          <a:srgbClr val="0066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66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into the water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66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Float on my front/back and regain a </a:t>
                      </a:r>
                      <a:endParaRPr sz="1000" b="1" i="0" u="none" strike="noStrike" cap="none">
                        <a:solidFill>
                          <a:srgbClr val="0066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66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standing/vertical position (with or  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66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without assistance)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66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Lift my feet off the bottom of the pool </a:t>
                      </a:r>
                      <a:endParaRPr sz="1000" b="1" i="0" u="none" strike="noStrike" cap="none">
                        <a:solidFill>
                          <a:srgbClr val="0066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66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and move anywhere in the water, </a:t>
                      </a:r>
                      <a:endParaRPr sz="1000" b="1" i="0" u="none" strike="noStrike" cap="none">
                        <a:solidFill>
                          <a:srgbClr val="0066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66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maintaining eye contact (with or </a:t>
                      </a:r>
                      <a:endParaRPr sz="1000" b="1" i="0" u="none" strike="noStrike" cap="none">
                        <a:solidFill>
                          <a:srgbClr val="0066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66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without assist) 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66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Lie in a back/front float position and </a:t>
                      </a:r>
                      <a:endParaRPr sz="1000" b="1" i="0" u="none" strike="noStrike" cap="none">
                        <a:solidFill>
                          <a:srgbClr val="0066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66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demonstrate a leg kick action (aids or  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66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assisted)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66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Push an object through the water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66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Be assisted to move through the water </a:t>
                      </a:r>
                      <a:endParaRPr sz="1000" b="1" i="0" u="none" strike="noStrike" cap="none">
                        <a:solidFill>
                          <a:srgbClr val="0066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0066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for 2 metres on the back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5"/>
          <p:cNvSpPr/>
          <p:nvPr/>
        </p:nvSpPr>
        <p:spPr>
          <a:xfrm>
            <a:off x="2051720" y="174080"/>
            <a:ext cx="6397072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1" i="0" u="none" strike="noStrike" cap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Bucks Splash Award 7</a:t>
            </a:r>
            <a:endParaRPr sz="5400" b="1" i="0" u="none" strike="noStrike" cap="none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3" name="Google Shape;133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3528" y="113621"/>
            <a:ext cx="1368152" cy="110546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34" name="Google Shape;134;p15"/>
          <p:cNvGraphicFramePr/>
          <p:nvPr/>
        </p:nvGraphicFramePr>
        <p:xfrm>
          <a:off x="323528" y="1340768"/>
          <a:ext cx="8424975" cy="5453775"/>
        </p:xfrm>
        <a:graphic>
          <a:graphicData uri="http://schemas.openxmlformats.org/drawingml/2006/table">
            <a:tbl>
              <a:tblPr firstRow="1" bandRow="1">
                <a:noFill/>
                <a:tableStyleId>{DBF28A72-BDD1-4B64-A2D0-8AA0BD296342}</a:tableStyleId>
              </a:tblPr>
              <a:tblGrid>
                <a:gridCol w="247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4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54ECA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NAMES                                                            </a:t>
                      </a:r>
                      <a:endParaRPr sz="1000" b="0" i="0" u="none" strike="noStrike" cap="none">
                        <a:solidFill>
                          <a:srgbClr val="954ECA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54ECA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I CAN…</a:t>
                      </a:r>
                      <a:endParaRPr sz="1400" u="none" strike="noStrike" cap="none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54ECA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Enter the water safely, either </a:t>
                      </a:r>
                      <a:endParaRPr sz="1000" b="1" i="0" u="none" strike="noStrike" cap="none">
                        <a:solidFill>
                          <a:srgbClr val="954ECA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54ECA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independently or using relevant </a:t>
                      </a:r>
                      <a:endParaRPr sz="1000" b="1" i="0" u="none" strike="noStrike" cap="none">
                        <a:solidFill>
                          <a:srgbClr val="954ECA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54ECA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equipment, e.g. hoist and help as </a:t>
                      </a:r>
                      <a:endParaRPr sz="1000" b="1" i="0" u="none" strike="noStrike" cap="none">
                        <a:solidFill>
                          <a:srgbClr val="954ECA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54ECA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necessary</a:t>
                      </a:r>
                      <a:endParaRPr sz="1000" b="1" i="0" u="none" strike="noStrike" cap="none">
                        <a:solidFill>
                          <a:srgbClr val="954ECA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54ECA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Move an object through the water </a:t>
                      </a:r>
                      <a:endParaRPr sz="1000" b="1" i="0" u="none" strike="noStrike" cap="none">
                        <a:solidFill>
                          <a:srgbClr val="954ECA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54ECA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using the arms or legs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54ECA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Facing helper, turn through 180° to </a:t>
                      </a:r>
                      <a:endParaRPr sz="1000" b="1" i="0" u="none" strike="noStrike" cap="none">
                        <a:solidFill>
                          <a:srgbClr val="954ECA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54ECA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face away from helper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54ECA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Splash water over own face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54ECA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Float on the front/back for 3 seconds </a:t>
                      </a:r>
                      <a:endParaRPr sz="1000" b="1" i="0" u="none" strike="noStrike" cap="none">
                        <a:solidFill>
                          <a:srgbClr val="954ECA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54ECA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and regain an upright position 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54ECA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Be assisted to move through the water </a:t>
                      </a:r>
                      <a:endParaRPr sz="1000" b="1" i="0" u="none" strike="noStrike" cap="none">
                        <a:solidFill>
                          <a:srgbClr val="954ECA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54ECA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for 5 metres on the front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54ECA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Be assisted to move through the water </a:t>
                      </a:r>
                      <a:endParaRPr sz="1000" b="1" i="0" u="none" strike="noStrike" cap="none">
                        <a:solidFill>
                          <a:srgbClr val="954ECA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54ECA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for 5 metres on the back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54ECA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Exit the water safely either </a:t>
                      </a:r>
                      <a:endParaRPr sz="1000" b="1" i="0" u="none" strike="noStrike" cap="none">
                        <a:solidFill>
                          <a:srgbClr val="954ECA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54ECA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independently or using relevant </a:t>
                      </a:r>
                      <a:endParaRPr sz="1000" b="1" i="0" u="none" strike="noStrike" cap="none">
                        <a:solidFill>
                          <a:srgbClr val="954ECA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954ECA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equipment e.g. hoist. 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7"/>
          <p:cNvSpPr/>
          <p:nvPr/>
        </p:nvSpPr>
        <p:spPr>
          <a:xfrm>
            <a:off x="2051720" y="174080"/>
            <a:ext cx="6397072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1" i="0" u="none" strike="noStrike" cap="none">
                <a:solidFill>
                  <a:srgbClr val="FF0066"/>
                </a:solidFill>
                <a:latin typeface="Calibri"/>
                <a:ea typeface="Calibri"/>
                <a:cs typeface="Calibri"/>
                <a:sym typeface="Calibri"/>
              </a:rPr>
              <a:t>Bucks Splash Award 8</a:t>
            </a:r>
            <a:endParaRPr sz="5400" b="1" i="0" u="none" strike="noStrike" cap="none">
              <a:solidFill>
                <a:srgbClr val="FF00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0" name="Google Shape;140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3528" y="113621"/>
            <a:ext cx="1368152" cy="110546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41" name="Google Shape;141;p17"/>
          <p:cNvGraphicFramePr/>
          <p:nvPr/>
        </p:nvGraphicFramePr>
        <p:xfrm>
          <a:off x="323528" y="1340768"/>
          <a:ext cx="8424950" cy="5375975"/>
        </p:xfrm>
        <a:graphic>
          <a:graphicData uri="http://schemas.openxmlformats.org/drawingml/2006/table">
            <a:tbl>
              <a:tblPr firstRow="1" bandRow="1">
                <a:noFill/>
                <a:tableStyleId>{DBF28A72-BDD1-4B64-A2D0-8AA0BD296342}</a:tableStyleId>
              </a:tblPr>
              <a:tblGrid>
                <a:gridCol w="2520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1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4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NAMES                                                            </a:t>
                      </a:r>
                      <a:endParaRPr sz="1000" b="0" i="0" u="none" strike="noStrike" cap="none">
                        <a:solidFill>
                          <a:srgbClr val="FF006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I CAN…</a:t>
                      </a:r>
                      <a:endParaRPr sz="1400" u="none" strike="noStrike" cap="none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Kick legs at water surface on front and </a:t>
                      </a:r>
                      <a:endParaRPr sz="1000" b="1" i="0" u="none" strike="noStrike" cap="none">
                        <a:solidFill>
                          <a:srgbClr val="FF006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back, using an action that can be </a:t>
                      </a:r>
                      <a:endParaRPr sz="1000" b="1" i="0" u="none" strike="noStrike" cap="none">
                        <a:solidFill>
                          <a:srgbClr val="FF006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repeated, e.g. kicking up and down 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Lie in back floating position and turn </a:t>
                      </a:r>
                      <a:endParaRPr sz="1000" b="1" i="0" u="none" strike="noStrike" cap="none">
                        <a:solidFill>
                          <a:srgbClr val="FF006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180°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Float on the front/back for 6 seconds </a:t>
                      </a:r>
                      <a:endParaRPr sz="1000" b="1" i="0" u="none" strike="noStrike" cap="none">
                        <a:solidFill>
                          <a:srgbClr val="FF006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and regain an upright or standing </a:t>
                      </a:r>
                      <a:endParaRPr sz="1000" b="1" i="0" u="none" strike="noStrike" cap="none">
                        <a:solidFill>
                          <a:srgbClr val="FF006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position</a:t>
                      </a:r>
                      <a:endParaRPr sz="1000" b="1" i="0" u="none" strike="noStrike" cap="none">
                        <a:solidFill>
                          <a:srgbClr val="FF006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Pick up an object placed under the </a:t>
                      </a:r>
                      <a:endParaRPr sz="1000" b="1" i="0" u="none" strike="noStrike" cap="none">
                        <a:solidFill>
                          <a:srgbClr val="FF006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surface of the water 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On front, demonstrate an arm pulling </a:t>
                      </a:r>
                      <a:endParaRPr sz="1000" b="1" i="0" u="none" strike="noStrike" cap="none">
                        <a:solidFill>
                          <a:srgbClr val="FF006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action</a:t>
                      </a:r>
                      <a:endParaRPr sz="1000" b="1" i="0" u="none" strike="noStrike" cap="none">
                        <a:solidFill>
                          <a:srgbClr val="FF006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Blow bubbles at the water surface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Lie on back and move through the </a:t>
                      </a:r>
                      <a:endParaRPr sz="1000" b="1" i="0" u="none" strike="noStrike" cap="none">
                        <a:solidFill>
                          <a:srgbClr val="FF006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water while a helper creates some </a:t>
                      </a:r>
                      <a:endParaRPr sz="1000" b="1" i="0" u="none" strike="noStrike" cap="none">
                        <a:solidFill>
                          <a:srgbClr val="FF006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turbulence in the water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1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Push an object through the water using </a:t>
                      </a:r>
                      <a:endParaRPr sz="1000" b="1" i="0" u="none" strike="noStrike" cap="none">
                        <a:solidFill>
                          <a:srgbClr val="FF006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i="0" u="none" strike="noStrike" cap="none">
                          <a:solidFill>
                            <a:srgbClr val="FF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the chin or nose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863</Words>
  <Application>Microsoft Office PowerPoint</Application>
  <PresentationFormat>On-screen Show (4:3)</PresentationFormat>
  <Paragraphs>154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Holley</dc:creator>
  <cp:lastModifiedBy>Allison Holley</cp:lastModifiedBy>
  <cp:revision>3</cp:revision>
  <dcterms:modified xsi:type="dcterms:W3CDTF">2020-08-04T10:10:29Z</dcterms:modified>
</cp:coreProperties>
</file>