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93" r:id="rId3"/>
    <p:sldId id="282" r:id="rId4"/>
    <p:sldId id="343" r:id="rId5"/>
    <p:sldId id="344" r:id="rId6"/>
    <p:sldId id="345" r:id="rId7"/>
    <p:sldId id="346" r:id="rId8"/>
    <p:sldId id="364" r:id="rId9"/>
    <p:sldId id="365" r:id="rId10"/>
    <p:sldId id="366" r:id="rId11"/>
    <p:sldId id="294" r:id="rId12"/>
    <p:sldId id="349" r:id="rId13"/>
    <p:sldId id="367" r:id="rId14"/>
    <p:sldId id="394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51" r:id="rId36"/>
    <p:sldId id="388" r:id="rId37"/>
    <p:sldId id="389" r:id="rId38"/>
    <p:sldId id="391" r:id="rId39"/>
    <p:sldId id="39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C315-C9F2-45EF-9A9D-96998D58C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2270C-D1DA-466A-83DA-F21C44BC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D1844-C38F-4EB0-BBCB-1D632791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27AE3-259F-492F-84B6-83175752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F218C-3349-4EB8-A30D-97ED267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028B-4ABB-46C6-BA09-E45DA826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3DF29-C7C0-4B45-B72A-B46DC96FB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A981C-7B34-4DCD-8653-8D8F6126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EA74F-1FE5-4CF8-B1D9-B9506123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0CA7C-2838-454D-99FD-9DA1E477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5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2CF6F-21E9-4725-9510-A52E178F8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5F0FB-0295-4FDA-AF89-ED0B17AA0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1D3D0-7DC4-48E6-9BAF-F256BB00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D00A6-61DC-4FB7-B031-37A97F28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7E87C-FDEE-413A-A62C-19493205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2590-1EB7-4812-AA05-DFFC3EE3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C09E-4B8A-4ABE-A12D-099C30972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37B26-EB95-4957-8ED3-03AC0ECB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86D4-EBAB-400A-93D8-AC6FAE3E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503E3-899E-4A66-942C-2B70EDFA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6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7541-F3C9-4F7A-83B4-25EDD8D4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04DD5-2475-4EAB-8FEF-C79E02146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B4A3B-F213-4BC0-AEE9-047D300C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501C2-39D5-4795-BF0D-C6BD3AC4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F200-1A9E-486A-8353-4A6051DE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D0C0-ED09-4385-A01E-D7A08641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7614-02B8-4ADA-9997-53126BF13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64A0C-92B4-4C14-8517-ECCD8D418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DE0A0-FE88-43D1-9AA6-1C4B2970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2216E-6779-4710-903D-421A4845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07669-594F-48A1-B104-541195FA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28D2-0018-43C7-B406-FF157405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10571-2DC9-40FD-B3C5-E7887616B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ED889-036A-42CD-B6B1-F93F470E4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3D9E0-B7C7-4013-B370-C35765CAE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13A13-D691-452B-B6AB-C0B6C5592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553D74-D0F8-42A1-A8EE-F3F34910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FF4CF-7FE4-4AEC-BD9E-8E6124A4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376A6-90AB-4EDF-ADF8-D42278AA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6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CF07-DBE8-4EE5-B8C4-E2A4EFDA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A3A61-B9C4-4FB6-A8E9-73CA26C7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E6066-1C31-499B-AF17-67C99402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57FA0-B4CF-41BA-8C62-14E417C5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075A2-1820-40AA-A88B-C7AB292D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EA774-31A1-4038-813E-CE31D5C1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BC28-2295-4C29-B755-672AEC04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9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2D26-8BE3-4A75-8FEE-D9B2DCB61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F6CF-67D3-4D8D-AFF9-9935C7CA7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BF50C-F162-4958-BB22-4BC94A5C8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411A4-14BB-4250-B7EA-D960692B7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88C76-476C-4B71-8549-C22A90BA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F71D7-B096-4B74-A0CE-07BB5DCC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4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E526-DAFD-4FA4-B647-65A8016F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D40C2-214B-45E7-95ED-7575F1266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65F37-9247-475A-8174-0CE706927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CDB02-C155-4423-A1A1-C326BEA0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00A89-FA8A-4893-B238-739F48EE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CD688-97A2-4C1A-B165-DE41AA1D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ED1C3-D147-4AF3-B932-47CF13429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E453-E053-4A8F-9AA0-6AF68642C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C2519-FE6E-439D-8CD1-DF29CA90B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4CE41-0365-40A5-817B-0B8B3FE79F54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9A834-A63E-445A-9CA6-C485C5E2D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EFBD5-E7ED-4686-8F31-D88A94EB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4B3B5-1791-4DE7-93BA-B2757B249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1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AFD027-9B26-40D5-9567-B0F3C139073A}"/>
              </a:ext>
            </a:extLst>
          </p:cNvPr>
          <p:cNvSpPr/>
          <p:nvPr/>
        </p:nvSpPr>
        <p:spPr>
          <a:xfrm>
            <a:off x="145775" y="1656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6FEEC48-9176-4939-AD89-9D6596A7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5" y="779804"/>
            <a:ext cx="1685776" cy="1439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34C14-D0C9-4CD9-9188-3499A7D9BED9}"/>
              </a:ext>
            </a:extLst>
          </p:cNvPr>
          <p:cNvSpPr txBox="1"/>
          <p:nvPr/>
        </p:nvSpPr>
        <p:spPr>
          <a:xfrm>
            <a:off x="436761" y="208028"/>
            <a:ext cx="159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D19363-499C-4BE4-B873-9EB9A7FA702B}"/>
              </a:ext>
            </a:extLst>
          </p:cNvPr>
          <p:cNvSpPr/>
          <p:nvPr/>
        </p:nvSpPr>
        <p:spPr>
          <a:xfrm>
            <a:off x="5272430" y="1656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7608124" y="152402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E4FDA4-BCF5-480F-93E8-E6F78858AD8F}"/>
              </a:ext>
            </a:extLst>
          </p:cNvPr>
          <p:cNvSpPr/>
          <p:nvPr/>
        </p:nvSpPr>
        <p:spPr>
          <a:xfrm>
            <a:off x="9952383" y="1656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3290151-9582-40F6-A281-0DCAB996A606}"/>
              </a:ext>
            </a:extLst>
          </p:cNvPr>
          <p:cNvSpPr/>
          <p:nvPr/>
        </p:nvSpPr>
        <p:spPr>
          <a:xfrm>
            <a:off x="2990619" y="156401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AFDFDD-4766-4D04-A8B4-B583797EA898}"/>
              </a:ext>
            </a:extLst>
          </p:cNvPr>
          <p:cNvSpPr/>
          <p:nvPr/>
        </p:nvSpPr>
        <p:spPr>
          <a:xfrm>
            <a:off x="176859" y="2420999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3327149-9D7D-47C6-BBD6-7D05AF4746C7}"/>
              </a:ext>
            </a:extLst>
          </p:cNvPr>
          <p:cNvSpPr/>
          <p:nvPr/>
        </p:nvSpPr>
        <p:spPr>
          <a:xfrm>
            <a:off x="7647639" y="239719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07D712C-D6C2-4490-BD0D-3DA8F9B66AF3}"/>
              </a:ext>
            </a:extLst>
          </p:cNvPr>
          <p:cNvSpPr/>
          <p:nvPr/>
        </p:nvSpPr>
        <p:spPr>
          <a:xfrm>
            <a:off x="7583179" y="4658138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E6B4873-EA7A-4ABC-B409-1A11AC642D5D}"/>
              </a:ext>
            </a:extLst>
          </p:cNvPr>
          <p:cNvSpPr/>
          <p:nvPr/>
        </p:nvSpPr>
        <p:spPr>
          <a:xfrm>
            <a:off x="5292569" y="4681075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E7EB6D1-1B0A-416A-9CC0-A329ABA3E126}"/>
              </a:ext>
            </a:extLst>
          </p:cNvPr>
          <p:cNvSpPr/>
          <p:nvPr/>
        </p:nvSpPr>
        <p:spPr>
          <a:xfrm>
            <a:off x="2991868" y="4645265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CECCCC-2EA7-4D66-B8C9-363E79FAE922}"/>
              </a:ext>
            </a:extLst>
          </p:cNvPr>
          <p:cNvSpPr/>
          <p:nvPr/>
        </p:nvSpPr>
        <p:spPr>
          <a:xfrm>
            <a:off x="9907711" y="463163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B9E5C4-0169-4817-85D5-97FA62BD314A}"/>
              </a:ext>
            </a:extLst>
          </p:cNvPr>
          <p:cNvSpPr txBox="1"/>
          <p:nvPr/>
        </p:nvSpPr>
        <p:spPr>
          <a:xfrm>
            <a:off x="2864347" y="152402"/>
            <a:ext cx="2216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The little red 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267A7C-8637-40F2-A516-A502F5C45EB6}"/>
              </a:ext>
            </a:extLst>
          </p:cNvPr>
          <p:cNvSpPr txBox="1"/>
          <p:nvPr/>
        </p:nvSpPr>
        <p:spPr>
          <a:xfrm>
            <a:off x="5243648" y="165653"/>
            <a:ext cx="215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The dog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671E14-E2F1-4143-B822-2DF6B7ED4D7D}"/>
              </a:ext>
            </a:extLst>
          </p:cNvPr>
          <p:cNvSpPr txBox="1"/>
          <p:nvPr/>
        </p:nvSpPr>
        <p:spPr>
          <a:xfrm>
            <a:off x="7848450" y="195029"/>
            <a:ext cx="159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>
              <a:latin typeface="SassoonCRInfantMedium" panose="02000603020000020003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2276961"/>
            <a:ext cx="12192000" cy="331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0" y="4518093"/>
            <a:ext cx="12192000" cy="331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2948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78445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89402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827523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7D34C14-D0C9-4CD9-9188-3499A7D9BED9}"/>
              </a:ext>
            </a:extLst>
          </p:cNvPr>
          <p:cNvSpPr txBox="1"/>
          <p:nvPr/>
        </p:nvSpPr>
        <p:spPr>
          <a:xfrm>
            <a:off x="137665" y="2439362"/>
            <a:ext cx="213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39" name="Picture 38" descr="A drawing of a person&#10;&#10;Description automatically generated">
            <a:extLst>
              <a:ext uri="{FF2B5EF4-FFF2-40B4-BE49-F238E27FC236}">
                <a16:creationId xmlns:a16="http://schemas.microsoft.com/office/drawing/2014/main" id="{CEBBBF8C-D70B-4650-8FA6-B0D755823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3" y="2815779"/>
            <a:ext cx="1056637" cy="9025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5C53C7C-1CD5-48DC-A282-65E160E74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6" y="3343913"/>
            <a:ext cx="1107730" cy="94618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267A7C-8637-40F2-A516-A502F5C45EB6}"/>
              </a:ext>
            </a:extLst>
          </p:cNvPr>
          <p:cNvSpPr txBox="1"/>
          <p:nvPr/>
        </p:nvSpPr>
        <p:spPr>
          <a:xfrm>
            <a:off x="7579544" y="156401"/>
            <a:ext cx="215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SassoonCRInfantMedium" panose="02000603020000020003" pitchFamily="2" charset="0"/>
              </a:rPr>
              <a:t>The cat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DB9E5C4-0169-4817-85D5-97FA62BD314A}"/>
              </a:ext>
            </a:extLst>
          </p:cNvPr>
          <p:cNvSpPr txBox="1"/>
          <p:nvPr/>
        </p:nvSpPr>
        <p:spPr>
          <a:xfrm>
            <a:off x="7594492" y="4637419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is baking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B9E5C4-0169-4817-85D5-97FA62BD314A}"/>
              </a:ext>
            </a:extLst>
          </p:cNvPr>
          <p:cNvSpPr txBox="1"/>
          <p:nvPr/>
        </p:nvSpPr>
        <p:spPr>
          <a:xfrm>
            <a:off x="9974173" y="4645963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is looking at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E53064-85B6-4949-B7AE-660594FF0768}"/>
              </a:ext>
            </a:extLst>
          </p:cNvPr>
          <p:cNvSpPr txBox="1"/>
          <p:nvPr/>
        </p:nvSpPr>
        <p:spPr>
          <a:xfrm>
            <a:off x="5324397" y="4716397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is eating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9C639C-5B33-474A-8DB0-F0DE3D1E2088}"/>
              </a:ext>
            </a:extLst>
          </p:cNvPr>
          <p:cNvSpPr txBox="1"/>
          <p:nvPr/>
        </p:nvSpPr>
        <p:spPr>
          <a:xfrm>
            <a:off x="2992007" y="4645963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 has found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CA8C486-FFD9-4A0F-AEF4-F61DD53EC82B}"/>
              </a:ext>
            </a:extLst>
          </p:cNvPr>
          <p:cNvSpPr txBox="1"/>
          <p:nvPr/>
        </p:nvSpPr>
        <p:spPr>
          <a:xfrm>
            <a:off x="9990623" y="82941"/>
            <a:ext cx="215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The duck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86D7A26-E4B9-42B2-BA69-58078DBF5146}"/>
              </a:ext>
            </a:extLst>
          </p:cNvPr>
          <p:cNvSpPr txBox="1"/>
          <p:nvPr/>
        </p:nvSpPr>
        <p:spPr>
          <a:xfrm>
            <a:off x="7731882" y="2463166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is purring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C992ABA-D3E6-4120-89BF-61D1D3E30CA4}"/>
              </a:ext>
            </a:extLst>
          </p:cNvPr>
          <p:cNvSpPr/>
          <p:nvPr/>
        </p:nvSpPr>
        <p:spPr>
          <a:xfrm>
            <a:off x="9994983" y="2358112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64506A-F6C3-4268-AF09-2E54F8813A2F}"/>
              </a:ext>
            </a:extLst>
          </p:cNvPr>
          <p:cNvSpPr txBox="1"/>
          <p:nvPr/>
        </p:nvSpPr>
        <p:spPr>
          <a:xfrm>
            <a:off x="9974173" y="2377308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is quacking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2BA45292-16EC-415C-B449-F86667F10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55" y="5084133"/>
            <a:ext cx="1828571" cy="156190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273240F-C462-4E75-8473-2CEAFF3B7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346" y="4861436"/>
            <a:ext cx="1828571" cy="1574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0393CE-45A6-4EAB-9B0F-3CD523B35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9370" y="518858"/>
            <a:ext cx="1221496" cy="1609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B40D1-32B0-47E5-A55C-E4599FE4CF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3974" y="617274"/>
            <a:ext cx="1667519" cy="1529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B9FC42-A787-4B26-A848-BBA4482F35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8872" y="601041"/>
            <a:ext cx="1071375" cy="1598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03F77-C344-4A28-994B-47D3F397B5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0913" y="563458"/>
            <a:ext cx="1133006" cy="1598458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5A86017-5B9E-4D71-A97C-2668C6154D9D}"/>
              </a:ext>
            </a:extLst>
          </p:cNvPr>
          <p:cNvSpPr/>
          <p:nvPr/>
        </p:nvSpPr>
        <p:spPr>
          <a:xfrm>
            <a:off x="5292569" y="2414640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B948E9-4100-4246-ADB5-8832D6F32CB5}"/>
              </a:ext>
            </a:extLst>
          </p:cNvPr>
          <p:cNvSpPr txBox="1"/>
          <p:nvPr/>
        </p:nvSpPr>
        <p:spPr>
          <a:xfrm>
            <a:off x="5376812" y="2480612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is barking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19A2CC2-E67E-4E39-B0DA-CC6FF133A49D}"/>
              </a:ext>
            </a:extLst>
          </p:cNvPr>
          <p:cNvSpPr/>
          <p:nvPr/>
        </p:nvSpPr>
        <p:spPr>
          <a:xfrm>
            <a:off x="2985189" y="238914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277A8C-2FF7-41B7-9339-963B24F0CA09}"/>
              </a:ext>
            </a:extLst>
          </p:cNvPr>
          <p:cNvSpPr txBox="1"/>
          <p:nvPr/>
        </p:nvSpPr>
        <p:spPr>
          <a:xfrm>
            <a:off x="3069432" y="2455116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is asking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4A878D1-532D-4F4D-8F3E-DD61B6103452}"/>
              </a:ext>
            </a:extLst>
          </p:cNvPr>
          <p:cNvSpPr/>
          <p:nvPr/>
        </p:nvSpPr>
        <p:spPr>
          <a:xfrm>
            <a:off x="323083" y="4681075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A4437E-0308-4BBA-81DE-4A5025DB4B99}"/>
              </a:ext>
            </a:extLst>
          </p:cNvPr>
          <p:cNvSpPr txBox="1"/>
          <p:nvPr/>
        </p:nvSpPr>
        <p:spPr>
          <a:xfrm>
            <a:off x="407326" y="4747047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is cutting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1602F8-8CFC-4599-B930-098E1971F9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82" y="2797917"/>
            <a:ext cx="1828571" cy="15619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973322-D80C-4298-854D-8801908649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55" y="2839979"/>
            <a:ext cx="1841270" cy="15619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E9AAE5-9B7D-483C-AF6C-7409020B8A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01" y="2907888"/>
            <a:ext cx="1828571" cy="15619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22D533-631D-4D52-A798-B05AB8319F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88" y="2822513"/>
            <a:ext cx="1828571" cy="156190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66AFB77-3445-46FF-968C-DB323974ED7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5" b="55853"/>
          <a:stretch/>
        </p:blipFill>
        <p:spPr>
          <a:xfrm flipH="1">
            <a:off x="7591801" y="3000705"/>
            <a:ext cx="587795" cy="6895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475B3DB-9CD6-4DF4-AB6E-5073D4BCA9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5" y="5117568"/>
            <a:ext cx="1828571" cy="15619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A4D7B6D-C4A9-4EA1-AEC2-64F44DAB8B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82" y="5006382"/>
            <a:ext cx="1828571" cy="15619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649BAE3-162A-4981-A795-D205F4C57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98" y="5099084"/>
            <a:ext cx="1828571" cy="1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4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5502E-40C3-43EF-8AF6-E62ED3F6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912" y="429816"/>
            <a:ext cx="2564176" cy="3617569"/>
          </a:xfrm>
          <a:prstGeom prst="rect">
            <a:avLst/>
          </a:prstGeom>
        </p:spPr>
      </p:pic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18C4D393-AE18-46AC-AAFC-9803F2E136D4}"/>
              </a:ext>
            </a:extLst>
          </p:cNvPr>
          <p:cNvSpPr/>
          <p:nvPr/>
        </p:nvSpPr>
        <p:spPr>
          <a:xfrm>
            <a:off x="2742107" y="4132138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470229E0-F99D-42A3-A16E-27939EF83D3D}"/>
              </a:ext>
            </a:extLst>
          </p:cNvPr>
          <p:cNvSpPr/>
          <p:nvPr/>
        </p:nvSpPr>
        <p:spPr>
          <a:xfrm>
            <a:off x="6987045" y="4139572"/>
            <a:ext cx="2093842" cy="2034208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0F94AEAC-5698-467E-A8B2-8B197137C3FD}"/>
              </a:ext>
            </a:extLst>
          </p:cNvPr>
          <p:cNvSpPr/>
          <p:nvPr/>
        </p:nvSpPr>
        <p:spPr>
          <a:xfrm>
            <a:off x="5089320" y="4286994"/>
            <a:ext cx="1728280" cy="1724497"/>
          </a:xfrm>
          <a:prstGeom prst="diamond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assoonPrimaryInfant" pitchFamily="2" charset="0"/>
              </a:rPr>
              <a:t>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948B8D-B5A0-448B-8B5D-9CAE37F72430}"/>
              </a:ext>
            </a:extLst>
          </p:cNvPr>
          <p:cNvSpPr/>
          <p:nvPr/>
        </p:nvSpPr>
        <p:spPr>
          <a:xfrm>
            <a:off x="0" y="6398623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SassoonCRInfant" panose="02010503020300020003" pitchFamily="2" charset="0"/>
              </a:rPr>
              <a:t>The duck </a:t>
            </a:r>
            <a:r>
              <a:rPr lang="en-GB" dirty="0">
                <a:solidFill>
                  <a:srgbClr val="FFC000"/>
                </a:solidFill>
                <a:latin typeface="SassoonCRInfant" panose="02010503020300020003" pitchFamily="2" charset="0"/>
              </a:rPr>
              <a:t>is </a:t>
            </a:r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noisy</a:t>
            </a:r>
            <a:r>
              <a:rPr lang="en-GB" dirty="0">
                <a:solidFill>
                  <a:srgbClr val="FFC000"/>
                </a:solidFill>
                <a:latin typeface="SassoonCRInfant" panose="02010503020300020003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4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4714111" y="4039860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A45D2244-DF7E-49AA-8E6F-A164CF6A8F03}"/>
              </a:ext>
            </a:extLst>
          </p:cNvPr>
          <p:cNvSpPr/>
          <p:nvPr/>
        </p:nvSpPr>
        <p:spPr>
          <a:xfrm>
            <a:off x="6975937" y="4039860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81086205-E0D0-41E5-BAC3-218078FA41D5}"/>
              </a:ext>
            </a:extLst>
          </p:cNvPr>
          <p:cNvSpPr/>
          <p:nvPr/>
        </p:nvSpPr>
        <p:spPr>
          <a:xfrm>
            <a:off x="9278635" y="4039860"/>
            <a:ext cx="2093842" cy="203420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F48E7-3B8D-4547-A858-EC29472E0DFC}"/>
              </a:ext>
            </a:extLst>
          </p:cNvPr>
          <p:cNvSpPr/>
          <p:nvPr/>
        </p:nvSpPr>
        <p:spPr>
          <a:xfrm>
            <a:off x="77365" y="6323122"/>
            <a:ext cx="4462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little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has found/ is looking at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the grain.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8784AB-4EFE-44AA-B9FC-7B41BCE79949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1F7EE3-D139-4054-ADEC-4103BDC2FED7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8" name="Picture 17" descr="A drawing of a person&#10;&#10;Description automatically generated">
            <a:extLst>
              <a:ext uri="{FF2B5EF4-FFF2-40B4-BE49-F238E27FC236}">
                <a16:creationId xmlns:a16="http://schemas.microsoft.com/office/drawing/2014/main" id="{680B15B2-34F3-4597-A708-6CF8ACFB8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25EE0B-5F2B-47A9-911E-55EFA81EF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3FBC8A2-378C-4BE6-B42C-F0831593795D}"/>
              </a:ext>
            </a:extLst>
          </p:cNvPr>
          <p:cNvSpPr/>
          <p:nvPr/>
        </p:nvSpPr>
        <p:spPr>
          <a:xfrm>
            <a:off x="3008764" y="289722"/>
            <a:ext cx="1173364" cy="1076281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1E6DF8-F7E8-4E75-93E5-27C6625BCCF2}"/>
              </a:ext>
            </a:extLst>
          </p:cNvPr>
          <p:cNvSpPr txBox="1"/>
          <p:nvPr/>
        </p:nvSpPr>
        <p:spPr>
          <a:xfrm>
            <a:off x="3005546" y="297390"/>
            <a:ext cx="126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What?</a:t>
            </a:r>
          </a:p>
        </p:txBody>
      </p:sp>
      <p:pic>
        <p:nvPicPr>
          <p:cNvPr id="22" name="Picture 21" descr="A drawing of a person&#10;&#10;Description automatically generated">
            <a:extLst>
              <a:ext uri="{FF2B5EF4-FFF2-40B4-BE49-F238E27FC236}">
                <a16:creationId xmlns:a16="http://schemas.microsoft.com/office/drawing/2014/main" id="{E91CFDF7-CB20-4893-8BBB-4966AF7C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10" y="582097"/>
            <a:ext cx="966662" cy="8256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A6B758-FBF0-45BD-9290-5347841D4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117" y="434846"/>
            <a:ext cx="42957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3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4005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little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asking ‘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who will help me?’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F6DBE0-7B02-4CCF-A7A5-79ABCF47C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867" y="585848"/>
            <a:ext cx="4295775" cy="314325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379113" y="2993268"/>
            <a:ext cx="3313651" cy="2902591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7950889" y="3814954"/>
            <a:ext cx="2560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‘Who will help me?’</a:t>
            </a:r>
          </a:p>
        </p:txBody>
      </p:sp>
    </p:spTree>
    <p:extLst>
      <p:ext uri="{BB962C8B-B14F-4D97-AF65-F5344CB8AC3E}">
        <p14:creationId xmlns:p14="http://schemas.microsoft.com/office/powerpoint/2010/main" val="59146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32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dog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barking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11C96-D090-407E-9889-E3F12B278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390" y="668812"/>
            <a:ext cx="4960996" cy="2810241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3824992" y="3795043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6096000" y="3795043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666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SassoonCRInfant" panose="02010503020300020003" pitchFamily="2" charset="0"/>
              </a:rPr>
              <a:t>The </a:t>
            </a:r>
            <a:r>
              <a:rPr lang="en-GB" sz="1600" dirty="0">
                <a:solidFill>
                  <a:srgbClr val="7030A0"/>
                </a:solidFill>
                <a:latin typeface="SassoonCRInfant" panose="02010503020300020003" pitchFamily="2" charset="0"/>
              </a:rPr>
              <a:t>lazy </a:t>
            </a:r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dog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barking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I’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F50725-9597-4C14-984C-8B9C9B88CD56}"/>
              </a:ext>
            </a:extLst>
          </p:cNvPr>
          <p:cNvSpPr/>
          <p:nvPr/>
        </p:nvSpPr>
        <p:spPr>
          <a:xfrm>
            <a:off x="1549464" y="3795043"/>
            <a:ext cx="2093842" cy="2034208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629896-5B17-4D08-A0E6-6E72D8057653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057FD9-401A-49C0-822F-BAB11E9186A6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9" name="Picture 18" descr="A drawing of a person&#10;&#10;Description automatically generated">
            <a:extLst>
              <a:ext uri="{FF2B5EF4-FFF2-40B4-BE49-F238E27FC236}">
                <a16:creationId xmlns:a16="http://schemas.microsoft.com/office/drawing/2014/main" id="{260CA4E8-0132-4182-997F-A8499A8D7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87B08E-FC95-40EB-90FF-EB12914CC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DCB698-69E0-4EC0-96B1-C0829E77331C}"/>
              </a:ext>
            </a:extLst>
          </p:cNvPr>
          <p:cNvSpPr/>
          <p:nvPr/>
        </p:nvSpPr>
        <p:spPr>
          <a:xfrm>
            <a:off x="1722468" y="1605079"/>
            <a:ext cx="1173364" cy="1076281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CBC45-CCA1-4280-A3E2-A681A1418F23}"/>
              </a:ext>
            </a:extLst>
          </p:cNvPr>
          <p:cNvSpPr txBox="1"/>
          <p:nvPr/>
        </p:nvSpPr>
        <p:spPr>
          <a:xfrm>
            <a:off x="1719250" y="1612747"/>
            <a:ext cx="126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What?</a:t>
            </a:r>
          </a:p>
        </p:txBody>
      </p:sp>
      <p:pic>
        <p:nvPicPr>
          <p:cNvPr id="23" name="Picture 22" descr="A drawing of a person&#10;&#10;Description automatically generated">
            <a:extLst>
              <a:ext uri="{FF2B5EF4-FFF2-40B4-BE49-F238E27FC236}">
                <a16:creationId xmlns:a16="http://schemas.microsoft.com/office/drawing/2014/main" id="{0E6738D9-7C99-4044-A403-492FC092F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14" y="1897454"/>
            <a:ext cx="966662" cy="82569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65F0FA9-9014-4799-AB28-B58B3C6B355F}"/>
              </a:ext>
            </a:extLst>
          </p:cNvPr>
          <p:cNvSpPr/>
          <p:nvPr/>
        </p:nvSpPr>
        <p:spPr>
          <a:xfrm>
            <a:off x="376100" y="1590068"/>
            <a:ext cx="1173364" cy="1133077"/>
          </a:xfrm>
          <a:prstGeom prst="roundRect">
            <a:avLst/>
          </a:prstGeom>
          <a:solidFill>
            <a:srgbClr val="CC00FF"/>
          </a:solidFill>
          <a:ln w="762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FDE107-E4CC-4BC5-A1CE-F86C91AC50AD}"/>
              </a:ext>
            </a:extLst>
          </p:cNvPr>
          <p:cNvSpPr txBox="1"/>
          <p:nvPr/>
        </p:nvSpPr>
        <p:spPr>
          <a:xfrm>
            <a:off x="383164" y="1609559"/>
            <a:ext cx="1195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SassoonCRInfantMedium" panose="02000603020000020003" pitchFamily="2" charset="0"/>
              </a:rPr>
              <a:t>What like?</a:t>
            </a:r>
          </a:p>
        </p:txBody>
      </p:sp>
      <p:pic>
        <p:nvPicPr>
          <p:cNvPr id="26" name="Picture 25" descr="A drawing of a person&#10;&#10;Description automatically generated">
            <a:extLst>
              <a:ext uri="{FF2B5EF4-FFF2-40B4-BE49-F238E27FC236}">
                <a16:creationId xmlns:a16="http://schemas.microsoft.com/office/drawing/2014/main" id="{7AE60EDC-91EF-4C3C-BB99-B1FB1BAF3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" y="1893929"/>
            <a:ext cx="748974" cy="639749"/>
          </a:xfrm>
          <a:prstGeom prst="rect">
            <a:avLst/>
          </a:prstGeom>
        </p:spPr>
      </p:pic>
      <p:pic>
        <p:nvPicPr>
          <p:cNvPr id="27" name="Picture 2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A142FBE-9F70-4178-8B28-09844525F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5" y="2002297"/>
            <a:ext cx="762579" cy="6513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B3EC1E3-5A4E-42D5-8170-9A9074D089D7}"/>
              </a:ext>
            </a:extLst>
          </p:cNvPr>
          <p:cNvSpPr txBox="1"/>
          <p:nvPr/>
        </p:nvSpPr>
        <p:spPr>
          <a:xfrm>
            <a:off x="4588778" y="681028"/>
            <a:ext cx="5736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of how you could extend for your higher level if you wanted to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ED923E4B-5BB1-4DC9-A518-AF7DC3CF7CE9}"/>
              </a:ext>
            </a:extLst>
          </p:cNvPr>
          <p:cNvSpPr/>
          <p:nvPr/>
        </p:nvSpPr>
        <p:spPr>
          <a:xfrm rot="2973888">
            <a:off x="8915719" y="3586015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7C42FC-52B6-4609-8BFA-8E395BD27A35}"/>
              </a:ext>
            </a:extLst>
          </p:cNvPr>
          <p:cNvSpPr txBox="1"/>
          <p:nvPr/>
        </p:nvSpPr>
        <p:spPr>
          <a:xfrm>
            <a:off x="9246068" y="4329462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830FDC-9B3D-4105-B74B-BE29294EFE13}"/>
              </a:ext>
            </a:extLst>
          </p:cNvPr>
          <p:cNvSpPr/>
          <p:nvPr/>
        </p:nvSpPr>
        <p:spPr>
          <a:xfrm>
            <a:off x="176168" y="5057033"/>
            <a:ext cx="1191609" cy="772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A18294-A0FE-464B-8679-7D47C65A8E2B}"/>
              </a:ext>
            </a:extLst>
          </p:cNvPr>
          <p:cNvSpPr txBox="1"/>
          <p:nvPr/>
        </p:nvSpPr>
        <p:spPr>
          <a:xfrm>
            <a:off x="176168" y="5079555"/>
            <a:ext cx="108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281732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cat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purring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BE33B6-711B-4C2D-B2EB-6A99EAE6F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146" y="176474"/>
            <a:ext cx="5451669" cy="33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8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duck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quacking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78E4E-1E58-4BEE-88E1-17FC6DBBE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505" y="345871"/>
            <a:ext cx="5288767" cy="31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3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4714111" y="4039860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A45D2244-DF7E-49AA-8E6F-A164CF6A8F03}"/>
              </a:ext>
            </a:extLst>
          </p:cNvPr>
          <p:cNvSpPr/>
          <p:nvPr/>
        </p:nvSpPr>
        <p:spPr>
          <a:xfrm>
            <a:off x="6975937" y="4039860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81086205-E0D0-41E5-BAC3-218078FA41D5}"/>
              </a:ext>
            </a:extLst>
          </p:cNvPr>
          <p:cNvSpPr/>
          <p:nvPr/>
        </p:nvSpPr>
        <p:spPr>
          <a:xfrm>
            <a:off x="9278635" y="4039860"/>
            <a:ext cx="2093842" cy="203420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F48E7-3B8D-4547-A858-EC29472E0DFC}"/>
              </a:ext>
            </a:extLst>
          </p:cNvPr>
          <p:cNvSpPr/>
          <p:nvPr/>
        </p:nvSpPr>
        <p:spPr>
          <a:xfrm>
            <a:off x="77365" y="6323122"/>
            <a:ext cx="3434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little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planting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the grains.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8784AB-4EFE-44AA-B9FC-7B41BCE79949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1F7EE3-D139-4054-ADEC-4103BDC2FED7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8" name="Picture 17" descr="A drawing of a person&#10;&#10;Description automatically generated">
            <a:extLst>
              <a:ext uri="{FF2B5EF4-FFF2-40B4-BE49-F238E27FC236}">
                <a16:creationId xmlns:a16="http://schemas.microsoft.com/office/drawing/2014/main" id="{680B15B2-34F3-4597-A708-6CF8ACFB8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25EE0B-5F2B-47A9-911E-55EFA81EF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3FBC8A2-378C-4BE6-B42C-F0831593795D}"/>
              </a:ext>
            </a:extLst>
          </p:cNvPr>
          <p:cNvSpPr/>
          <p:nvPr/>
        </p:nvSpPr>
        <p:spPr>
          <a:xfrm>
            <a:off x="3008764" y="289722"/>
            <a:ext cx="1173364" cy="1076281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1E6DF8-F7E8-4E75-93E5-27C6625BCCF2}"/>
              </a:ext>
            </a:extLst>
          </p:cNvPr>
          <p:cNvSpPr txBox="1"/>
          <p:nvPr/>
        </p:nvSpPr>
        <p:spPr>
          <a:xfrm>
            <a:off x="3005546" y="297390"/>
            <a:ext cx="126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What?</a:t>
            </a:r>
          </a:p>
        </p:txBody>
      </p:sp>
      <p:pic>
        <p:nvPicPr>
          <p:cNvPr id="22" name="Picture 21" descr="A drawing of a person&#10;&#10;Description automatically generated">
            <a:extLst>
              <a:ext uri="{FF2B5EF4-FFF2-40B4-BE49-F238E27FC236}">
                <a16:creationId xmlns:a16="http://schemas.microsoft.com/office/drawing/2014/main" id="{E91CFDF7-CB20-4893-8BBB-4966AF7C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10" y="582097"/>
            <a:ext cx="966662" cy="8256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47EC33-91C4-419B-9398-F8F6FE338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637" y="497445"/>
            <a:ext cx="5323441" cy="31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0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1AEEFC-78C8-4B5A-B2FF-CAD8FF56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97" y="211068"/>
            <a:ext cx="5398194" cy="304200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4005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little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asking ‘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who will help me?’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379113" y="2993268"/>
            <a:ext cx="3313651" cy="2902591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7927596" y="3721288"/>
            <a:ext cx="255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‘Who will help me?’</a:t>
            </a:r>
          </a:p>
        </p:txBody>
      </p:sp>
    </p:spTree>
    <p:extLst>
      <p:ext uri="{BB962C8B-B14F-4D97-AF65-F5344CB8AC3E}">
        <p14:creationId xmlns:p14="http://schemas.microsoft.com/office/powerpoint/2010/main" val="415906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32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dog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barking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77C32E-A840-45B1-A458-57BB9D0FC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390" y="396250"/>
            <a:ext cx="7062569" cy="30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6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2276961"/>
            <a:ext cx="12192000" cy="331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0" y="4518093"/>
            <a:ext cx="12192000" cy="331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2948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78445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89402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827523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C992ABA-D3E6-4120-89BF-61D1D3E30CA4}"/>
              </a:ext>
            </a:extLst>
          </p:cNvPr>
          <p:cNvSpPr/>
          <p:nvPr/>
        </p:nvSpPr>
        <p:spPr>
          <a:xfrm>
            <a:off x="5260075" y="129159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64506A-F6C3-4268-AF09-2E54F8813A2F}"/>
              </a:ext>
            </a:extLst>
          </p:cNvPr>
          <p:cNvSpPr txBox="1"/>
          <p:nvPr/>
        </p:nvSpPr>
        <p:spPr>
          <a:xfrm>
            <a:off x="5338727" y="103387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is making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5A86017-5B9E-4D71-A97C-2668C6154D9D}"/>
              </a:ext>
            </a:extLst>
          </p:cNvPr>
          <p:cNvSpPr/>
          <p:nvPr/>
        </p:nvSpPr>
        <p:spPr>
          <a:xfrm>
            <a:off x="354452" y="142717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B948E9-4100-4246-ADB5-8832D6F32CB5}"/>
              </a:ext>
            </a:extLst>
          </p:cNvPr>
          <p:cNvSpPr txBox="1"/>
          <p:nvPr/>
        </p:nvSpPr>
        <p:spPr>
          <a:xfrm>
            <a:off x="438695" y="208689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is saying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19A2CC2-E67E-4E39-B0DA-CC6FF133A49D}"/>
              </a:ext>
            </a:extLst>
          </p:cNvPr>
          <p:cNvSpPr/>
          <p:nvPr/>
        </p:nvSpPr>
        <p:spPr>
          <a:xfrm>
            <a:off x="2960994" y="175535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277A8C-2FF7-41B7-9339-963B24F0CA09}"/>
              </a:ext>
            </a:extLst>
          </p:cNvPr>
          <p:cNvSpPr txBox="1"/>
          <p:nvPr/>
        </p:nvSpPr>
        <p:spPr>
          <a:xfrm>
            <a:off x="3013868" y="130557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is planting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DE8987D-135C-4795-8228-59857179EC07}"/>
              </a:ext>
            </a:extLst>
          </p:cNvPr>
          <p:cNvSpPr/>
          <p:nvPr/>
        </p:nvSpPr>
        <p:spPr>
          <a:xfrm>
            <a:off x="441912" y="2430164"/>
            <a:ext cx="2093842" cy="203420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91387E-73F8-496B-965C-EABF523DDDB3}"/>
              </a:ext>
            </a:extLst>
          </p:cNvPr>
          <p:cNvSpPr txBox="1"/>
          <p:nvPr/>
        </p:nvSpPr>
        <p:spPr>
          <a:xfrm>
            <a:off x="438695" y="2437832"/>
            <a:ext cx="204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SassoonCRInfantMedium" panose="02000603020000020003" pitchFamily="2" charset="0"/>
              </a:rPr>
              <a:t>What?</a:t>
            </a:r>
          </a:p>
        </p:txBody>
      </p:sp>
      <p:pic>
        <p:nvPicPr>
          <p:cNvPr id="52" name="Picture 51" descr="A drawing of a person&#10;&#10;Description automatically generated">
            <a:extLst>
              <a:ext uri="{FF2B5EF4-FFF2-40B4-BE49-F238E27FC236}">
                <a16:creationId xmlns:a16="http://schemas.microsoft.com/office/drawing/2014/main" id="{6AA3023D-19AA-41E0-921B-F1FE60DFF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5" y="2735275"/>
            <a:ext cx="2012031" cy="1718611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9EF83E9-1CFD-46C6-967E-4F4DADF52D3F}"/>
              </a:ext>
            </a:extLst>
          </p:cNvPr>
          <p:cNvSpPr/>
          <p:nvPr/>
        </p:nvSpPr>
        <p:spPr>
          <a:xfrm>
            <a:off x="5260075" y="2419678"/>
            <a:ext cx="2093842" cy="203420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2D4CD9B-17DB-4321-BA18-E41F63A1D117}"/>
              </a:ext>
            </a:extLst>
          </p:cNvPr>
          <p:cNvSpPr/>
          <p:nvPr/>
        </p:nvSpPr>
        <p:spPr>
          <a:xfrm>
            <a:off x="7588447" y="2438210"/>
            <a:ext cx="2093842" cy="203420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7561E77-1E25-4D3F-9D59-7E731F243E2D}"/>
              </a:ext>
            </a:extLst>
          </p:cNvPr>
          <p:cNvSpPr/>
          <p:nvPr/>
        </p:nvSpPr>
        <p:spPr>
          <a:xfrm>
            <a:off x="3013868" y="2419678"/>
            <a:ext cx="2093842" cy="203420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D6F237-140E-45F9-BAF6-EE7356CF6E82}"/>
              </a:ext>
            </a:extLst>
          </p:cNvPr>
          <p:cNvSpPr txBox="1"/>
          <p:nvPr/>
        </p:nvSpPr>
        <p:spPr>
          <a:xfrm>
            <a:off x="3013868" y="2418750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grains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63EB14-E0C3-4911-85E6-800C77C1F0D0}"/>
              </a:ext>
            </a:extLst>
          </p:cNvPr>
          <p:cNvSpPr txBox="1"/>
          <p:nvPr/>
        </p:nvSpPr>
        <p:spPr>
          <a:xfrm>
            <a:off x="5237690" y="2435937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wheat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F1050F-470E-4905-892B-3E56AAF162F2}"/>
              </a:ext>
            </a:extLst>
          </p:cNvPr>
          <p:cNvSpPr txBox="1"/>
          <p:nvPr/>
        </p:nvSpPr>
        <p:spPr>
          <a:xfrm>
            <a:off x="7651157" y="2468609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bread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15A1101-FED2-49C8-B280-A8A08C5813BE}"/>
              </a:ext>
            </a:extLst>
          </p:cNvPr>
          <p:cNvSpPr/>
          <p:nvPr/>
        </p:nvSpPr>
        <p:spPr>
          <a:xfrm>
            <a:off x="9962841" y="2430164"/>
            <a:ext cx="2093842" cy="203420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6E72F55-0977-4B7D-B5FF-1DF0E2BE04E5}"/>
              </a:ext>
            </a:extLst>
          </p:cNvPr>
          <p:cNvSpPr txBox="1"/>
          <p:nvPr/>
        </p:nvSpPr>
        <p:spPr>
          <a:xfrm>
            <a:off x="10000269" y="2468609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flour</a:t>
            </a:r>
          </a:p>
        </p:txBody>
      </p:sp>
      <p:sp>
        <p:nvSpPr>
          <p:cNvPr id="71" name="Speech Bubble: Oval 70">
            <a:extLst>
              <a:ext uri="{FF2B5EF4-FFF2-40B4-BE49-F238E27FC236}">
                <a16:creationId xmlns:a16="http://schemas.microsoft.com/office/drawing/2014/main" id="{B769F1A0-3770-4CD6-B6B3-B87E96609C7F}"/>
              </a:ext>
            </a:extLst>
          </p:cNvPr>
          <p:cNvSpPr/>
          <p:nvPr/>
        </p:nvSpPr>
        <p:spPr>
          <a:xfrm rot="2973888">
            <a:off x="3242202" y="4574145"/>
            <a:ext cx="1724790" cy="212703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A535875-0E87-4D22-8F8E-A949CAAEF635}"/>
              </a:ext>
            </a:extLst>
          </p:cNvPr>
          <p:cNvSpPr txBox="1"/>
          <p:nvPr/>
        </p:nvSpPr>
        <p:spPr>
          <a:xfrm>
            <a:off x="3542604" y="5131284"/>
            <a:ext cx="166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assoonCRInfant" panose="02010503020300020003" pitchFamily="2" charset="0"/>
              </a:rPr>
              <a:t>Who will help me?</a:t>
            </a:r>
          </a:p>
        </p:txBody>
      </p:sp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id="{0D96D07E-DF0B-4E03-9388-1C203F061856}"/>
              </a:ext>
            </a:extLst>
          </p:cNvPr>
          <p:cNvSpPr/>
          <p:nvPr/>
        </p:nvSpPr>
        <p:spPr>
          <a:xfrm rot="2973888">
            <a:off x="5551273" y="4548724"/>
            <a:ext cx="1724790" cy="212703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peech Bubble: Oval 73">
            <a:extLst>
              <a:ext uri="{FF2B5EF4-FFF2-40B4-BE49-F238E27FC236}">
                <a16:creationId xmlns:a16="http://schemas.microsoft.com/office/drawing/2014/main" id="{6DE5E410-0DB2-411F-9067-8AD3D94028C8}"/>
              </a:ext>
            </a:extLst>
          </p:cNvPr>
          <p:cNvSpPr/>
          <p:nvPr/>
        </p:nvSpPr>
        <p:spPr>
          <a:xfrm rot="2973888">
            <a:off x="7860345" y="4591016"/>
            <a:ext cx="1724790" cy="212703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peech Bubble: Oval 74">
            <a:extLst>
              <a:ext uri="{FF2B5EF4-FFF2-40B4-BE49-F238E27FC236}">
                <a16:creationId xmlns:a16="http://schemas.microsoft.com/office/drawing/2014/main" id="{CFCF9232-1E37-4991-890C-124FBE2B759D}"/>
              </a:ext>
            </a:extLst>
          </p:cNvPr>
          <p:cNvSpPr/>
          <p:nvPr/>
        </p:nvSpPr>
        <p:spPr>
          <a:xfrm rot="2973888">
            <a:off x="10256201" y="4633308"/>
            <a:ext cx="1724790" cy="212703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06FA42-F1B6-4E5F-AEE6-A6A2CBE90A5A}"/>
              </a:ext>
            </a:extLst>
          </p:cNvPr>
          <p:cNvSpPr/>
          <p:nvPr/>
        </p:nvSpPr>
        <p:spPr>
          <a:xfrm>
            <a:off x="6049626" y="5345530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assoonCRInfant" panose="02010503020300020003" pitchFamily="2" charset="0"/>
              </a:rPr>
              <a:t>Not I!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D75F339-9A3F-48F6-AEFD-220938E37459}"/>
              </a:ext>
            </a:extLst>
          </p:cNvPr>
          <p:cNvSpPr/>
          <p:nvPr/>
        </p:nvSpPr>
        <p:spPr>
          <a:xfrm>
            <a:off x="8476461" y="5335279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assoonCRInfant" panose="02010503020300020003" pitchFamily="2" charset="0"/>
              </a:rPr>
              <a:t>I will!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0418E8-B2A9-45DA-B86D-9BDA089268D0}"/>
              </a:ext>
            </a:extLst>
          </p:cNvPr>
          <p:cNvSpPr/>
          <p:nvPr/>
        </p:nvSpPr>
        <p:spPr>
          <a:xfrm>
            <a:off x="10776865" y="540663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assoonCRInfant" panose="02010503020300020003" pitchFamily="2" charset="0"/>
              </a:rPr>
              <a:t>No I will!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516A0A-C59B-4EA0-B9D4-6A4649E8D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5" y="647290"/>
            <a:ext cx="1828571" cy="15746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51E6CF-6A3B-4E80-A618-4AA9FF2EB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29" y="510866"/>
            <a:ext cx="1828571" cy="157460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859B6F-D7EC-41D3-9F83-1F55CF422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47" y="565956"/>
            <a:ext cx="1828571" cy="15746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B4F0A18-80C5-41B7-B321-AB1061C152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0"/>
          <a:stretch/>
        </p:blipFill>
        <p:spPr>
          <a:xfrm>
            <a:off x="3127455" y="3194010"/>
            <a:ext cx="1866667" cy="8535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3E84E4-5AD7-47AD-B180-74B0D156A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30" y="2774246"/>
            <a:ext cx="1828571" cy="15619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7F65C39-F5B8-4D6A-8F62-85981733BA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424" y="2883906"/>
            <a:ext cx="1828571" cy="15619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E2C5134-2981-4136-BFA6-05EECCBE1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10" y="2790148"/>
            <a:ext cx="1828571" cy="1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cat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purring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403E0-0602-4991-9BFA-5A6AFC10C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481" y="131253"/>
            <a:ext cx="78390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65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duck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quacking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C6D52-944D-4B00-A6AB-45D8B70FB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490" y="271707"/>
            <a:ext cx="75152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16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4714111" y="4039860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A45D2244-DF7E-49AA-8E6F-A164CF6A8F03}"/>
              </a:ext>
            </a:extLst>
          </p:cNvPr>
          <p:cNvSpPr/>
          <p:nvPr/>
        </p:nvSpPr>
        <p:spPr>
          <a:xfrm>
            <a:off x="6975937" y="4039860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81086205-E0D0-41E5-BAC3-218078FA41D5}"/>
              </a:ext>
            </a:extLst>
          </p:cNvPr>
          <p:cNvSpPr/>
          <p:nvPr/>
        </p:nvSpPr>
        <p:spPr>
          <a:xfrm>
            <a:off x="9278635" y="4039860"/>
            <a:ext cx="2093842" cy="203420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F48E7-3B8D-4547-A858-EC29472E0DFC}"/>
              </a:ext>
            </a:extLst>
          </p:cNvPr>
          <p:cNvSpPr/>
          <p:nvPr/>
        </p:nvSpPr>
        <p:spPr>
          <a:xfrm>
            <a:off x="77365" y="6323122"/>
            <a:ext cx="3290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little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cutting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the wheat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8784AB-4EFE-44AA-B9FC-7B41BCE79949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1F7EE3-D139-4054-ADEC-4103BDC2FED7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8" name="Picture 17" descr="A drawing of a person&#10;&#10;Description automatically generated">
            <a:extLst>
              <a:ext uri="{FF2B5EF4-FFF2-40B4-BE49-F238E27FC236}">
                <a16:creationId xmlns:a16="http://schemas.microsoft.com/office/drawing/2014/main" id="{680B15B2-34F3-4597-A708-6CF8ACFB8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25EE0B-5F2B-47A9-911E-55EFA81EF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3FBC8A2-378C-4BE6-B42C-F0831593795D}"/>
              </a:ext>
            </a:extLst>
          </p:cNvPr>
          <p:cNvSpPr/>
          <p:nvPr/>
        </p:nvSpPr>
        <p:spPr>
          <a:xfrm>
            <a:off x="3008764" y="289722"/>
            <a:ext cx="1173364" cy="1076281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1E6DF8-F7E8-4E75-93E5-27C6625BCCF2}"/>
              </a:ext>
            </a:extLst>
          </p:cNvPr>
          <p:cNvSpPr txBox="1"/>
          <p:nvPr/>
        </p:nvSpPr>
        <p:spPr>
          <a:xfrm>
            <a:off x="3005546" y="297390"/>
            <a:ext cx="126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What?</a:t>
            </a:r>
          </a:p>
        </p:txBody>
      </p:sp>
      <p:pic>
        <p:nvPicPr>
          <p:cNvPr id="22" name="Picture 21" descr="A drawing of a person&#10;&#10;Description automatically generated">
            <a:extLst>
              <a:ext uri="{FF2B5EF4-FFF2-40B4-BE49-F238E27FC236}">
                <a16:creationId xmlns:a16="http://schemas.microsoft.com/office/drawing/2014/main" id="{E91CFDF7-CB20-4893-8BBB-4966AF7C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10" y="582097"/>
            <a:ext cx="966662" cy="8256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10B4BD-A739-46A0-9BD1-F4014AA7E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934" y="497445"/>
            <a:ext cx="5573992" cy="298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6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9AB8F26-4316-4DCD-B395-8D32FE1A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51" y="211068"/>
            <a:ext cx="5006560" cy="31643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4005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little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asking ‘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who will help me?’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379113" y="2993268"/>
            <a:ext cx="3313651" cy="2902591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7927596" y="3721288"/>
            <a:ext cx="2533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‘Who will help me?’</a:t>
            </a:r>
          </a:p>
        </p:txBody>
      </p:sp>
    </p:spTree>
    <p:extLst>
      <p:ext uri="{BB962C8B-B14F-4D97-AF65-F5344CB8AC3E}">
        <p14:creationId xmlns:p14="http://schemas.microsoft.com/office/powerpoint/2010/main" val="3077691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32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dog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barking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1C056-AB95-40ED-A1BE-6E4217396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490" y="271707"/>
            <a:ext cx="74009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82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cat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purring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46204" y="4330583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55BBC-D6DD-4A59-B20F-C545A0487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686" y="471762"/>
            <a:ext cx="67151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63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duck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quacking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63BDB-2876-4627-BA9C-49B58ED8C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583" y="587971"/>
            <a:ext cx="64008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02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3106410" y="4012753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A45D2244-DF7E-49AA-8E6F-A164CF6A8F03}"/>
              </a:ext>
            </a:extLst>
          </p:cNvPr>
          <p:cNvSpPr/>
          <p:nvPr/>
        </p:nvSpPr>
        <p:spPr>
          <a:xfrm>
            <a:off x="5341892" y="4012753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81086205-E0D0-41E5-BAC3-218078FA41D5}"/>
              </a:ext>
            </a:extLst>
          </p:cNvPr>
          <p:cNvSpPr/>
          <p:nvPr/>
        </p:nvSpPr>
        <p:spPr>
          <a:xfrm>
            <a:off x="7577374" y="4012753"/>
            <a:ext cx="2093842" cy="203420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F48E7-3B8D-4547-A858-EC29472E0DFC}"/>
              </a:ext>
            </a:extLst>
          </p:cNvPr>
          <p:cNvSpPr/>
          <p:nvPr/>
        </p:nvSpPr>
        <p:spPr>
          <a:xfrm>
            <a:off x="77365" y="6323122"/>
            <a:ext cx="3786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little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making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flour </a:t>
            </a:r>
            <a:r>
              <a:rPr lang="en-GB" sz="1600" dirty="0">
                <a:solidFill>
                  <a:srgbClr val="00B0F0"/>
                </a:solidFill>
                <a:latin typeface="SassoonCRInfant" panose="02010503020300020003" pitchFamily="2" charset="0"/>
              </a:rPr>
              <a:t>at the mill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8784AB-4EFE-44AA-B9FC-7B41BCE79949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1F7EE3-D139-4054-ADEC-4103BDC2FED7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8" name="Picture 17" descr="A drawing of a person&#10;&#10;Description automatically generated">
            <a:extLst>
              <a:ext uri="{FF2B5EF4-FFF2-40B4-BE49-F238E27FC236}">
                <a16:creationId xmlns:a16="http://schemas.microsoft.com/office/drawing/2014/main" id="{680B15B2-34F3-4597-A708-6CF8ACFB8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25EE0B-5F2B-47A9-911E-55EFA81EF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3FBC8A2-378C-4BE6-B42C-F0831593795D}"/>
              </a:ext>
            </a:extLst>
          </p:cNvPr>
          <p:cNvSpPr/>
          <p:nvPr/>
        </p:nvSpPr>
        <p:spPr>
          <a:xfrm>
            <a:off x="405128" y="1556849"/>
            <a:ext cx="1173364" cy="1076281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1E6DF8-F7E8-4E75-93E5-27C6625BCCF2}"/>
              </a:ext>
            </a:extLst>
          </p:cNvPr>
          <p:cNvSpPr txBox="1"/>
          <p:nvPr/>
        </p:nvSpPr>
        <p:spPr>
          <a:xfrm>
            <a:off x="401910" y="1564517"/>
            <a:ext cx="126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What?</a:t>
            </a:r>
          </a:p>
        </p:txBody>
      </p:sp>
      <p:pic>
        <p:nvPicPr>
          <p:cNvPr id="22" name="Picture 21" descr="A drawing of a person&#10;&#10;Description automatically generated">
            <a:extLst>
              <a:ext uri="{FF2B5EF4-FFF2-40B4-BE49-F238E27FC236}">
                <a16:creationId xmlns:a16="http://schemas.microsoft.com/office/drawing/2014/main" id="{E91CFDF7-CB20-4893-8BBB-4966AF7C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4" y="1849224"/>
            <a:ext cx="966662" cy="82569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5B1A658-0E3A-498D-9BB1-0B4ABCCFD044}"/>
              </a:ext>
            </a:extLst>
          </p:cNvPr>
          <p:cNvSpPr/>
          <p:nvPr/>
        </p:nvSpPr>
        <p:spPr>
          <a:xfrm>
            <a:off x="9812856" y="4012753"/>
            <a:ext cx="2093842" cy="2034208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CA52BB-A19C-400F-A157-0D83D579E888}"/>
              </a:ext>
            </a:extLst>
          </p:cNvPr>
          <p:cNvSpPr/>
          <p:nvPr/>
        </p:nvSpPr>
        <p:spPr>
          <a:xfrm>
            <a:off x="1761688" y="1526797"/>
            <a:ext cx="1099883" cy="1098494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D4F493-3E6F-4BE4-AF9F-12C4DF0CE517}"/>
              </a:ext>
            </a:extLst>
          </p:cNvPr>
          <p:cNvSpPr txBox="1"/>
          <p:nvPr/>
        </p:nvSpPr>
        <p:spPr>
          <a:xfrm>
            <a:off x="1925166" y="1556849"/>
            <a:ext cx="82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SassoonCRInfantMedium" panose="02000603020000020003" pitchFamily="2" charset="0"/>
              </a:rPr>
              <a:t>Where?</a:t>
            </a:r>
          </a:p>
        </p:txBody>
      </p:sp>
      <p:pic>
        <p:nvPicPr>
          <p:cNvPr id="27" name="Picture 2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67491F4-B3C0-4FB0-9434-28E1868F2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27" y="1799843"/>
            <a:ext cx="912145" cy="8074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E6717E-C376-434B-889E-287BCCE82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521" y="106606"/>
            <a:ext cx="3844426" cy="37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45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4005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little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asking ‘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who will help me?’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379113" y="2993268"/>
            <a:ext cx="3313651" cy="2902591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7927596" y="3721288"/>
            <a:ext cx="2525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‘Who will help me?’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27591-A891-4166-A01B-78338928D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069" y="502539"/>
            <a:ext cx="4358474" cy="27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2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32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dog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barking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A4B2D-F956-4963-8138-35E7C4510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318" y="587718"/>
            <a:ext cx="6771787" cy="27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1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3671E14-E2F1-4143-B822-2DF6B7ED4D7D}"/>
              </a:ext>
            </a:extLst>
          </p:cNvPr>
          <p:cNvSpPr txBox="1"/>
          <p:nvPr/>
        </p:nvSpPr>
        <p:spPr>
          <a:xfrm>
            <a:off x="7848450" y="165654"/>
            <a:ext cx="159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>
              <a:latin typeface="SassoonCRInfantMedium" panose="02000603020000020003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2276961"/>
            <a:ext cx="12192000" cy="331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0" y="4518093"/>
            <a:ext cx="12192000" cy="331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41896" y="110707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00189" y="-2272299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89402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827523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3DB96338-C61B-498F-A272-1ACAA6C5B62C}"/>
              </a:ext>
            </a:extLst>
          </p:cNvPr>
          <p:cNvSpPr/>
          <p:nvPr/>
        </p:nvSpPr>
        <p:spPr>
          <a:xfrm>
            <a:off x="359968" y="110707"/>
            <a:ext cx="2093842" cy="2034208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2CA3E77-7D60-43E3-8F6C-C8E240103F78}"/>
              </a:ext>
            </a:extLst>
          </p:cNvPr>
          <p:cNvSpPr txBox="1"/>
          <p:nvPr/>
        </p:nvSpPr>
        <p:spPr>
          <a:xfrm>
            <a:off x="611759" y="141439"/>
            <a:ext cx="159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SassoonCRInfantMedium" panose="02000603020000020003" pitchFamily="2" charset="0"/>
              </a:rPr>
              <a:t>Where?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D006712A-8033-45FC-91F7-501170D7AFE5}"/>
              </a:ext>
            </a:extLst>
          </p:cNvPr>
          <p:cNvSpPr/>
          <p:nvPr/>
        </p:nvSpPr>
        <p:spPr>
          <a:xfrm>
            <a:off x="2790458" y="155856"/>
            <a:ext cx="2093842" cy="2034208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B5E33807-DFEF-451D-BD23-780C66DB19EA}"/>
              </a:ext>
            </a:extLst>
          </p:cNvPr>
          <p:cNvSpPr/>
          <p:nvPr/>
        </p:nvSpPr>
        <p:spPr>
          <a:xfrm>
            <a:off x="5229156" y="165654"/>
            <a:ext cx="2093842" cy="2034208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6" name="Picture 10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D90D29A-E96C-46F8-B80F-D5DD90BCB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2" y="618355"/>
            <a:ext cx="1755351" cy="1511553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90141BC5-3E63-437D-930D-6900FE430BCC}"/>
              </a:ext>
            </a:extLst>
          </p:cNvPr>
          <p:cNvSpPr txBox="1"/>
          <p:nvPr/>
        </p:nvSpPr>
        <p:spPr>
          <a:xfrm>
            <a:off x="2729523" y="185363"/>
            <a:ext cx="2151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in the kitchen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C015401-AF15-4DF6-8F69-F2B262726A12}"/>
              </a:ext>
            </a:extLst>
          </p:cNvPr>
          <p:cNvSpPr txBox="1"/>
          <p:nvPr/>
        </p:nvSpPr>
        <p:spPr>
          <a:xfrm>
            <a:off x="5205594" y="201274"/>
            <a:ext cx="2151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at the mill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17B49DF8-FAEB-4F11-BBAE-2A321F5FF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44" y="585473"/>
            <a:ext cx="1841270" cy="1561905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55A3283-350B-4C0D-B13E-F688A7E16871}"/>
              </a:ext>
            </a:extLst>
          </p:cNvPr>
          <p:cNvSpPr/>
          <p:nvPr/>
        </p:nvSpPr>
        <p:spPr>
          <a:xfrm>
            <a:off x="316079" y="2387668"/>
            <a:ext cx="2093842" cy="2034208"/>
          </a:xfrm>
          <a:prstGeom prst="roundRect">
            <a:avLst/>
          </a:prstGeom>
          <a:solidFill>
            <a:srgbClr val="CC00FF"/>
          </a:solidFill>
          <a:ln w="762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5C1A81-06AE-41F2-9E0D-B1D4CF8C3FB5}"/>
              </a:ext>
            </a:extLst>
          </p:cNvPr>
          <p:cNvSpPr txBox="1"/>
          <p:nvPr/>
        </p:nvSpPr>
        <p:spPr>
          <a:xfrm>
            <a:off x="306363" y="2456486"/>
            <a:ext cx="213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What like?</a:t>
            </a:r>
          </a:p>
        </p:txBody>
      </p:sp>
      <p:pic>
        <p:nvPicPr>
          <p:cNvPr id="45" name="Picture 44" descr="A drawing of a person&#10;&#10;Description automatically generated">
            <a:extLst>
              <a:ext uri="{FF2B5EF4-FFF2-40B4-BE49-F238E27FC236}">
                <a16:creationId xmlns:a16="http://schemas.microsoft.com/office/drawing/2014/main" id="{36092B17-F503-46E9-88E1-45BAB3991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9" y="2840531"/>
            <a:ext cx="1286010" cy="1098467"/>
          </a:xfrm>
          <a:prstGeom prst="rect">
            <a:avLst/>
          </a:prstGeom>
        </p:spPr>
      </p:pic>
      <p:pic>
        <p:nvPicPr>
          <p:cNvPr id="46" name="Picture 4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1349F1F-922C-481B-8E43-F2307E5DC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86" y="3268290"/>
            <a:ext cx="1309370" cy="1118421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0BA89DE-9072-4A37-86DC-9A6B4C63E5CD}"/>
              </a:ext>
            </a:extLst>
          </p:cNvPr>
          <p:cNvSpPr/>
          <p:nvPr/>
        </p:nvSpPr>
        <p:spPr>
          <a:xfrm>
            <a:off x="2828212" y="2387668"/>
            <a:ext cx="2093842" cy="2034208"/>
          </a:xfrm>
          <a:prstGeom prst="roundRect">
            <a:avLst/>
          </a:prstGeom>
          <a:solidFill>
            <a:srgbClr val="CC00FF"/>
          </a:solidFill>
          <a:ln w="762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0CCB6B-0874-45AB-AD36-FC58660EACC5}"/>
              </a:ext>
            </a:extLst>
          </p:cNvPr>
          <p:cNvSpPr txBox="1"/>
          <p:nvPr/>
        </p:nvSpPr>
        <p:spPr>
          <a:xfrm>
            <a:off x="2939662" y="2428524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lazy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46EE71C-A541-4A36-BE37-5262EC12630C}"/>
              </a:ext>
            </a:extLst>
          </p:cNvPr>
          <p:cNvSpPr/>
          <p:nvPr/>
        </p:nvSpPr>
        <p:spPr>
          <a:xfrm>
            <a:off x="5269918" y="2399101"/>
            <a:ext cx="2093842" cy="2034208"/>
          </a:xfrm>
          <a:prstGeom prst="roundRect">
            <a:avLst/>
          </a:prstGeom>
          <a:solidFill>
            <a:srgbClr val="CC00FF"/>
          </a:solidFill>
          <a:ln w="762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D00CAC-F247-4D19-B1C5-30A16A1B41AE}"/>
              </a:ext>
            </a:extLst>
          </p:cNvPr>
          <p:cNvSpPr txBox="1"/>
          <p:nvPr/>
        </p:nvSpPr>
        <p:spPr>
          <a:xfrm>
            <a:off x="5381368" y="2439957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sleepy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1EBCF8D-BFBD-4A01-96AF-7D178FBCA347}"/>
              </a:ext>
            </a:extLst>
          </p:cNvPr>
          <p:cNvSpPr/>
          <p:nvPr/>
        </p:nvSpPr>
        <p:spPr>
          <a:xfrm>
            <a:off x="7621442" y="2387668"/>
            <a:ext cx="2093842" cy="2034208"/>
          </a:xfrm>
          <a:prstGeom prst="roundRect">
            <a:avLst/>
          </a:prstGeom>
          <a:solidFill>
            <a:srgbClr val="CC00FF"/>
          </a:solidFill>
          <a:ln w="762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9B03F5-5121-4D71-931A-8BF04EEDF798}"/>
              </a:ext>
            </a:extLst>
          </p:cNvPr>
          <p:cNvSpPr txBox="1"/>
          <p:nvPr/>
        </p:nvSpPr>
        <p:spPr>
          <a:xfrm>
            <a:off x="7732892" y="2428524"/>
            <a:ext cx="204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CRInfantMedium" panose="02000603020000020003" pitchFamily="2" charset="0"/>
              </a:rPr>
              <a:t>noisy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042C1-7B24-45C3-A219-AF87EB62B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18" y="585472"/>
            <a:ext cx="1828571" cy="15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39031D-D8A6-4C4F-A7A7-DFBFEE8BE6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20" y="2882811"/>
            <a:ext cx="1828571" cy="1561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3467C-30B0-4AEE-ACDF-B145C38973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39" y="2840531"/>
            <a:ext cx="1828571" cy="1561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09E1B5-5273-48F8-A9F7-E51A11DF5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59" y="2817324"/>
            <a:ext cx="1828571" cy="1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45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cat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purring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AA14B-4891-4367-8C95-EC41D2DE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222" y="502539"/>
            <a:ext cx="71437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2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duck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quacking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‘not I!’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‘Not I!’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E9A7C-D7D6-446F-98FF-3ADC46EDD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621" y="514540"/>
            <a:ext cx="72294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58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3106410" y="4012753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A45D2244-DF7E-49AA-8E6F-A164CF6A8F03}"/>
              </a:ext>
            </a:extLst>
          </p:cNvPr>
          <p:cNvSpPr/>
          <p:nvPr/>
        </p:nvSpPr>
        <p:spPr>
          <a:xfrm>
            <a:off x="5341892" y="4012753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81086205-E0D0-41E5-BAC3-218078FA41D5}"/>
              </a:ext>
            </a:extLst>
          </p:cNvPr>
          <p:cNvSpPr/>
          <p:nvPr/>
        </p:nvSpPr>
        <p:spPr>
          <a:xfrm>
            <a:off x="7577374" y="4012753"/>
            <a:ext cx="2093842" cy="203420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F48E7-3B8D-4547-A858-EC29472E0DFC}"/>
              </a:ext>
            </a:extLst>
          </p:cNvPr>
          <p:cNvSpPr/>
          <p:nvPr/>
        </p:nvSpPr>
        <p:spPr>
          <a:xfrm>
            <a:off x="77365" y="6323122"/>
            <a:ext cx="4109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little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baking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bread </a:t>
            </a:r>
            <a:r>
              <a:rPr lang="en-GB" sz="1600" dirty="0">
                <a:solidFill>
                  <a:srgbClr val="00B0F0"/>
                </a:solidFill>
                <a:latin typeface="SassoonCRInfant" panose="02010503020300020003" pitchFamily="2" charset="0"/>
              </a:rPr>
              <a:t>in the kitchen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8784AB-4EFE-44AA-B9FC-7B41BCE79949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1F7EE3-D139-4054-ADEC-4103BDC2FED7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8" name="Picture 17" descr="A drawing of a person&#10;&#10;Description automatically generated">
            <a:extLst>
              <a:ext uri="{FF2B5EF4-FFF2-40B4-BE49-F238E27FC236}">
                <a16:creationId xmlns:a16="http://schemas.microsoft.com/office/drawing/2014/main" id="{680B15B2-34F3-4597-A708-6CF8ACFB8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25EE0B-5F2B-47A9-911E-55EFA81EF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3FBC8A2-378C-4BE6-B42C-F0831593795D}"/>
              </a:ext>
            </a:extLst>
          </p:cNvPr>
          <p:cNvSpPr/>
          <p:nvPr/>
        </p:nvSpPr>
        <p:spPr>
          <a:xfrm>
            <a:off x="405128" y="1556849"/>
            <a:ext cx="1173364" cy="1076281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1E6DF8-F7E8-4E75-93E5-27C6625BCCF2}"/>
              </a:ext>
            </a:extLst>
          </p:cNvPr>
          <p:cNvSpPr txBox="1"/>
          <p:nvPr/>
        </p:nvSpPr>
        <p:spPr>
          <a:xfrm>
            <a:off x="401910" y="1564517"/>
            <a:ext cx="126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What?</a:t>
            </a:r>
          </a:p>
        </p:txBody>
      </p:sp>
      <p:pic>
        <p:nvPicPr>
          <p:cNvPr id="22" name="Picture 21" descr="A drawing of a person&#10;&#10;Description automatically generated">
            <a:extLst>
              <a:ext uri="{FF2B5EF4-FFF2-40B4-BE49-F238E27FC236}">
                <a16:creationId xmlns:a16="http://schemas.microsoft.com/office/drawing/2014/main" id="{E91CFDF7-CB20-4893-8BBB-4966AF7C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4" y="1849224"/>
            <a:ext cx="966662" cy="82569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5B1A658-0E3A-498D-9BB1-0B4ABCCFD044}"/>
              </a:ext>
            </a:extLst>
          </p:cNvPr>
          <p:cNvSpPr/>
          <p:nvPr/>
        </p:nvSpPr>
        <p:spPr>
          <a:xfrm>
            <a:off x="9812856" y="4012753"/>
            <a:ext cx="2093842" cy="2034208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CA52BB-A19C-400F-A157-0D83D579E888}"/>
              </a:ext>
            </a:extLst>
          </p:cNvPr>
          <p:cNvSpPr/>
          <p:nvPr/>
        </p:nvSpPr>
        <p:spPr>
          <a:xfrm>
            <a:off x="1761688" y="1526797"/>
            <a:ext cx="1099883" cy="1098494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D4F493-3E6F-4BE4-AF9F-12C4DF0CE517}"/>
              </a:ext>
            </a:extLst>
          </p:cNvPr>
          <p:cNvSpPr txBox="1"/>
          <p:nvPr/>
        </p:nvSpPr>
        <p:spPr>
          <a:xfrm>
            <a:off x="1925166" y="1556849"/>
            <a:ext cx="823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SassoonCRInfantMedium" panose="02000603020000020003" pitchFamily="2" charset="0"/>
              </a:rPr>
              <a:t>Where?</a:t>
            </a:r>
          </a:p>
        </p:txBody>
      </p:sp>
      <p:pic>
        <p:nvPicPr>
          <p:cNvPr id="27" name="Picture 2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67491F4-B3C0-4FB0-9434-28E1868F2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27" y="1799843"/>
            <a:ext cx="912145" cy="8074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E28D5A-6FC3-4370-84D2-B9BFE972D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870" y="178790"/>
            <a:ext cx="5432203" cy="35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16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4005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little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asking ‘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who will help me?’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379113" y="2993268"/>
            <a:ext cx="3313651" cy="2902591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7927596" y="3721288"/>
            <a:ext cx="2617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‘Who will help me?’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F3C2F0-ABD4-40E5-9629-383CBF99C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062" y="471762"/>
            <a:ext cx="4358474" cy="28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25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3407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dog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barking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‘I will!’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054832" y="4330583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‘I will!’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59708-BF32-4C26-A173-1483E6ECE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472" y="733372"/>
            <a:ext cx="4366411" cy="23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7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3824992" y="3795043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6096000" y="3795043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725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SassoonCRInfant" panose="02010503020300020003" pitchFamily="2" charset="0"/>
              </a:rPr>
              <a:t>The </a:t>
            </a:r>
            <a:r>
              <a:rPr lang="en-GB" sz="1600" dirty="0">
                <a:solidFill>
                  <a:srgbClr val="7030A0"/>
                </a:solidFill>
                <a:latin typeface="SassoonCRInfant" panose="02010503020300020003" pitchFamily="2" charset="0"/>
              </a:rPr>
              <a:t>lazy </a:t>
            </a:r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dog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barking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‘I will’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F50725-9597-4C14-984C-8B9C9B88CD56}"/>
              </a:ext>
            </a:extLst>
          </p:cNvPr>
          <p:cNvSpPr/>
          <p:nvPr/>
        </p:nvSpPr>
        <p:spPr>
          <a:xfrm>
            <a:off x="1549464" y="3795043"/>
            <a:ext cx="2093842" cy="2034208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629896-5B17-4D08-A0E6-6E72D8057653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057FD9-401A-49C0-822F-BAB11E9186A6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9" name="Picture 18" descr="A drawing of a person&#10;&#10;Description automatically generated">
            <a:extLst>
              <a:ext uri="{FF2B5EF4-FFF2-40B4-BE49-F238E27FC236}">
                <a16:creationId xmlns:a16="http://schemas.microsoft.com/office/drawing/2014/main" id="{260CA4E8-0132-4182-997F-A8499A8D7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87B08E-FC95-40EB-90FF-EB12914CC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DCB698-69E0-4EC0-96B1-C0829E77331C}"/>
              </a:ext>
            </a:extLst>
          </p:cNvPr>
          <p:cNvSpPr/>
          <p:nvPr/>
        </p:nvSpPr>
        <p:spPr>
          <a:xfrm>
            <a:off x="1722468" y="1605079"/>
            <a:ext cx="1173364" cy="1076281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CBC45-CCA1-4280-A3E2-A681A1418F23}"/>
              </a:ext>
            </a:extLst>
          </p:cNvPr>
          <p:cNvSpPr txBox="1"/>
          <p:nvPr/>
        </p:nvSpPr>
        <p:spPr>
          <a:xfrm>
            <a:off x="1719250" y="1612747"/>
            <a:ext cx="126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What?</a:t>
            </a:r>
          </a:p>
        </p:txBody>
      </p:sp>
      <p:pic>
        <p:nvPicPr>
          <p:cNvPr id="23" name="Picture 22" descr="A drawing of a person&#10;&#10;Description automatically generated">
            <a:extLst>
              <a:ext uri="{FF2B5EF4-FFF2-40B4-BE49-F238E27FC236}">
                <a16:creationId xmlns:a16="http://schemas.microsoft.com/office/drawing/2014/main" id="{0E6738D9-7C99-4044-A403-492FC092F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14" y="1897454"/>
            <a:ext cx="966662" cy="82569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65F0FA9-9014-4799-AB28-B58B3C6B355F}"/>
              </a:ext>
            </a:extLst>
          </p:cNvPr>
          <p:cNvSpPr/>
          <p:nvPr/>
        </p:nvSpPr>
        <p:spPr>
          <a:xfrm>
            <a:off x="376100" y="1590068"/>
            <a:ext cx="1173364" cy="1133077"/>
          </a:xfrm>
          <a:prstGeom prst="roundRect">
            <a:avLst/>
          </a:prstGeom>
          <a:solidFill>
            <a:srgbClr val="CC00FF"/>
          </a:solidFill>
          <a:ln w="762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FDE107-E4CC-4BC5-A1CE-F86C91AC50AD}"/>
              </a:ext>
            </a:extLst>
          </p:cNvPr>
          <p:cNvSpPr txBox="1"/>
          <p:nvPr/>
        </p:nvSpPr>
        <p:spPr>
          <a:xfrm>
            <a:off x="383164" y="1609559"/>
            <a:ext cx="1195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SassoonCRInfantMedium" panose="02000603020000020003" pitchFamily="2" charset="0"/>
              </a:rPr>
              <a:t>What like?</a:t>
            </a:r>
          </a:p>
        </p:txBody>
      </p:sp>
      <p:pic>
        <p:nvPicPr>
          <p:cNvPr id="26" name="Picture 25" descr="A drawing of a person&#10;&#10;Description automatically generated">
            <a:extLst>
              <a:ext uri="{FF2B5EF4-FFF2-40B4-BE49-F238E27FC236}">
                <a16:creationId xmlns:a16="http://schemas.microsoft.com/office/drawing/2014/main" id="{7AE60EDC-91EF-4C3C-BB99-B1FB1BAF3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0" y="1893929"/>
            <a:ext cx="748974" cy="639749"/>
          </a:xfrm>
          <a:prstGeom prst="rect">
            <a:avLst/>
          </a:prstGeom>
        </p:spPr>
      </p:pic>
      <p:pic>
        <p:nvPicPr>
          <p:cNvPr id="27" name="Picture 2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A142FBE-9F70-4178-8B28-09844525F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5" y="2002297"/>
            <a:ext cx="762579" cy="6513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B3EC1E3-5A4E-42D5-8170-9A9074D089D7}"/>
              </a:ext>
            </a:extLst>
          </p:cNvPr>
          <p:cNvSpPr txBox="1"/>
          <p:nvPr/>
        </p:nvSpPr>
        <p:spPr>
          <a:xfrm>
            <a:off x="4588778" y="681028"/>
            <a:ext cx="5736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of how you could extend for your higher level if you wanted to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ED923E4B-5BB1-4DC9-A518-AF7DC3CF7CE9}"/>
              </a:ext>
            </a:extLst>
          </p:cNvPr>
          <p:cNvSpPr/>
          <p:nvPr/>
        </p:nvSpPr>
        <p:spPr>
          <a:xfrm rot="2973888">
            <a:off x="8915719" y="3586015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7C42FC-52B6-4609-8BFA-8E395BD27A35}"/>
              </a:ext>
            </a:extLst>
          </p:cNvPr>
          <p:cNvSpPr txBox="1"/>
          <p:nvPr/>
        </p:nvSpPr>
        <p:spPr>
          <a:xfrm>
            <a:off x="9246068" y="4329462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‘I will!’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830FDC-9B3D-4105-B74B-BE29294EFE13}"/>
              </a:ext>
            </a:extLst>
          </p:cNvPr>
          <p:cNvSpPr/>
          <p:nvPr/>
        </p:nvSpPr>
        <p:spPr>
          <a:xfrm>
            <a:off x="176168" y="5057033"/>
            <a:ext cx="1191609" cy="772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A18294-A0FE-464B-8679-7D47C65A8E2B}"/>
              </a:ext>
            </a:extLst>
          </p:cNvPr>
          <p:cNvSpPr txBox="1"/>
          <p:nvPr/>
        </p:nvSpPr>
        <p:spPr>
          <a:xfrm>
            <a:off x="176168" y="5079555"/>
            <a:ext cx="108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4258405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cat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purring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‘I will!’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‘I will!’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0B5FF-BA8B-498E-A3A9-41E30DE79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714" y="515855"/>
            <a:ext cx="5740735" cy="27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9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2541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duck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quacking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‘I will!’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8155500" y="4371407"/>
            <a:ext cx="227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CRInfant" panose="02010503020300020003" pitchFamily="2" charset="0"/>
              </a:rPr>
              <a:t>‘I will!’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5E15A-DBEB-42D3-812B-22DA81EF2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831" y="666775"/>
            <a:ext cx="5396984" cy="27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43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D0561625-3209-4CE8-A7D0-8397BC3B612A}"/>
              </a:ext>
            </a:extLst>
          </p:cNvPr>
          <p:cNvSpPr/>
          <p:nvPr/>
        </p:nvSpPr>
        <p:spPr>
          <a:xfrm>
            <a:off x="4901833" y="3814954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089FB-4A36-4720-BA30-6B265E6DAED2}"/>
              </a:ext>
            </a:extLst>
          </p:cNvPr>
          <p:cNvSpPr/>
          <p:nvPr/>
        </p:nvSpPr>
        <p:spPr>
          <a:xfrm>
            <a:off x="77365" y="6323122"/>
            <a:ext cx="3189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</a:t>
            </a:r>
            <a:r>
              <a:rPr lang="en-GB" sz="1600" dirty="0" err="1">
                <a:solidFill>
                  <a:srgbClr val="FF0000"/>
                </a:solidFill>
                <a:latin typeface="SassoonCRInfant" panose="02010503020300020003" pitchFamily="2" charset="0"/>
              </a:rPr>
              <a:t>litte</a:t>
            </a:r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saying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‘no I will!’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5E860-0A59-4279-87E9-DEC5630DC451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15E6-FB08-46B5-947A-9CD1EFA0F4E2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7" name="Picture 16" descr="A drawing of a person&#10;&#10;Description automatically generated">
            <a:extLst>
              <a:ext uri="{FF2B5EF4-FFF2-40B4-BE49-F238E27FC236}">
                <a16:creationId xmlns:a16="http://schemas.microsoft.com/office/drawing/2014/main" id="{5AE848D8-FC31-424E-A411-7B8516DD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78BCCD-C77F-4674-B134-2F98A8EA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8993AC60-232D-43C9-A1AC-00D0D310C1E1}"/>
              </a:ext>
            </a:extLst>
          </p:cNvPr>
          <p:cNvSpPr/>
          <p:nvPr/>
        </p:nvSpPr>
        <p:spPr>
          <a:xfrm>
            <a:off x="2653301" y="3814954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0B02F-748B-4AA2-9A94-642A56B9B9B3}"/>
              </a:ext>
            </a:extLst>
          </p:cNvPr>
          <p:cNvSpPr txBox="1"/>
          <p:nvPr/>
        </p:nvSpPr>
        <p:spPr>
          <a:xfrm>
            <a:off x="7831512" y="4330583"/>
            <a:ext cx="251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ssoonCRInfant" panose="02010503020300020003" pitchFamily="2" charset="0"/>
              </a:rPr>
              <a:t>‘No I will!’</a:t>
            </a:r>
            <a:endParaRPr lang="en-US" sz="4400" dirty="0">
              <a:latin typeface="SassoonCRInfant" panose="02010503020300020003" pitchFamily="2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0F5DE4C-595D-4B4F-8FB1-6A36C88E6FF7}"/>
              </a:ext>
            </a:extLst>
          </p:cNvPr>
          <p:cNvSpPr/>
          <p:nvPr/>
        </p:nvSpPr>
        <p:spPr>
          <a:xfrm rot="2973888">
            <a:off x="7876532" y="3489174"/>
            <a:ext cx="2188567" cy="2452260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33750F-8416-411E-BF1E-F0FEC3DDF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164" y="466428"/>
            <a:ext cx="4040348" cy="29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48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4714111" y="4039860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A45D2244-DF7E-49AA-8E6F-A164CF6A8F03}"/>
              </a:ext>
            </a:extLst>
          </p:cNvPr>
          <p:cNvSpPr/>
          <p:nvPr/>
        </p:nvSpPr>
        <p:spPr>
          <a:xfrm>
            <a:off x="6975937" y="4039860"/>
            <a:ext cx="2093842" cy="2034208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81086205-E0D0-41E5-BAC3-218078FA41D5}"/>
              </a:ext>
            </a:extLst>
          </p:cNvPr>
          <p:cNvSpPr/>
          <p:nvPr/>
        </p:nvSpPr>
        <p:spPr>
          <a:xfrm>
            <a:off x="9278635" y="4039860"/>
            <a:ext cx="2093842" cy="2034208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F48E7-3B8D-4547-A858-EC29472E0DFC}"/>
              </a:ext>
            </a:extLst>
          </p:cNvPr>
          <p:cNvSpPr/>
          <p:nvPr/>
        </p:nvSpPr>
        <p:spPr>
          <a:xfrm>
            <a:off x="77365" y="6323122"/>
            <a:ext cx="3192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SassoonCRInfant" panose="02010503020300020003" pitchFamily="2" charset="0"/>
              </a:rPr>
              <a:t>The little red hen </a:t>
            </a:r>
            <a:r>
              <a:rPr lang="en-GB" sz="1600" dirty="0">
                <a:solidFill>
                  <a:srgbClr val="FFC000"/>
                </a:solidFill>
                <a:latin typeface="SassoonCRInfant" panose="02010503020300020003" pitchFamily="2" charset="0"/>
              </a:rPr>
              <a:t>is eating </a:t>
            </a:r>
            <a:r>
              <a:rPr lang="en-GB" sz="1600" dirty="0">
                <a:solidFill>
                  <a:srgbClr val="00B050"/>
                </a:solidFill>
                <a:latin typeface="SassoonCRInfant" panose="02010503020300020003" pitchFamily="2" charset="0"/>
              </a:rPr>
              <a:t>the bread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8784AB-4EFE-44AA-B9FC-7B41BCE79949}"/>
              </a:ext>
            </a:extLst>
          </p:cNvPr>
          <p:cNvSpPr/>
          <p:nvPr/>
        </p:nvSpPr>
        <p:spPr>
          <a:xfrm>
            <a:off x="1722468" y="274711"/>
            <a:ext cx="1139102" cy="113307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1F7EE3-D139-4054-ADEC-4103BDC2FED7}"/>
              </a:ext>
            </a:extLst>
          </p:cNvPr>
          <p:cNvSpPr txBox="1"/>
          <p:nvPr/>
        </p:nvSpPr>
        <p:spPr>
          <a:xfrm>
            <a:off x="1866444" y="271707"/>
            <a:ext cx="86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SassoonCRInfantMedium" panose="02000603020000020003" pitchFamily="2" charset="0"/>
              </a:rPr>
              <a:t>What doing?</a:t>
            </a:r>
          </a:p>
        </p:txBody>
      </p:sp>
      <p:pic>
        <p:nvPicPr>
          <p:cNvPr id="18" name="Picture 17" descr="A drawing of a person&#10;&#10;Description automatically generated">
            <a:extLst>
              <a:ext uri="{FF2B5EF4-FFF2-40B4-BE49-F238E27FC236}">
                <a16:creationId xmlns:a16="http://schemas.microsoft.com/office/drawing/2014/main" id="{680B15B2-34F3-4597-A708-6CF8ACFB8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4" y="681028"/>
            <a:ext cx="540484" cy="461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25EE0B-5F2B-47A9-911E-55EFA81EF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88" y="899643"/>
            <a:ext cx="455746" cy="38928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3FBC8A2-378C-4BE6-B42C-F0831593795D}"/>
              </a:ext>
            </a:extLst>
          </p:cNvPr>
          <p:cNvSpPr/>
          <p:nvPr/>
        </p:nvSpPr>
        <p:spPr>
          <a:xfrm>
            <a:off x="3008764" y="289722"/>
            <a:ext cx="1173364" cy="1076281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1E6DF8-F7E8-4E75-93E5-27C6625BCCF2}"/>
              </a:ext>
            </a:extLst>
          </p:cNvPr>
          <p:cNvSpPr txBox="1"/>
          <p:nvPr/>
        </p:nvSpPr>
        <p:spPr>
          <a:xfrm>
            <a:off x="3005546" y="297390"/>
            <a:ext cx="1266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What?</a:t>
            </a:r>
          </a:p>
        </p:txBody>
      </p:sp>
      <p:pic>
        <p:nvPicPr>
          <p:cNvPr id="22" name="Picture 21" descr="A drawing of a person&#10;&#10;Description automatically generated">
            <a:extLst>
              <a:ext uri="{FF2B5EF4-FFF2-40B4-BE49-F238E27FC236}">
                <a16:creationId xmlns:a16="http://schemas.microsoft.com/office/drawing/2014/main" id="{E91CFDF7-CB20-4893-8BBB-4966AF7C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10" y="582097"/>
            <a:ext cx="966662" cy="8256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B08D7B-0469-4284-8F8A-BC390EADE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700" y="582097"/>
            <a:ext cx="4040348" cy="29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1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5049079" y="4165695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31866-0A6A-4E2B-951F-66616A776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685" y="434968"/>
            <a:ext cx="2626630" cy="34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3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5049079" y="4165695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98CAF-52F8-4F46-98F2-BC2EDF452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72" y="504023"/>
            <a:ext cx="3231659" cy="29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1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5049079" y="4165695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D77FE-CD85-45BC-8ADE-8143E4AD7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454" y="164814"/>
            <a:ext cx="2537091" cy="37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5049079" y="4165695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5502E-40C3-43EF-8AF6-E62ED3F6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912" y="429816"/>
            <a:ext cx="2564176" cy="36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07D6C080-4E97-4085-B1F3-C30F8D688932}"/>
              </a:ext>
            </a:extLst>
          </p:cNvPr>
          <p:cNvSpPr/>
          <p:nvPr/>
        </p:nvSpPr>
        <p:spPr>
          <a:xfrm>
            <a:off x="2742107" y="4132138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98CAF-52F8-4F46-98F2-BC2EDF452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72" y="504023"/>
            <a:ext cx="3231659" cy="2964825"/>
          </a:xfrm>
          <a:prstGeom prst="rect">
            <a:avLst/>
          </a:prstGeom>
        </p:spPr>
      </p:pic>
      <p:sp>
        <p:nvSpPr>
          <p:cNvPr id="8" name="Rectangle: Rounded Corners 16">
            <a:extLst>
              <a:ext uri="{FF2B5EF4-FFF2-40B4-BE49-F238E27FC236}">
                <a16:creationId xmlns:a16="http://schemas.microsoft.com/office/drawing/2014/main" id="{7DBA76F4-59E0-4C56-BD1A-E665E40C2EBA}"/>
              </a:ext>
            </a:extLst>
          </p:cNvPr>
          <p:cNvSpPr/>
          <p:nvPr/>
        </p:nvSpPr>
        <p:spPr>
          <a:xfrm>
            <a:off x="6987045" y="4139572"/>
            <a:ext cx="2093842" cy="2034208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ED4E45A7-6088-47C4-934A-E95C1FBD7F13}"/>
              </a:ext>
            </a:extLst>
          </p:cNvPr>
          <p:cNvSpPr/>
          <p:nvPr/>
        </p:nvSpPr>
        <p:spPr>
          <a:xfrm>
            <a:off x="5089320" y="4286994"/>
            <a:ext cx="1728280" cy="1724497"/>
          </a:xfrm>
          <a:prstGeom prst="diamond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assoonPrimaryInfant" pitchFamily="2" charset="0"/>
              </a:rPr>
              <a:t>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7B585-7A01-4A2B-840B-E30C82C15780}"/>
              </a:ext>
            </a:extLst>
          </p:cNvPr>
          <p:cNvSpPr/>
          <p:nvPr/>
        </p:nvSpPr>
        <p:spPr>
          <a:xfrm>
            <a:off x="0" y="6398623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SassoonCRInfant" panose="02010503020300020003" pitchFamily="2" charset="0"/>
              </a:rPr>
              <a:t>The dog </a:t>
            </a:r>
            <a:r>
              <a:rPr lang="en-GB" dirty="0">
                <a:solidFill>
                  <a:srgbClr val="FFC000"/>
                </a:solidFill>
                <a:latin typeface="SassoonCRInfant" panose="02010503020300020003" pitchFamily="2" charset="0"/>
              </a:rPr>
              <a:t>is </a:t>
            </a:r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lazy</a:t>
            </a:r>
            <a:r>
              <a:rPr lang="en-GB" dirty="0">
                <a:solidFill>
                  <a:srgbClr val="FFC000"/>
                </a:solidFill>
                <a:latin typeface="SassoonCRInfant" panose="02010503020300020003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8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CBA8F9-103F-4600-9008-0DB524A59F2F}"/>
              </a:ext>
            </a:extLst>
          </p:cNvPr>
          <p:cNvSpPr/>
          <p:nvPr/>
        </p:nvSpPr>
        <p:spPr>
          <a:xfrm>
            <a:off x="439390" y="274711"/>
            <a:ext cx="1139102" cy="1133077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3EAB27-58FC-4D7A-B150-E4DB3357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0" y="668812"/>
            <a:ext cx="865142" cy="7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1964A-9127-4C18-82D8-C0105B38BCC4}"/>
              </a:ext>
            </a:extLst>
          </p:cNvPr>
          <p:cNvSpPr txBox="1"/>
          <p:nvPr/>
        </p:nvSpPr>
        <p:spPr>
          <a:xfrm>
            <a:off x="583366" y="271707"/>
            <a:ext cx="86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SassoonCRInfantMedium" panose="02000603020000020003" pitchFamily="2" charset="0"/>
              </a:rPr>
              <a:t>Who?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D77FE-CD85-45BC-8ADE-8143E4AD7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454" y="164814"/>
            <a:ext cx="2537091" cy="37861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FC0588-2A86-4A1A-9E35-0C0317885605}"/>
              </a:ext>
            </a:extLst>
          </p:cNvPr>
          <p:cNvSpPr/>
          <p:nvPr/>
        </p:nvSpPr>
        <p:spPr>
          <a:xfrm>
            <a:off x="0" y="6398623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SassoonCRInfant" panose="02010503020300020003" pitchFamily="2" charset="0"/>
              </a:rPr>
              <a:t>The cat </a:t>
            </a:r>
            <a:r>
              <a:rPr lang="en-GB" dirty="0">
                <a:solidFill>
                  <a:srgbClr val="FFC000"/>
                </a:solidFill>
                <a:latin typeface="SassoonCRInfant" panose="02010503020300020003" pitchFamily="2" charset="0"/>
              </a:rPr>
              <a:t>is </a:t>
            </a:r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sleepy</a:t>
            </a:r>
            <a:r>
              <a:rPr lang="en-GB" dirty="0">
                <a:solidFill>
                  <a:srgbClr val="FFC000"/>
                </a:solidFill>
                <a:latin typeface="SassoonCRInfant" panose="02010503020300020003" pitchFamily="2" charset="0"/>
              </a:rPr>
              <a:t> </a:t>
            </a:r>
            <a:endParaRPr lang="en-US" dirty="0"/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4BDB1C81-61CC-4F60-BDD7-55CBB6B0109A}"/>
              </a:ext>
            </a:extLst>
          </p:cNvPr>
          <p:cNvSpPr/>
          <p:nvPr/>
        </p:nvSpPr>
        <p:spPr>
          <a:xfrm>
            <a:off x="2742107" y="4132138"/>
            <a:ext cx="2093842" cy="2034208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B1E025C3-FDAC-4DA4-B84F-BBCF51245C96}"/>
              </a:ext>
            </a:extLst>
          </p:cNvPr>
          <p:cNvSpPr/>
          <p:nvPr/>
        </p:nvSpPr>
        <p:spPr>
          <a:xfrm>
            <a:off x="6987045" y="4139572"/>
            <a:ext cx="2093842" cy="2034208"/>
          </a:xfrm>
          <a:prstGeom prst="round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ACF259F-FBFA-4A5A-93A8-C071E4430C12}"/>
              </a:ext>
            </a:extLst>
          </p:cNvPr>
          <p:cNvSpPr/>
          <p:nvPr/>
        </p:nvSpPr>
        <p:spPr>
          <a:xfrm>
            <a:off x="5089320" y="4286994"/>
            <a:ext cx="1728280" cy="1724497"/>
          </a:xfrm>
          <a:prstGeom prst="diamond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assoonPrimaryInfant" pitchFamily="2" charset="0"/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23042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676</Words>
  <Application>Microsoft Office PowerPoint</Application>
  <PresentationFormat>Widescreen</PresentationFormat>
  <Paragraphs>173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SassoonCRInfant</vt:lpstr>
      <vt:lpstr>SassoonCRInfantMedium</vt:lpstr>
      <vt:lpstr>SassoonPrimaryInfant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Salt</dc:creator>
  <cp:lastModifiedBy>Elisha.Pighills@westoaksschool.onmicrosoft.com</cp:lastModifiedBy>
  <cp:revision>45</cp:revision>
  <dcterms:created xsi:type="dcterms:W3CDTF">2019-03-20T14:28:16Z</dcterms:created>
  <dcterms:modified xsi:type="dcterms:W3CDTF">2021-03-04T11:14:10Z</dcterms:modified>
</cp:coreProperties>
</file>