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70" r:id="rId7"/>
    <p:sldId id="267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42" d="100"/>
          <a:sy n="42" d="100"/>
        </p:scale>
        <p:origin x="63" y="8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18C65-9F37-4213-B7B6-901762FC3A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BD5FBA-8D74-4239-9F9E-6F7113C410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F0508-1C6B-420B-958F-4D0A78DB7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FB76-3DAF-4C7F-A746-1BCC6A482DDA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DE26D-D94C-43F8-B094-68E99545E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57E8B3-5E05-41A9-A9E4-5EB29C9D2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2C30-AAB5-449A-9762-941F64E8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15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EFBE8-FAB5-48D1-8D66-1158AC89B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F1AABA-9131-4F30-9EC2-E921E8207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76E09-541D-46A4-9B2E-3FA297CE3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FB76-3DAF-4C7F-A746-1BCC6A482DDA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C093C-041D-4097-BA47-97199004A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AB4001-3AD5-4C13-B008-5BD939D1F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2C30-AAB5-449A-9762-941F64E8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098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A2ADAD-E990-459E-A885-93DB90A14B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5DD3A8-45C9-4B9B-A15F-A3B66D41B7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C96CA-6D56-46E6-9CA1-B3C6E7F75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FB76-3DAF-4C7F-A746-1BCC6A482DDA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B68F8-0741-4C71-A44A-48DC0E8DE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07D85-C97B-4FC6-AC5C-C217EEAAA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2C30-AAB5-449A-9762-941F64E8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137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D912B-FC26-4E73-9027-DDBF4E5A6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0B2C6-37DC-4914-86FC-43788FE81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B727B2-569D-47F6-984C-9AD9266B9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FB76-3DAF-4C7F-A746-1BCC6A482DDA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38D2F8-6FA5-4F93-A79A-865F7201D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3F362-8269-4578-AFB2-B35EA1778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2C30-AAB5-449A-9762-941F64E8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114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E3EA5-011C-44B2-8784-2FC6122F7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B443CC-1249-40A6-9191-F74189298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A4E10-52EE-4545-85FD-B212F3464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FB76-3DAF-4C7F-A746-1BCC6A482DDA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047E8-0574-4401-AF5B-8E77D0D5D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B6F160-C5EE-4435-90C1-9C285776A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2C30-AAB5-449A-9762-941F64E8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139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864F7-3F08-4688-81B6-DABF81B06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3B377-9303-40B4-B403-9743E5C2EE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481CB0-801C-4663-8AB2-AE5BCF1650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8DF10B-B4C2-418A-9E2D-4A4CD5625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FB76-3DAF-4C7F-A746-1BCC6A482DDA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228572-48F4-4037-B30C-3437FA482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6E3D4F-23D0-443E-9387-000BDC257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2C30-AAB5-449A-9762-941F64E8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119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CE262-FE78-4F44-B9B8-D4F0268AA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FFD30D-3DBE-4F04-81B3-ADCA20B45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930BD9-4CCD-4E01-A7A9-0BFF4190AC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5710DF-CEA0-4DDF-9E3F-D9C8F1020E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1F375F-FF84-4D5B-8894-2A3BEA92E2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33EF6E-E5BF-44B1-B6F1-164510D75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FB76-3DAF-4C7F-A746-1BCC6A482DDA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DA2DA2-B7AC-4BEC-B887-60B168DB5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7B00BF-3055-4F78-B53A-83391E07B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2C30-AAB5-449A-9762-941F64E8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5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1BDCC-5937-433D-A849-DC4A97FE5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812DBD-3C12-46EC-AFD5-FC2CCE195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FB76-3DAF-4C7F-A746-1BCC6A482DDA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FD36E6-3D3E-479A-93EC-C58B6848C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44811-88F9-4F06-84E0-09D507754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2C30-AAB5-449A-9762-941F64E8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830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AA3091-48C9-4740-89A0-9098B3B57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FB76-3DAF-4C7F-A746-1BCC6A482DDA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73D3F2-1BE5-4B4A-85F0-D047A01A1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F53D88-F6CB-4322-AC31-45941BA51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2C30-AAB5-449A-9762-941F64E8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505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19973-3DE3-440A-A39C-723B97E45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7078B-5301-4EC0-8C18-1D7D5D64A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7CFFA4-194F-4DD6-ADC0-428774DB74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7D2EC8-32F9-46AA-BBE9-458B8E887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FB76-3DAF-4C7F-A746-1BCC6A482DDA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93AD20-9780-4423-AE8D-C5416AD50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E47C0A-FCD3-478F-B5B0-7C5C87F10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2C30-AAB5-449A-9762-941F64E8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018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BBFF2-BE87-4853-A8C0-692437A78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3B47E1-6BD9-491D-A986-A43A877DC3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244E0F-B023-4A46-9317-1593ACC49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D16E2-1E76-4126-BF2F-B478E830C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FB76-3DAF-4C7F-A746-1BCC6A482DDA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BA96AE-32C4-4117-9082-389749BBA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5929B0-DD48-4FAA-802D-1D7A3F92D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2C30-AAB5-449A-9762-941F64E8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07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36D0CB-EFFE-411E-8208-85B96FB95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B856D0-9429-4515-B429-0684569519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B362D-02E5-4ABB-94A0-4AA974971A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5FB76-3DAF-4C7F-A746-1BCC6A482DDA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3F648-FC43-4829-B08F-0AA774FD1A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77F25F-9BC3-48DF-AAF1-2DC54F075C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92C30-AAB5-449A-9762-941F64E8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01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2.png"/><Relationship Id="rId7" Type="http://schemas.openxmlformats.org/officeDocument/2006/relationships/image" Target="../media/image1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4796F-3FF8-4DF9-9979-FAF4249A13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7200" dirty="0">
                <a:latin typeface="SassoonCRInfant" panose="02010503020300020003" pitchFamily="2" charset="0"/>
              </a:rPr>
              <a:t>The gardener’s seeds</a:t>
            </a:r>
          </a:p>
        </p:txBody>
      </p:sp>
      <p:pic>
        <p:nvPicPr>
          <p:cNvPr id="4" name="Picture 3" descr="A close - up of a robot&#10;&#10;Description automatically generated with low confidence">
            <a:extLst>
              <a:ext uri="{FF2B5EF4-FFF2-40B4-BE49-F238E27FC236}">
                <a16:creationId xmlns:a16="http://schemas.microsoft.com/office/drawing/2014/main" id="{13355723-E4B6-46C5-A12C-8EF477CC0D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686" y="3711851"/>
            <a:ext cx="1828571" cy="1561905"/>
          </a:xfrm>
          <a:prstGeom prst="rect">
            <a:avLst/>
          </a:prstGeom>
        </p:spPr>
      </p:pic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ED15710F-E12A-4613-B4EF-F8C3067D23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639" y="3711850"/>
            <a:ext cx="1828571" cy="15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464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3AAF8-85FD-4D3C-93B0-7B04507E1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979" y="-312928"/>
            <a:ext cx="11746341" cy="6337539"/>
          </a:xfrm>
        </p:spPr>
        <p:txBody>
          <a:bodyPr>
            <a:normAutofit/>
          </a:bodyPr>
          <a:lstStyle/>
          <a:p>
            <a:r>
              <a:rPr lang="en-GB" dirty="0">
                <a:latin typeface="SassoonCRInfant" panose="02010503020300020003" pitchFamily="2" charset="0"/>
              </a:rPr>
              <a:t>Once upon a time, there was a gardener </a:t>
            </a:r>
            <a:br>
              <a:rPr lang="en-GB" dirty="0">
                <a:latin typeface="SassoonCRInfant" panose="02010503020300020003" pitchFamily="2" charset="0"/>
              </a:rPr>
            </a:br>
            <a:br>
              <a:rPr lang="en-GB" dirty="0">
                <a:latin typeface="SassoonCRInfant" panose="02010503020300020003" pitchFamily="2" charset="0"/>
              </a:rPr>
            </a:br>
            <a:br>
              <a:rPr lang="en-GB" dirty="0">
                <a:latin typeface="SassoonCRInfant" panose="02010503020300020003" pitchFamily="2" charset="0"/>
              </a:rPr>
            </a:br>
            <a:r>
              <a:rPr lang="en-GB" dirty="0">
                <a:latin typeface="SassoonCRInfant" panose="02010503020300020003" pitchFamily="2" charset="0"/>
              </a:rPr>
              <a:t>who had six bags of seeds. She would plant them </a:t>
            </a:r>
            <a:br>
              <a:rPr lang="en-GB" dirty="0">
                <a:latin typeface="SassoonCRInfant" panose="02010503020300020003" pitchFamily="2" charset="0"/>
              </a:rPr>
            </a:br>
            <a:br>
              <a:rPr lang="en-GB" dirty="0">
                <a:latin typeface="SassoonCRInfant" panose="02010503020300020003" pitchFamily="2" charset="0"/>
              </a:rPr>
            </a:br>
            <a:br>
              <a:rPr lang="en-GB" dirty="0">
                <a:latin typeface="SassoonCRInfant" panose="02010503020300020003" pitchFamily="2" charset="0"/>
              </a:rPr>
            </a:br>
            <a:r>
              <a:rPr lang="en-GB" dirty="0">
                <a:latin typeface="SassoonCRInfant" panose="02010503020300020003" pitchFamily="2" charset="0"/>
              </a:rPr>
              <a:t>in soil and gave them lots of water and sunlight.</a:t>
            </a:r>
          </a:p>
        </p:txBody>
      </p:sp>
      <p:pic>
        <p:nvPicPr>
          <p:cNvPr id="4" name="Picture 3" descr="A close - up of a clock&#10;&#10;Description automatically generated with medium confidence">
            <a:extLst>
              <a:ext uri="{FF2B5EF4-FFF2-40B4-BE49-F238E27FC236}">
                <a16:creationId xmlns:a16="http://schemas.microsoft.com/office/drawing/2014/main" id="{A98EC4C4-B9C6-4C67-9A26-009E367866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435" y="1281948"/>
            <a:ext cx="1290524" cy="1102323"/>
          </a:xfrm>
          <a:prstGeom prst="rect">
            <a:avLst/>
          </a:prstGeom>
        </p:spPr>
      </p:pic>
      <p:pic>
        <p:nvPicPr>
          <p:cNvPr id="7" name="Picture 6" descr="A close - up of a robot&#10;&#10;Description automatically generated with low confidence">
            <a:extLst>
              <a:ext uri="{FF2B5EF4-FFF2-40B4-BE49-F238E27FC236}">
                <a16:creationId xmlns:a16="http://schemas.microsoft.com/office/drawing/2014/main" id="{7CEF8D86-8BB1-443A-908D-E8850ECA20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8310" y="1228061"/>
            <a:ext cx="1556683" cy="132966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E3E0BAF-BBED-4B70-AB31-DE99A2C5D908}"/>
              </a:ext>
            </a:extLst>
          </p:cNvPr>
          <p:cNvSpPr txBox="1"/>
          <p:nvPr/>
        </p:nvSpPr>
        <p:spPr>
          <a:xfrm>
            <a:off x="2468860" y="3131841"/>
            <a:ext cx="7286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>
                <a:latin typeface="SassoonCRInfantMedium" panose="02000603020000020003" pitchFamily="2" charset="0"/>
              </a:rPr>
              <a:t>6</a:t>
            </a:r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03B7A827-D5A2-46A2-9E72-5A92764D0E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739" y="3002502"/>
            <a:ext cx="1556684" cy="1329668"/>
          </a:xfrm>
          <a:prstGeom prst="rect">
            <a:avLst/>
          </a:prstGeom>
        </p:spPr>
      </p:pic>
      <p:pic>
        <p:nvPicPr>
          <p:cNvPr id="10" name="Picture 9" descr="Logo&#10;&#10;Description automatically generated with medium confidence">
            <a:extLst>
              <a:ext uri="{FF2B5EF4-FFF2-40B4-BE49-F238E27FC236}">
                <a16:creationId xmlns:a16="http://schemas.microsoft.com/office/drawing/2014/main" id="{675038FC-01D2-4DA3-AE9E-3C8662E9B7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4480" y="3227626"/>
            <a:ext cx="1171461" cy="1008758"/>
          </a:xfrm>
          <a:prstGeom prst="rect">
            <a:avLst/>
          </a:prstGeom>
        </p:spPr>
      </p:pic>
      <p:pic>
        <p:nvPicPr>
          <p:cNvPr id="12" name="Picture 11" descr="A picture containing clipart&#10;&#10;Description automatically generated">
            <a:extLst>
              <a:ext uri="{FF2B5EF4-FFF2-40B4-BE49-F238E27FC236}">
                <a16:creationId xmlns:a16="http://schemas.microsoft.com/office/drawing/2014/main" id="{D33F1EEE-9ABB-449E-844B-E7ACF96957B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67" y="4929393"/>
            <a:ext cx="1432818" cy="1223866"/>
          </a:xfrm>
          <a:prstGeom prst="rect">
            <a:avLst/>
          </a:prstGeom>
        </p:spPr>
      </p:pic>
      <p:pic>
        <p:nvPicPr>
          <p:cNvPr id="14" name="Picture 1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03FF955-C27F-4404-BBEF-CBFC165BE96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103" y="5159189"/>
            <a:ext cx="1230388" cy="1059501"/>
          </a:xfrm>
          <a:prstGeom prst="rect">
            <a:avLst/>
          </a:prstGeom>
        </p:spPr>
      </p:pic>
      <p:pic>
        <p:nvPicPr>
          <p:cNvPr id="16" name="Picture 15" descr="A picture containing text, clipart, metalware, gear&#10;&#10;Description automatically generated">
            <a:extLst>
              <a:ext uri="{FF2B5EF4-FFF2-40B4-BE49-F238E27FC236}">
                <a16:creationId xmlns:a16="http://schemas.microsoft.com/office/drawing/2014/main" id="{DC56CAE2-80B4-416C-993C-32BAB2DEB41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4921" y="5107662"/>
            <a:ext cx="1504837" cy="1285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270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3AAF8-85FD-4D3C-93B0-7B04507E1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698" y="832514"/>
            <a:ext cx="10515600" cy="4599295"/>
          </a:xfrm>
        </p:spPr>
        <p:txBody>
          <a:bodyPr>
            <a:noAutofit/>
          </a:bodyPr>
          <a:lstStyle/>
          <a:p>
            <a:r>
              <a:rPr lang="en-GB" dirty="0">
                <a:latin typeface="SassoonCRInfant" panose="02010503020300020003" pitchFamily="2" charset="0"/>
              </a:rPr>
              <a:t>First, she planted the wheat. </a:t>
            </a:r>
            <a:br>
              <a:rPr lang="en-GB" dirty="0">
                <a:latin typeface="SassoonCRInfant" panose="02010503020300020003" pitchFamily="2" charset="0"/>
              </a:rPr>
            </a:br>
            <a:br>
              <a:rPr lang="en-GB" dirty="0">
                <a:latin typeface="SassoonCRInfant" panose="02010503020300020003" pitchFamily="2" charset="0"/>
              </a:rPr>
            </a:br>
            <a:br>
              <a:rPr lang="en-GB" dirty="0">
                <a:latin typeface="SassoonCRInfant" panose="02010503020300020003" pitchFamily="2" charset="0"/>
              </a:rPr>
            </a:br>
            <a:r>
              <a:rPr lang="en-GB" dirty="0">
                <a:latin typeface="SassoonCRInfant" panose="02010503020300020003" pitchFamily="2" charset="0"/>
              </a:rPr>
              <a:t>The wheat grew tall and the gardener made it</a:t>
            </a:r>
            <a:br>
              <a:rPr lang="en-GB" dirty="0">
                <a:latin typeface="SassoonCRInfant" panose="02010503020300020003" pitchFamily="2" charset="0"/>
              </a:rPr>
            </a:br>
            <a:br>
              <a:rPr lang="en-GB" dirty="0">
                <a:latin typeface="SassoonCRInfant" panose="02010503020300020003" pitchFamily="2" charset="0"/>
              </a:rPr>
            </a:br>
            <a:br>
              <a:rPr lang="en-GB" dirty="0">
                <a:latin typeface="SassoonCRInfant" panose="02010503020300020003" pitchFamily="2" charset="0"/>
              </a:rPr>
            </a:br>
            <a:br>
              <a:rPr lang="en-GB" dirty="0">
                <a:latin typeface="SassoonCRInfant" panose="02010503020300020003" pitchFamily="2" charset="0"/>
              </a:rPr>
            </a:br>
            <a:r>
              <a:rPr lang="en-GB" dirty="0">
                <a:latin typeface="SassoonCRInfant" panose="02010503020300020003" pitchFamily="2" charset="0"/>
              </a:rPr>
              <a:t>into flour. </a:t>
            </a:r>
          </a:p>
        </p:txBody>
      </p: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8A33E582-3890-4271-BDFE-C73B6F88B1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686" y="1098575"/>
            <a:ext cx="1171461" cy="1008758"/>
          </a:xfrm>
          <a:prstGeom prst="rect">
            <a:avLst/>
          </a:prstGeom>
        </p:spPr>
      </p:pic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DED4EC46-DC75-4BAE-8C3D-3B7402B93B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884" y="962549"/>
            <a:ext cx="1677228" cy="1432633"/>
          </a:xfrm>
          <a:prstGeom prst="rect">
            <a:avLst/>
          </a:prstGeom>
        </p:spPr>
      </p:pic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6FBBBE33-EE81-4CE7-B571-8E082C9CC2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622" y="2889672"/>
            <a:ext cx="1677228" cy="143263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E7E787D-5C3A-4A16-A5DB-59C599764A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102" y="2900914"/>
            <a:ext cx="1828571" cy="156190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0452ADD-D039-4700-8C6A-8EEC24F48A4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686" y="5212814"/>
            <a:ext cx="1828571" cy="15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440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43AFB36-A225-4526-864A-7AD80E40F33F}"/>
              </a:ext>
            </a:extLst>
          </p:cNvPr>
          <p:cNvSpPr txBox="1">
            <a:spLocks/>
          </p:cNvSpPr>
          <p:nvPr/>
        </p:nvSpPr>
        <p:spPr>
          <a:xfrm>
            <a:off x="665375" y="395785"/>
            <a:ext cx="10515600" cy="4749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assoonCRInfant" panose="02010503020300020003" pitchFamily="2" charset="0"/>
              </a:rPr>
              <a:t>Next, she planted some flowers. </a:t>
            </a:r>
          </a:p>
          <a:p>
            <a:endParaRPr lang="en-GB" dirty="0">
              <a:latin typeface="SassoonCRInfant" panose="02010503020300020003" pitchFamily="2" charset="0"/>
            </a:endParaRPr>
          </a:p>
          <a:p>
            <a:endParaRPr lang="en-GB" dirty="0">
              <a:latin typeface="SassoonCRInfant" panose="02010503020300020003" pitchFamily="2" charset="0"/>
            </a:endParaRPr>
          </a:p>
          <a:p>
            <a:r>
              <a:rPr lang="en-GB" dirty="0">
                <a:latin typeface="SassoonCRInfant" panose="02010503020300020003" pitchFamily="2" charset="0"/>
              </a:rPr>
              <a:t>The gardener gave the big beautiful flowers </a:t>
            </a:r>
          </a:p>
          <a:p>
            <a:endParaRPr lang="en-GB" dirty="0">
              <a:latin typeface="SassoonCRInfant" panose="02010503020300020003" pitchFamily="2" charset="0"/>
            </a:endParaRPr>
          </a:p>
          <a:p>
            <a:endParaRPr lang="en-GB" dirty="0">
              <a:latin typeface="SassoonCRInfant" panose="02010503020300020003" pitchFamily="2" charset="0"/>
            </a:endParaRPr>
          </a:p>
          <a:p>
            <a:r>
              <a:rPr lang="en-GB" dirty="0">
                <a:latin typeface="SassoonCRInfant" panose="02010503020300020003" pitchFamily="2" charset="0"/>
              </a:rPr>
              <a:t>to her friend to celebrate her birthday. </a:t>
            </a:r>
          </a:p>
        </p:txBody>
      </p: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3EC7CB15-36AF-4F70-974E-64C15F23DA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3836" y="1208415"/>
            <a:ext cx="1171461" cy="1008758"/>
          </a:xfrm>
          <a:prstGeom prst="rect">
            <a:avLst/>
          </a:prstGeom>
        </p:spPr>
      </p:pic>
      <p:pic>
        <p:nvPicPr>
          <p:cNvPr id="3" name="Picture 2" descr="A group of colorful flowers&#10;&#10;Description automatically generated with low confidence">
            <a:extLst>
              <a:ext uri="{FF2B5EF4-FFF2-40B4-BE49-F238E27FC236}">
                <a16:creationId xmlns:a16="http://schemas.microsoft.com/office/drawing/2014/main" id="{BEDDA177-3179-4B06-9110-83D89B4907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931841"/>
            <a:ext cx="1828571" cy="1561905"/>
          </a:xfrm>
          <a:prstGeom prst="rect">
            <a:avLst/>
          </a:prstGeom>
        </p:spPr>
      </p:pic>
      <p:pic>
        <p:nvPicPr>
          <p:cNvPr id="7" name="Picture 6" descr="A close - up of a robot&#10;&#10;Description automatically generated with low confidence">
            <a:extLst>
              <a:ext uri="{FF2B5EF4-FFF2-40B4-BE49-F238E27FC236}">
                <a16:creationId xmlns:a16="http://schemas.microsoft.com/office/drawing/2014/main" id="{C717E37E-A65E-4EFC-8C04-06D91C555A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010" y="2910856"/>
            <a:ext cx="1577262" cy="1347245"/>
          </a:xfrm>
          <a:prstGeom prst="rect">
            <a:avLst/>
          </a:prstGeom>
        </p:spPr>
      </p:pic>
      <p:pic>
        <p:nvPicPr>
          <p:cNvPr id="8" name="Picture 7" descr="A group of colorful flowers&#10;&#10;Description automatically generated with low confidence">
            <a:extLst>
              <a:ext uri="{FF2B5EF4-FFF2-40B4-BE49-F238E27FC236}">
                <a16:creationId xmlns:a16="http://schemas.microsoft.com/office/drawing/2014/main" id="{51F9C948-B5E5-4F7F-99C9-126664328E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6573" y="2696196"/>
            <a:ext cx="1828571" cy="1561905"/>
          </a:xfrm>
          <a:prstGeom prst="rect">
            <a:avLst/>
          </a:prstGeom>
        </p:spPr>
      </p:pic>
      <p:pic>
        <p:nvPicPr>
          <p:cNvPr id="10" name="Picture 9" descr="Icon&#10;&#10;Description automatically generated with low confidence">
            <a:extLst>
              <a:ext uri="{FF2B5EF4-FFF2-40B4-BE49-F238E27FC236}">
                <a16:creationId xmlns:a16="http://schemas.microsoft.com/office/drawing/2014/main" id="{98F30330-6130-4E48-9C0E-D634AB26270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1165" y="4951784"/>
            <a:ext cx="1841270" cy="156190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5AD4D86-A7B4-4F62-BF6B-153DBFB7B04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977" y="4900309"/>
            <a:ext cx="1841270" cy="15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487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ADF2704-2255-44CA-B79F-DAD4345B54CB}"/>
              </a:ext>
            </a:extLst>
          </p:cNvPr>
          <p:cNvSpPr txBox="1">
            <a:spLocks/>
          </p:cNvSpPr>
          <p:nvPr/>
        </p:nvSpPr>
        <p:spPr>
          <a:xfrm>
            <a:off x="665375" y="839337"/>
            <a:ext cx="10515600" cy="43672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assoonCRInfant" panose="02010503020300020003" pitchFamily="2" charset="0"/>
              </a:rPr>
              <a:t>Next, she planted fruit seeds. </a:t>
            </a:r>
          </a:p>
          <a:p>
            <a:endParaRPr lang="en-GB" dirty="0">
              <a:latin typeface="SassoonCRInfant" panose="02010503020300020003" pitchFamily="2" charset="0"/>
            </a:endParaRPr>
          </a:p>
          <a:p>
            <a:endParaRPr lang="en-GB" dirty="0">
              <a:latin typeface="SassoonCRInfant" panose="02010503020300020003" pitchFamily="2" charset="0"/>
            </a:endParaRPr>
          </a:p>
          <a:p>
            <a:r>
              <a:rPr lang="en-GB" dirty="0">
                <a:latin typeface="SassoonCRInfant" panose="02010503020300020003" pitchFamily="2" charset="0"/>
              </a:rPr>
              <a:t>They grew into trees with apples and pears, </a:t>
            </a:r>
          </a:p>
          <a:p>
            <a:endParaRPr lang="en-GB" dirty="0">
              <a:latin typeface="SassoonCRInfant" panose="02010503020300020003" pitchFamily="2" charset="0"/>
            </a:endParaRPr>
          </a:p>
          <a:p>
            <a:endParaRPr lang="en-GB" dirty="0">
              <a:latin typeface="SassoonCRInfant" panose="02010503020300020003" pitchFamily="2" charset="0"/>
            </a:endParaRPr>
          </a:p>
          <a:p>
            <a:r>
              <a:rPr lang="en-GB" dirty="0">
                <a:latin typeface="SassoonCRInfant" panose="02010503020300020003" pitchFamily="2" charset="0"/>
              </a:rPr>
              <a:t>which were yummy!</a:t>
            </a:r>
          </a:p>
        </p:txBody>
      </p:sp>
      <p:pic>
        <p:nvPicPr>
          <p:cNvPr id="4" name="Picture 3" descr="Logo&#10;&#10;Description automatically generated with medium confidence">
            <a:extLst>
              <a:ext uri="{FF2B5EF4-FFF2-40B4-BE49-F238E27FC236}">
                <a16:creationId xmlns:a16="http://schemas.microsoft.com/office/drawing/2014/main" id="{669F92A2-3801-48A9-A191-AE3AB5A04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209" y="1565201"/>
            <a:ext cx="1171461" cy="1008758"/>
          </a:xfrm>
          <a:prstGeom prst="rect">
            <a:avLst/>
          </a:prstGeom>
        </p:spPr>
      </p:pic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F338565D-16E8-46EF-94E2-F5F724DF88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175" y="1390755"/>
            <a:ext cx="1385214" cy="1183204"/>
          </a:xfrm>
          <a:prstGeom prst="rect">
            <a:avLst/>
          </a:prstGeom>
        </p:spPr>
      </p:pic>
      <p:pic>
        <p:nvPicPr>
          <p:cNvPr id="3" name="Picture 2" descr="A picture containing clipart&#10;&#10;Description automatically generated">
            <a:extLst>
              <a:ext uri="{FF2B5EF4-FFF2-40B4-BE49-F238E27FC236}">
                <a16:creationId xmlns:a16="http://schemas.microsoft.com/office/drawing/2014/main" id="{57DF5447-32EB-4CB6-9C4D-045530A951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266" y="1390755"/>
            <a:ext cx="1505574" cy="1286012"/>
          </a:xfrm>
          <a:prstGeom prst="rect">
            <a:avLst/>
          </a:prstGeom>
        </p:spPr>
      </p:pic>
      <p:pic>
        <p:nvPicPr>
          <p:cNvPr id="8" name="Picture 7" descr="A picture containing transport, wheel&#10;&#10;Description automatically generated">
            <a:extLst>
              <a:ext uri="{FF2B5EF4-FFF2-40B4-BE49-F238E27FC236}">
                <a16:creationId xmlns:a16="http://schemas.microsoft.com/office/drawing/2014/main" id="{F921F52C-6617-4D2B-A809-A12AFBF953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6109" y="3205004"/>
            <a:ext cx="1557393" cy="1330274"/>
          </a:xfrm>
          <a:prstGeom prst="rect">
            <a:avLst/>
          </a:prstGeom>
        </p:spPr>
      </p:pic>
      <p:pic>
        <p:nvPicPr>
          <p:cNvPr id="11" name="Picture 10" descr="Logo&#10;&#10;Description automatically generated with medium confidence">
            <a:extLst>
              <a:ext uri="{FF2B5EF4-FFF2-40B4-BE49-F238E27FC236}">
                <a16:creationId xmlns:a16="http://schemas.microsoft.com/office/drawing/2014/main" id="{A0CE0DB9-5C36-4976-A956-A998FD55BB2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214" y="3344085"/>
            <a:ext cx="1557393" cy="1330274"/>
          </a:xfrm>
          <a:prstGeom prst="rect">
            <a:avLst/>
          </a:prstGeom>
        </p:spPr>
      </p:pic>
      <p:pic>
        <p:nvPicPr>
          <p:cNvPr id="13" name="Picture 12" descr="A picture containing icon&#10;&#10;Description automatically generated">
            <a:extLst>
              <a:ext uri="{FF2B5EF4-FFF2-40B4-BE49-F238E27FC236}">
                <a16:creationId xmlns:a16="http://schemas.microsoft.com/office/drawing/2014/main" id="{9E3C73D7-9F40-48CA-9A5A-2F14B8DA67C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327" y="3296317"/>
            <a:ext cx="1676286" cy="1431828"/>
          </a:xfrm>
          <a:prstGeom prst="rect">
            <a:avLst/>
          </a:prstGeom>
        </p:spPr>
      </p:pic>
      <p:pic>
        <p:nvPicPr>
          <p:cNvPr id="15" name="Picture 1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97E294E-3868-4506-922E-C4AF243AD05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507" y="5063515"/>
            <a:ext cx="1828571" cy="15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980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971A8FD-AD55-4727-B5BB-4748F2BF86A8}"/>
              </a:ext>
            </a:extLst>
          </p:cNvPr>
          <p:cNvSpPr txBox="1">
            <a:spLocks/>
          </p:cNvSpPr>
          <p:nvPr/>
        </p:nvSpPr>
        <p:spPr>
          <a:xfrm>
            <a:off x="665375" y="655093"/>
            <a:ext cx="10515600" cy="3350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assoonCRInfant" panose="02010503020300020003" pitchFamily="2" charset="0"/>
              </a:rPr>
              <a:t>Next, she planted wild flowers. </a:t>
            </a:r>
          </a:p>
          <a:p>
            <a:endParaRPr lang="en-GB" dirty="0">
              <a:latin typeface="SassoonCRInfant" panose="02010503020300020003" pitchFamily="2" charset="0"/>
            </a:endParaRPr>
          </a:p>
          <a:p>
            <a:endParaRPr lang="en-GB" dirty="0">
              <a:latin typeface="SassoonCRInfant" panose="02010503020300020003" pitchFamily="2" charset="0"/>
            </a:endParaRPr>
          </a:p>
          <a:p>
            <a:endParaRPr lang="en-GB" dirty="0">
              <a:latin typeface="SassoonCRInfant" panose="02010503020300020003" pitchFamily="2" charset="0"/>
            </a:endParaRPr>
          </a:p>
          <a:p>
            <a:r>
              <a:rPr lang="en-GB" dirty="0">
                <a:latin typeface="SassoonCRInfant" panose="02010503020300020003" pitchFamily="2" charset="0"/>
              </a:rPr>
              <a:t>Bees buzzed around the pretty petals.</a:t>
            </a:r>
          </a:p>
        </p:txBody>
      </p: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590BFD5A-9255-4032-8732-33B540D835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999" y="1405650"/>
            <a:ext cx="1553283" cy="1337549"/>
          </a:xfrm>
          <a:prstGeom prst="rect">
            <a:avLst/>
          </a:prstGeom>
        </p:spPr>
      </p:pic>
      <p:pic>
        <p:nvPicPr>
          <p:cNvPr id="6" name="Picture 5" descr="A group of colorful flowers&#10;&#10;Description automatically generated with low confidence">
            <a:extLst>
              <a:ext uri="{FF2B5EF4-FFF2-40B4-BE49-F238E27FC236}">
                <a16:creationId xmlns:a16="http://schemas.microsoft.com/office/drawing/2014/main" id="{63DF2C44-6216-4DC7-B193-B787FC7A55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6817" y="1238915"/>
            <a:ext cx="1828571" cy="1561905"/>
          </a:xfrm>
          <a:prstGeom prst="rect">
            <a:avLst/>
          </a:prstGeom>
        </p:spPr>
      </p:pic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F785327-55B1-452C-8339-2430E08403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65" y="3937760"/>
            <a:ext cx="1828571" cy="1561905"/>
          </a:xfrm>
          <a:prstGeom prst="rect">
            <a:avLst/>
          </a:prstGeom>
        </p:spPr>
      </p:pic>
      <p:pic>
        <p:nvPicPr>
          <p:cNvPr id="9" name="Picture 8" descr="Icon&#10;&#10;Description automatically generated with medium confidence">
            <a:extLst>
              <a:ext uri="{FF2B5EF4-FFF2-40B4-BE49-F238E27FC236}">
                <a16:creationId xmlns:a16="http://schemas.microsoft.com/office/drawing/2014/main" id="{0123666F-B21F-4722-8FE2-5EC40230363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287" y="3937760"/>
            <a:ext cx="1828571" cy="15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193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971A8FD-AD55-4727-B5BB-4748F2BF86A8}"/>
              </a:ext>
            </a:extLst>
          </p:cNvPr>
          <p:cNvSpPr txBox="1">
            <a:spLocks/>
          </p:cNvSpPr>
          <p:nvPr/>
        </p:nvSpPr>
        <p:spPr>
          <a:xfrm>
            <a:off x="665375" y="532263"/>
            <a:ext cx="10515600" cy="45924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assoonCRInfant" panose="02010503020300020003" pitchFamily="2" charset="0"/>
              </a:rPr>
              <a:t>Finally, she planted grass seeds. </a:t>
            </a:r>
          </a:p>
          <a:p>
            <a:endParaRPr lang="en-GB" dirty="0">
              <a:latin typeface="SassoonCRInfant" panose="02010503020300020003" pitchFamily="2" charset="0"/>
            </a:endParaRPr>
          </a:p>
          <a:p>
            <a:endParaRPr lang="en-GB" dirty="0">
              <a:latin typeface="SassoonCRInfant" panose="02010503020300020003" pitchFamily="2" charset="0"/>
            </a:endParaRPr>
          </a:p>
          <a:p>
            <a:r>
              <a:rPr lang="en-GB" dirty="0">
                <a:latin typeface="SassoonCRInfant" panose="02010503020300020003" pitchFamily="2" charset="0"/>
              </a:rPr>
              <a:t>The garden grew into thick, green grass </a:t>
            </a:r>
          </a:p>
          <a:p>
            <a:endParaRPr lang="en-GB" dirty="0">
              <a:latin typeface="SassoonCRInfant" panose="02010503020300020003" pitchFamily="2" charset="0"/>
            </a:endParaRPr>
          </a:p>
          <a:p>
            <a:endParaRPr lang="en-GB" dirty="0">
              <a:latin typeface="SassoonCRInfant" panose="02010503020300020003" pitchFamily="2" charset="0"/>
            </a:endParaRPr>
          </a:p>
          <a:p>
            <a:r>
              <a:rPr lang="en-GB" dirty="0">
                <a:latin typeface="SassoonCRInfant" panose="02010503020300020003" pitchFamily="2" charset="0"/>
              </a:rPr>
              <a:t>where the children could play.  </a:t>
            </a:r>
          </a:p>
        </p:txBody>
      </p: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BD491382-0D41-4A86-A4D9-C8F7A645CA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4086" y="1221405"/>
            <a:ext cx="1171461" cy="1008758"/>
          </a:xfrm>
          <a:prstGeom prst="rect">
            <a:avLst/>
          </a:prstGeom>
        </p:spPr>
      </p:pic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0C28FCF5-6C1C-4079-A805-3F09ABB4A9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0328" y="867015"/>
            <a:ext cx="1828571" cy="1561905"/>
          </a:xfrm>
          <a:prstGeom prst="rect">
            <a:avLst/>
          </a:prstGeom>
        </p:spPr>
      </p:pic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07984433-4599-42C4-AB7B-28B8F817D6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913" y="2763014"/>
            <a:ext cx="1828571" cy="1561905"/>
          </a:xfrm>
          <a:prstGeom prst="rect">
            <a:avLst/>
          </a:prstGeom>
        </p:spPr>
      </p:pic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98DC9FC-0FB4-4466-B5EE-102B739598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431" y="3028763"/>
            <a:ext cx="1527989" cy="1296156"/>
          </a:xfrm>
          <a:prstGeom prst="rect">
            <a:avLst/>
          </a:prstGeom>
        </p:spPr>
      </p:pic>
      <p:pic>
        <p:nvPicPr>
          <p:cNvPr id="11" name="Picture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CA885F6-BDB9-4C83-80B8-A974942CB82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4869" y="5029581"/>
            <a:ext cx="1527989" cy="1296156"/>
          </a:xfrm>
          <a:prstGeom prst="rect">
            <a:avLst/>
          </a:prstGeom>
        </p:spPr>
      </p:pic>
      <p:pic>
        <p:nvPicPr>
          <p:cNvPr id="13" name="Picture 12" descr="A person singing into a microphone&#10;&#10;Description automatically generated with low confidence">
            <a:extLst>
              <a:ext uri="{FF2B5EF4-FFF2-40B4-BE49-F238E27FC236}">
                <a16:creationId xmlns:a16="http://schemas.microsoft.com/office/drawing/2014/main" id="{BB5D73EC-36A9-4BF7-902B-C7D36CBE408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3601" y="5029581"/>
            <a:ext cx="1527990" cy="130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652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08185-53B9-42ED-84FA-13625408C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931" y="2530514"/>
            <a:ext cx="10515600" cy="1325563"/>
          </a:xfrm>
        </p:spPr>
        <p:txBody>
          <a:bodyPr/>
          <a:lstStyle/>
          <a:p>
            <a:pPr algn="ctr"/>
            <a:r>
              <a:rPr lang="en-GB" dirty="0">
                <a:latin typeface="SassoonCRInfant" panose="02010503020300020003" pitchFamily="2" charset="0"/>
              </a:rPr>
              <a:t>The end</a:t>
            </a:r>
          </a:p>
        </p:txBody>
      </p:sp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CE5A7C6-0F5E-4E87-8F5F-072D9E35B0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709" y="3429000"/>
            <a:ext cx="3380582" cy="2887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210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146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SassoonCRInfant</vt:lpstr>
      <vt:lpstr>SassoonCRInfantMedium</vt:lpstr>
      <vt:lpstr>Office Theme</vt:lpstr>
      <vt:lpstr>The gardener’s seeds</vt:lpstr>
      <vt:lpstr>Once upon a time, there was a gardener    who had six bags of seeds. She would plant them    in soil and gave them lots of water and sunlight.</vt:lpstr>
      <vt:lpstr>First, she planted the wheat.    The wheat grew tall and the gardener made it    into flour. </vt:lpstr>
      <vt:lpstr>PowerPoint Presentation</vt:lpstr>
      <vt:lpstr>PowerPoint Presentation</vt:lpstr>
      <vt:lpstr>PowerPoint Presentation</vt:lpstr>
      <vt:lpstr>PowerPoint Presentation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 seeds</dc:title>
  <dc:creator>Jessica Arnold</dc:creator>
  <cp:lastModifiedBy>Jessica Arnold</cp:lastModifiedBy>
  <cp:revision>18</cp:revision>
  <dcterms:created xsi:type="dcterms:W3CDTF">2020-10-12T13:05:00Z</dcterms:created>
  <dcterms:modified xsi:type="dcterms:W3CDTF">2021-01-06T16:38:56Z</dcterms:modified>
</cp:coreProperties>
</file>