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3" r:id="rId5"/>
    <p:sldId id="290" r:id="rId6"/>
    <p:sldId id="294" r:id="rId7"/>
    <p:sldId id="291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08" r:id="rId24"/>
    <p:sldId id="310" r:id="rId25"/>
    <p:sldId id="311" r:id="rId26"/>
    <p:sldId id="312" r:id="rId27"/>
    <p:sldId id="31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70D52"/>
    <a:srgbClr val="8DB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10B3F-AE0D-4184-A56E-82AC3C392167}" v="1" dt="2020-03-18T09:14:20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A8D8-8FFC-4409-AAB4-56B3A2909C80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2605B-7424-46EB-8FAA-42F85D429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7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4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1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6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6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30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94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64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0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7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6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8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8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8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2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5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2605B-7424-46EB-8FAA-42F85D4297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4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9BE1-249E-40C0-954B-A71CC8B3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17B2A-B03D-4790-B53D-CF22D886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831E-EDB5-46C0-8FBC-60D3D62B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34F4-5D1D-4BFE-9CEA-41CDBAC4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65580-7632-45B0-8C46-0D066F54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6AE1-34E6-4487-BE79-B27D6C43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637F4-2EBD-45A2-9786-02EFCD595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B8F65-B954-4B52-AAA7-A8A90D4A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55EFA-AE01-4CBB-A4F7-BF0ED9B4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DE74-37D2-4E14-BDCA-9355BEC9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6E173-18BD-43E2-BA31-DE6127079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3B2EC-F66C-4B07-8CE8-6FCA2B7D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27F33-1F4F-47ED-8F86-58879B7D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9D08-0F38-4218-8755-386F3655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9CF9-1A01-457C-AF7E-EE76F205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9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1073-6D42-421C-B247-FC50D12F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B63C-8673-451E-9FE1-BFC07E45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2282-FB96-4441-8BAD-957ABD69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022B-B72D-40D9-A7BF-F821AE35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7271-67A0-4907-9DD5-A0EEF793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9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6EC3-3019-4C03-900A-183C6250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83245-6312-4E8E-BCF6-ECBEDBB2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C51D-08E5-4F32-902B-DC4C4309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B9E7-9CDD-46C6-A443-0BC1CF52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71A2-2DD0-47F9-9E47-462612FA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0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6F9E-3CAC-4948-BCE2-FBC81612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81E-6F96-4124-8B14-81E2D40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05F19-1559-4A34-809D-559452EC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EA1D9-0568-4981-8EBA-5D464E62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E688F-F265-46AD-A965-1CD53FF7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997C0-1D5B-49E3-9FA1-B9197714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AEF5-1668-4C44-932C-59BCD571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FF790-956F-4A87-974D-3B7EEFE5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3C62-74A8-4D1A-BABE-1F3350782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7D7C6-D605-48C3-8833-C78F852A9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EB9F-66EC-4B81-9C78-017A2B2A6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10DC7-948A-4D3A-8DD8-66830EB8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BB386-FB12-49C8-A72D-A7DFE08F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959C9-A1F3-4699-9E5D-9B9C0CC2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7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6621-1BE9-43BD-A131-6742EFED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0CED8-8AE0-43AA-A5A6-0BD1C16F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55F02-3CCB-404D-96D4-E416F808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9B0EE-8758-4806-94B9-B84D741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7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00A6E-1371-4051-93FD-67BB77BE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889FE-511A-457F-A59B-6BE40991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C7C61-CE1C-46DD-A956-367EAA0E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2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EA58-3C2A-4C80-9CB0-10CAD38F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125A-21A6-4048-B493-6D5778CB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B4665-AB9E-4BDA-BE4B-149A1CCE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763EA-1833-4C54-BF87-77BDAB9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70EE-9B84-4806-B3F7-F8BE9944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F2D38-A7C4-4F24-9B06-C2919F7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2E30-46F6-4459-A781-9DCD06F5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5B18E-0BC8-4E98-B10D-D03DACCA4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2013-564F-413B-A683-6E020F387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E16B7-168A-43DE-9490-E6FE3257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52EAA-C74A-45EB-8150-80A90EA5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C8DA8-0C3E-48CB-BB65-D2075EE8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7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A8058-EE9F-4ADD-AF66-95F8A162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D844F-F6C0-415A-B7D5-249DEDA4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81C94-7529-49F7-A1E6-F286A383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763D-54B5-4BF9-B7B9-4A36E4C6317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9F9A2-9FF9-47BC-8657-05026DD4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75EE2-F8DF-4B2C-BB3F-56AF347C1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22CC-9D8C-4358-B849-94D36F552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1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BB3F8F-4860-438A-BE85-8DB88E50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1" r="969" b="46190"/>
          <a:stretch/>
        </p:blipFill>
        <p:spPr>
          <a:xfrm>
            <a:off x="8139953" y="-44743"/>
            <a:ext cx="4052047" cy="6902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AEAE-A7CD-4A76-914B-277C31E2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3" y="1067213"/>
            <a:ext cx="9144000" cy="23876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D70D52"/>
                </a:solidFill>
              </a:rPr>
              <a:t>Autism resources:</a:t>
            </a:r>
            <a:br>
              <a:rPr lang="en-GB" b="1" dirty="0">
                <a:solidFill>
                  <a:srgbClr val="D70D52"/>
                </a:solidFill>
              </a:rPr>
            </a:br>
            <a:r>
              <a:rPr lang="en-GB" b="1" dirty="0">
                <a:solidFill>
                  <a:srgbClr val="D70D52"/>
                </a:solidFill>
              </a:rPr>
              <a:t>COVID19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789E-F6EF-48A0-A6B2-9C327634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3" y="3926593"/>
            <a:ext cx="7940524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Visual Schedules, Visual Calendars and Social Stories to support students in the event of school closure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98CC56-DB03-40A2-AAC0-58B6EC97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2" y="5790787"/>
            <a:ext cx="2705781" cy="8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Differentiating Visual Schedules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F502E8-F237-4F32-92BC-7F7940A5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1580798"/>
            <a:ext cx="9141884" cy="45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D0774-AD8E-4998-BC6B-ECC43FC734AC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44870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38F8F-0E9C-455B-A391-0D1B925D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Calendars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8EF0F3-9FE1-4DB3-B113-A5B94FBC2BF5}"/>
              </a:ext>
            </a:extLst>
          </p:cNvPr>
          <p:cNvSpPr/>
          <p:nvPr/>
        </p:nvSpPr>
        <p:spPr>
          <a:xfrm>
            <a:off x="-297652" y="-1448369"/>
            <a:ext cx="3062623" cy="3059455"/>
          </a:xfrm>
          <a:prstGeom prst="ellipse">
            <a:avLst/>
          </a:prstGeom>
          <a:solidFill>
            <a:srgbClr val="8DBB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1F1C3E-E26D-488E-B286-EDC57BF7C77B}"/>
              </a:ext>
            </a:extLst>
          </p:cNvPr>
          <p:cNvSpPr/>
          <p:nvPr/>
        </p:nvSpPr>
        <p:spPr>
          <a:xfrm>
            <a:off x="9042291" y="5328272"/>
            <a:ext cx="3062623" cy="3059455"/>
          </a:xfrm>
          <a:prstGeom prst="ellipse">
            <a:avLst/>
          </a:prstGeom>
          <a:solidFill>
            <a:srgbClr val="D70D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3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Calendars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8DBB39"/>
              </a:buClr>
              <a:buNone/>
            </a:pPr>
            <a:r>
              <a:rPr lang="en-GB" dirty="0"/>
              <a:t>If your child finds it difficult to understand that they’re not going to school during the holidays, a visual calendar can ​support their understanding of where they will be that day and when they will be returning to school.</a:t>
            </a:r>
          </a:p>
          <a:p>
            <a:pPr marL="0" indent="0">
              <a:buClr>
                <a:srgbClr val="8DBB39"/>
              </a:buClr>
              <a:buNone/>
            </a:pPr>
            <a:endParaRPr lang="en-GB" dirty="0"/>
          </a:p>
          <a:p>
            <a:pPr marL="0" indent="0">
              <a:buClr>
                <a:srgbClr val="8DBB39"/>
              </a:buClr>
              <a:buNone/>
            </a:pPr>
            <a:r>
              <a:rPr lang="en-GB" dirty="0"/>
              <a:t>In the event of school closures, the following calendars can be used to show your child that they will be staying at home.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69540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Calendars: </a:t>
            </a:r>
            <a:br>
              <a:rPr lang="en-GB" b="1" dirty="0">
                <a:solidFill>
                  <a:srgbClr val="D70D52"/>
                </a:solidFill>
              </a:rPr>
            </a:br>
            <a:r>
              <a:rPr lang="en-GB" b="1" dirty="0">
                <a:solidFill>
                  <a:srgbClr val="D70D52"/>
                </a:solidFill>
              </a:rPr>
              <a:t>How Should I use the calendar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Clr>
                <a:srgbClr val="8DBB39"/>
              </a:buClr>
            </a:pPr>
            <a:r>
              <a:rPr lang="en-GB" dirty="0"/>
              <a:t>Suggestion 1: Use a pen to cross out school on the days in which school is closed/ your child is ill</a:t>
            </a:r>
            <a:r>
              <a:rPr lang="en-US" dirty="0"/>
              <a:t>​</a:t>
            </a:r>
          </a:p>
          <a:p>
            <a:pPr marL="0" indent="0" fontAlgn="base">
              <a:buClr>
                <a:srgbClr val="8DBB39"/>
              </a:buClr>
              <a:buNone/>
            </a:pPr>
            <a:endParaRPr lang="en-US" dirty="0"/>
          </a:p>
          <a:p>
            <a:pPr fontAlgn="base">
              <a:buClr>
                <a:srgbClr val="8DBB39"/>
              </a:buClr>
            </a:pPr>
            <a:r>
              <a:rPr lang="en-GB" dirty="0"/>
              <a:t>Suggestion 2: Print the ‘no’ symbols and stick them over the top of the school symbol</a:t>
            </a:r>
            <a:r>
              <a:rPr lang="en-US" dirty="0"/>
              <a:t>​</a:t>
            </a:r>
          </a:p>
          <a:p>
            <a:pPr marL="0" indent="0" fontAlgn="base">
              <a:buClr>
                <a:srgbClr val="8DBB39"/>
              </a:buClr>
              <a:buNone/>
            </a:pPr>
            <a:endParaRPr lang="en-US" dirty="0"/>
          </a:p>
          <a:p>
            <a:pPr fontAlgn="base">
              <a:buClr>
                <a:srgbClr val="8DBB39"/>
              </a:buClr>
            </a:pPr>
            <a:r>
              <a:rPr lang="en-GB" dirty="0"/>
              <a:t>Suggestion 3: Print additional home symbols and a blank calendar from Google to fill all boxes with ‘home’</a:t>
            </a:r>
            <a:r>
              <a:rPr lang="en-US" dirty="0"/>
              <a:t>​</a:t>
            </a:r>
          </a:p>
          <a:p>
            <a:pPr marL="0" indent="0" fontAlgn="base">
              <a:buClr>
                <a:srgbClr val="8DBB39"/>
              </a:buClr>
              <a:buNone/>
            </a:pPr>
            <a:endParaRPr lang="en-US" dirty="0"/>
          </a:p>
          <a:p>
            <a:pPr fontAlgn="base">
              <a:buClr>
                <a:srgbClr val="8DBB39"/>
              </a:buClr>
            </a:pPr>
            <a:r>
              <a:rPr lang="en-GB" dirty="0"/>
              <a:t>Additional symbols: print symbols for a relative’s house if your child will be looked after by someone else</a:t>
            </a:r>
            <a:endParaRPr lang="en-US" dirty="0"/>
          </a:p>
          <a:p>
            <a:pPr marL="0" indent="0">
              <a:buClr>
                <a:srgbClr val="8DBB39"/>
              </a:buClr>
              <a:buNone/>
            </a:pPr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57243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Calendars: </a:t>
            </a:r>
            <a:br>
              <a:rPr lang="en-GB" b="1" dirty="0">
                <a:solidFill>
                  <a:srgbClr val="D70D52"/>
                </a:solidFill>
              </a:rPr>
            </a:br>
            <a:r>
              <a:rPr lang="en-GB" b="1" dirty="0">
                <a:solidFill>
                  <a:srgbClr val="D70D52"/>
                </a:solidFill>
              </a:rPr>
              <a:t>Why should I use them?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Clr>
                <a:srgbClr val="8DBB39"/>
              </a:buClr>
            </a:pPr>
            <a:r>
              <a:rPr lang="en-GB" dirty="0"/>
              <a:t>Visual aids provide consistent cues, which can support individuals to manage transitions and change by:​</a:t>
            </a:r>
          </a:p>
          <a:p>
            <a:pPr marL="0" indent="0" fontAlgn="base">
              <a:buClr>
                <a:srgbClr val="8DBB39"/>
              </a:buClr>
              <a:buNone/>
            </a:pPr>
            <a:endParaRPr lang="en-GB" dirty="0"/>
          </a:p>
          <a:p>
            <a:pPr lvl="1" fontAlgn="base">
              <a:buClr>
                <a:srgbClr val="8DBB39"/>
              </a:buClr>
            </a:pPr>
            <a:r>
              <a:rPr lang="en-GB" dirty="0"/>
              <a:t>reducing anxiety​</a:t>
            </a:r>
          </a:p>
          <a:p>
            <a:pPr fontAlgn="base">
              <a:buClr>
                <a:srgbClr val="8DBB39"/>
              </a:buClr>
            </a:pPr>
            <a:endParaRPr lang="en-GB" dirty="0"/>
          </a:p>
          <a:p>
            <a:pPr lvl="1" fontAlgn="base">
              <a:buClr>
                <a:srgbClr val="8DBB39"/>
              </a:buClr>
            </a:pPr>
            <a:r>
              <a:rPr lang="en-GB" dirty="0"/>
              <a:t>increasing predictability​</a:t>
            </a:r>
          </a:p>
          <a:p>
            <a:pPr fontAlgn="base">
              <a:buClr>
                <a:srgbClr val="8DBB39"/>
              </a:buClr>
            </a:pPr>
            <a:endParaRPr lang="en-GB" dirty="0"/>
          </a:p>
          <a:p>
            <a:pPr lvl="1" fontAlgn="base">
              <a:buClr>
                <a:srgbClr val="8DBB39"/>
              </a:buClr>
            </a:pPr>
            <a:r>
              <a:rPr lang="en-GB" dirty="0"/>
              <a:t>supporting understanding of routines and language​</a:t>
            </a:r>
          </a:p>
          <a:p>
            <a:pPr fontAlgn="base">
              <a:buClr>
                <a:srgbClr val="8DBB39"/>
              </a:buClr>
            </a:pPr>
            <a:endParaRPr lang="en-GB" dirty="0"/>
          </a:p>
          <a:p>
            <a:pPr fontAlgn="base">
              <a:buClr>
                <a:srgbClr val="8DBB39"/>
              </a:buClr>
            </a:pPr>
            <a:r>
              <a:rPr lang="en-GB" dirty="0"/>
              <a:t>The visual support remains fixed meaning that your child can refer back to this as often as needed.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297685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26333-C008-45D4-9FCE-38DE65C43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896787"/>
            <a:ext cx="9534525" cy="5686425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1BB31FEE-B4A7-4EE8-A4AC-7B68FAD9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-104440"/>
            <a:ext cx="10515600" cy="1325563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D70D52"/>
                </a:solidFill>
              </a:rPr>
              <a:t>March 2020</a:t>
            </a:r>
            <a:r>
              <a:rPr lang="en-GB" b="1" dirty="0">
                <a:solidFill>
                  <a:srgbClr val="D70D52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159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2D6D1-0723-44F9-A978-473B7B873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51" y="782137"/>
            <a:ext cx="8851195" cy="5662495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8179A5E4-83E2-4921-88D3-B27D1D2A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-104440"/>
            <a:ext cx="10515600" cy="1325563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D70D52"/>
                </a:solidFill>
              </a:rPr>
              <a:t>April 2020</a:t>
            </a:r>
            <a:r>
              <a:rPr lang="en-GB" b="1" dirty="0">
                <a:solidFill>
                  <a:srgbClr val="D70D52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5590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B14DA-7539-440E-99AB-A0620462C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70" y="925690"/>
            <a:ext cx="10168131" cy="52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3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A07E7CE-E6EF-4345-BD5F-A6622F369416}"/>
              </a:ext>
            </a:extLst>
          </p:cNvPr>
          <p:cNvSpPr txBox="1">
            <a:spLocks/>
          </p:cNvSpPr>
          <p:nvPr/>
        </p:nvSpPr>
        <p:spPr>
          <a:xfrm>
            <a:off x="984250" y="18621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D70D52"/>
                </a:solidFill>
              </a:rPr>
              <a:t>Social Stories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D440E1-CE3C-4F7E-80F7-AB01B3E4C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-652" r="61920" b="31763"/>
          <a:stretch/>
        </p:blipFill>
        <p:spPr>
          <a:xfrm rot="10800000">
            <a:off x="8937171" y="1027906"/>
            <a:ext cx="3254829" cy="58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AEAE-A7CD-4A76-914B-277C31E2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60" y="2904869"/>
            <a:ext cx="9433480" cy="2387600"/>
          </a:xfrm>
        </p:spPr>
        <p:txBody>
          <a:bodyPr>
            <a:noAutofit/>
          </a:bodyPr>
          <a:lstStyle/>
          <a:p>
            <a:r>
              <a:rPr lang="en-GB" sz="5000" b="1" i="1" dirty="0">
                <a:solidFill>
                  <a:srgbClr val="00AEEF"/>
                </a:solidFill>
              </a:rPr>
              <a:t>The goal of a Social Story is to share information using a content, format, and voice that is descriptive, meaningful, and physically, socially, and emotionally safe for the child </a:t>
            </a:r>
            <a:endParaRPr lang="en-GB" sz="5000" b="1" i="1" dirty="0">
              <a:solidFill>
                <a:srgbClr val="D70D5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789E-F6EF-48A0-A6B2-9C327634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2505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i="1" dirty="0">
                <a:solidFill>
                  <a:srgbClr val="D70D52"/>
                </a:solidFill>
              </a:rPr>
              <a:t>Carol </a:t>
            </a:r>
            <a:r>
              <a:rPr lang="en-GB" sz="3600" i="1" dirty="0" err="1">
                <a:solidFill>
                  <a:srgbClr val="D70D52"/>
                </a:solidFill>
              </a:rPr>
              <a:t>Gray</a:t>
            </a:r>
            <a:r>
              <a:rPr lang="en-GB" sz="3600" i="1" dirty="0">
                <a:solidFill>
                  <a:srgbClr val="D70D52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12102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A07E7CE-E6EF-4345-BD5F-A6622F369416}"/>
              </a:ext>
            </a:extLst>
          </p:cNvPr>
          <p:cNvSpPr txBox="1">
            <a:spLocks/>
          </p:cNvSpPr>
          <p:nvPr/>
        </p:nvSpPr>
        <p:spPr>
          <a:xfrm>
            <a:off x="984250" y="18621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D70D52"/>
                </a:solidFill>
              </a:rPr>
              <a:t>Visual Schedules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9A57348-8966-4CF7-BF14-EF9574119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8" t="17191" r="2697" b="38050"/>
          <a:stretch/>
        </p:blipFill>
        <p:spPr>
          <a:xfrm>
            <a:off x="8358414" y="0"/>
            <a:ext cx="3833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Social Stories: What do they do?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8DBB39"/>
              </a:buClr>
            </a:pPr>
            <a:r>
              <a:rPr lang="en-GB" dirty="0"/>
              <a:t>A Social Story answers relevant ‘</a:t>
            </a:r>
            <a:r>
              <a:rPr lang="en-GB" dirty="0" err="1"/>
              <a:t>wh</a:t>
            </a:r>
            <a:r>
              <a:rPr lang="en-GB" dirty="0"/>
              <a:t>’ questions, describing: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dirty="0"/>
              <a:t> </a:t>
            </a:r>
            <a:r>
              <a:rPr lang="en-GB" sz="2800" dirty="0"/>
              <a:t>the context (where)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sz="2800" dirty="0"/>
              <a:t>time-related information (when)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sz="2800" dirty="0"/>
              <a:t>relevant people (who)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sz="2800" dirty="0"/>
              <a:t>important cues (what)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sz="2800" dirty="0"/>
              <a:t>basic activities, behaviours, or statements (how) </a:t>
            </a:r>
          </a:p>
          <a:p>
            <a:pPr lvl="1">
              <a:lnSpc>
                <a:spcPct val="150000"/>
              </a:lnSpc>
              <a:buClr>
                <a:srgbClr val="8DBB39"/>
              </a:buClr>
            </a:pPr>
            <a:r>
              <a:rPr lang="en-GB" sz="2800" dirty="0"/>
              <a:t>the reasons or rationale behind them (why).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318953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Social Stories: How can they help my child?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rgbClr val="8DBB39"/>
              </a:buClr>
              <a:buNone/>
            </a:pPr>
            <a:r>
              <a:rPr lang="en-GB" dirty="0"/>
              <a:t>Social Stories aim to improve an individual’s understanding of events and expectations on them. 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 marL="0" indent="0">
              <a:buClr>
                <a:srgbClr val="8DBB39"/>
              </a:buClr>
              <a:buNone/>
            </a:pPr>
            <a:r>
              <a:rPr lang="en-GB" dirty="0"/>
              <a:t>Through supporting understanding of a situation, these resources aim to:​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Reduce anxiety around new and changing situations​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Support behaviour by explaining expectations and offering reassurance​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Act as a consistent reference point for you and your child to read as many times as needed</a:t>
            </a:r>
            <a:endParaRPr lang="en-GB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154148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DA4A0B-AC75-4E45-94EF-FA6EF242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" y="891913"/>
            <a:ext cx="6341639" cy="55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B3D7B1-760F-4954-A32C-D914971E6A38}"/>
              </a:ext>
            </a:extLst>
          </p:cNvPr>
          <p:cNvSpPr/>
          <p:nvPr/>
        </p:nvSpPr>
        <p:spPr>
          <a:xfrm>
            <a:off x="7811911" y="1997839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D70D52"/>
                </a:solidFill>
                <a:latin typeface="Calibri" panose="020F0502020204030204" pitchFamily="34" charset="0"/>
              </a:rPr>
              <a:t>Social Story – option 1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 might choose this story if: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Your child can understand the language that has been used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Your child needs to know a reason for school being closed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Your child will benefit from reassurance about what they can do whilst at home and to know that school will re-open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FA45F-3B62-4373-A718-65205886AC04}"/>
              </a:ext>
            </a:extLst>
          </p:cNvPr>
          <p:cNvSpPr/>
          <p:nvPr/>
        </p:nvSpPr>
        <p:spPr>
          <a:xfrm>
            <a:off x="838200" y="274225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dirty="0">
                <a:solidFill>
                  <a:srgbClr val="D70D52"/>
                </a:solidFill>
                <a:latin typeface="Calibri" panose="020F0502020204030204" pitchFamily="34" charset="0"/>
              </a:rPr>
              <a:t>My school is closed: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3D7B1-760F-4954-A32C-D914971E6A38}"/>
              </a:ext>
            </a:extLst>
          </p:cNvPr>
          <p:cNvSpPr/>
          <p:nvPr/>
        </p:nvSpPr>
        <p:spPr>
          <a:xfrm>
            <a:off x="7811911" y="1997839"/>
            <a:ext cx="396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D70D52"/>
                </a:solidFill>
                <a:latin typeface="Calibri" panose="020F0502020204030204" pitchFamily="34" charset="0"/>
              </a:rPr>
              <a:t>Social Story – option 2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dirty="0"/>
              <a:t>You might choose this story if: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Your child needs simplified language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Your child needs to know where they will be and that they will return to school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Your child doesn’t understand the reasons behind the school closure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FA45F-3B62-4373-A718-65205886AC04}"/>
              </a:ext>
            </a:extLst>
          </p:cNvPr>
          <p:cNvSpPr/>
          <p:nvPr/>
        </p:nvSpPr>
        <p:spPr>
          <a:xfrm>
            <a:off x="713669" y="643557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dirty="0">
                <a:solidFill>
                  <a:srgbClr val="D70D52"/>
                </a:solidFill>
                <a:latin typeface="Calibri" panose="020F0502020204030204" pitchFamily="34" charset="0"/>
              </a:rPr>
              <a:t>My school is closed: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24E83B-3DCF-4CD4-A1F6-5D6AF85B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9" y="1430325"/>
            <a:ext cx="6567663" cy="35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3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3D7B1-760F-4954-A32C-D914971E6A38}"/>
              </a:ext>
            </a:extLst>
          </p:cNvPr>
          <p:cNvSpPr/>
          <p:nvPr/>
        </p:nvSpPr>
        <p:spPr>
          <a:xfrm>
            <a:off x="7811911" y="1997839"/>
            <a:ext cx="396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D70D52"/>
                </a:solidFill>
                <a:latin typeface="Calibri" panose="020F0502020204030204" pitchFamily="34" charset="0"/>
              </a:rPr>
              <a:t>Coronavirus Social Story</a:t>
            </a:r>
            <a:endParaRPr lang="en-GB" dirty="0"/>
          </a:p>
          <a:p>
            <a:pPr fontAlgn="base"/>
            <a:r>
              <a:rPr lang="en-GB" dirty="0"/>
              <a:t>You might choose to read this story with your child if:​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They can understand the language used ​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They are worried about Coronavirus​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They need reassurance about Coronavirus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2E00D4-5DE5-42DC-A9B8-147D4EA7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0" y="430523"/>
            <a:ext cx="6121965" cy="59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2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AEAE-A7CD-4A76-914B-277C31E2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041400"/>
            <a:ext cx="9144000" cy="23876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D70D52"/>
                </a:solidFill>
              </a:rPr>
              <a:t>We hope that you find this resource useful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789E-F6EF-48A0-A6B2-9C327634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367602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Any questions: </a:t>
            </a:r>
          </a:p>
          <a:p>
            <a:pPr algn="l"/>
            <a:r>
              <a:rPr lang="en-GB" sz="2800" dirty="0"/>
              <a:t>info@thetalkinghouse.co.uk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98CC56-DB03-40A2-AAC0-58B6EC97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5412752"/>
            <a:ext cx="2705781" cy="80769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FDEAC99-55EA-4EC1-A223-C017EF912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1" r="969" b="46190"/>
          <a:stretch/>
        </p:blipFill>
        <p:spPr>
          <a:xfrm>
            <a:off x="10036629" y="-44743"/>
            <a:ext cx="4052047" cy="69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921AA4D-AC58-40B4-B788-2A0315932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39" b="72857"/>
          <a:stretch/>
        </p:blipFill>
        <p:spPr>
          <a:xfrm>
            <a:off x="0" y="0"/>
            <a:ext cx="2569029" cy="186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AEAE-A7CD-4A76-914B-277C31E2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854" y="30180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D70D52"/>
                </a:solidFill>
              </a:rPr>
              <a:t>I think in pictures. Words are like a second language to me…when somebody speaks to me, ​</a:t>
            </a:r>
            <a:br>
              <a:rPr lang="en-GB" b="1" dirty="0">
                <a:solidFill>
                  <a:srgbClr val="D70D52"/>
                </a:solidFill>
              </a:rPr>
            </a:br>
            <a:r>
              <a:rPr lang="en-GB" b="1" dirty="0">
                <a:solidFill>
                  <a:srgbClr val="D70D52"/>
                </a:solidFill>
              </a:rPr>
              <a:t>his words are instantly translated into pictures…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789E-F6EF-48A0-A6B2-9C3276342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1217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i="1" dirty="0">
                <a:solidFill>
                  <a:srgbClr val="00AEEF"/>
                </a:solidFill>
              </a:rPr>
              <a:t>Temple Grandin, 1995</a:t>
            </a:r>
          </a:p>
        </p:txBody>
      </p:sp>
      <p:pic>
        <p:nvPicPr>
          <p:cNvPr id="12" name="Picture 11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6F45612F-22E9-4BE0-B58F-BDAE5961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7" t="75856"/>
          <a:stretch/>
        </p:blipFill>
        <p:spPr>
          <a:xfrm>
            <a:off x="9951019" y="5109987"/>
            <a:ext cx="2240981" cy="17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9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Schedules: How do I use them? ​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8DBB39"/>
              </a:buClr>
              <a:buNone/>
            </a:pPr>
            <a:r>
              <a:rPr lang="en-GB" dirty="0"/>
              <a:t>If your child is likely to find changes to routine difficult, in particular due to school closures, 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Print the symbols relevant to your child’s daily routine and any activities they can do whilst at home. 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Stick the symbols (using blue-tac or Velcro) to a blank strip of card (or down a door/wall) in the order that the routine will be carried out.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38294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Visual Schedules: Why should I use them?​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DBB39"/>
              </a:buClr>
            </a:pPr>
            <a:r>
              <a:rPr lang="en-GB" dirty="0"/>
              <a:t>Visual aids provide consistent cues, which can support individuals to manage transitions and change by:​</a:t>
            </a:r>
          </a:p>
          <a:p>
            <a:pPr lvl="1">
              <a:buClr>
                <a:srgbClr val="8DBB39"/>
              </a:buClr>
            </a:pPr>
            <a:r>
              <a:rPr lang="en-GB" dirty="0"/>
              <a:t>reducing anxiety​</a:t>
            </a:r>
          </a:p>
          <a:p>
            <a:pPr lvl="1">
              <a:buClr>
                <a:srgbClr val="8DBB39"/>
              </a:buClr>
            </a:pPr>
            <a:r>
              <a:rPr lang="en-GB" dirty="0"/>
              <a:t>increasing predictability​</a:t>
            </a:r>
          </a:p>
          <a:p>
            <a:pPr lvl="1">
              <a:buClr>
                <a:srgbClr val="8DBB39"/>
              </a:buClr>
            </a:pPr>
            <a:r>
              <a:rPr lang="en-GB" dirty="0"/>
              <a:t>supporting understanding of routines and language​</a:t>
            </a:r>
          </a:p>
          <a:p>
            <a:pPr>
              <a:buClr>
                <a:srgbClr val="8DBB39"/>
              </a:buClr>
            </a:pPr>
            <a:endParaRPr lang="en-GB" dirty="0"/>
          </a:p>
          <a:p>
            <a:pPr>
              <a:buClr>
                <a:srgbClr val="8DBB39"/>
              </a:buClr>
            </a:pPr>
            <a:r>
              <a:rPr lang="en-GB" dirty="0"/>
              <a:t>The visual support remains fixed meaning that your child can refer back to this as often as needed.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138610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34322-CF07-4396-8965-AEA701E5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88" y="643557"/>
            <a:ext cx="10270823" cy="5883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32545-B1C3-4A44-A8AF-94A11AD1F944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41534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F51245-EDB8-4E6E-BCD1-A554D796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72" y="643557"/>
            <a:ext cx="10170055" cy="586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905326-763F-453D-9D08-40A5C8260175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87875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Differentiating Visual Schedules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85FE33-B31B-49D0-9981-392B69E8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8DBB39"/>
              </a:buClr>
              <a:buNone/>
            </a:pPr>
            <a:r>
              <a:rPr lang="en-GB" dirty="0"/>
              <a:t>If a whole visual schedule is too overwhelming for your child, try stepping this down to a now-next board or a ​</a:t>
            </a:r>
          </a:p>
          <a:p>
            <a:pPr marL="0" indent="0">
              <a:buClr>
                <a:srgbClr val="8DBB39"/>
              </a:buClr>
              <a:buNone/>
            </a:pPr>
            <a:endParaRPr lang="en-GB" dirty="0"/>
          </a:p>
          <a:p>
            <a:pPr marL="0" indent="0">
              <a:buClr>
                <a:srgbClr val="8DBB39"/>
              </a:buClr>
              <a:buNone/>
            </a:pPr>
            <a:r>
              <a:rPr lang="en-GB" b="1" i="1" dirty="0"/>
              <a:t>How do I do that?</a:t>
            </a:r>
          </a:p>
          <a:p>
            <a:pPr>
              <a:buClr>
                <a:srgbClr val="8DBB39"/>
              </a:buClr>
            </a:pPr>
            <a:r>
              <a:rPr lang="en-GB" dirty="0"/>
              <a:t>Print the symbols relevant to your child’s daily routine and any activities they can do whilst at home. ​</a:t>
            </a:r>
          </a:p>
          <a:p>
            <a:pPr>
              <a:buClr>
                <a:srgbClr val="8DBB39"/>
              </a:buClr>
            </a:pPr>
            <a:r>
              <a:rPr lang="en-GB" dirty="0"/>
              <a:t>Print the ‘now-next’ board.​</a:t>
            </a:r>
          </a:p>
          <a:p>
            <a:pPr>
              <a:buClr>
                <a:srgbClr val="8DBB39"/>
              </a:buClr>
            </a:pPr>
            <a:r>
              <a:rPr lang="en-GB" dirty="0"/>
              <a:t>Stick the relevant symbols (using blue-tac or Velcro) in the order they will be carried out, for example:​</a:t>
            </a:r>
          </a:p>
          <a:p>
            <a:pPr>
              <a:buClr>
                <a:srgbClr val="8DBB39"/>
              </a:buClr>
            </a:pPr>
            <a:r>
              <a:rPr lang="en-GB" dirty="0"/>
              <a:t>‘now – breakfast, next – outside play’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</p:spTree>
    <p:extLst>
      <p:ext uri="{BB962C8B-B14F-4D97-AF65-F5344CB8AC3E}">
        <p14:creationId xmlns:p14="http://schemas.microsoft.com/office/powerpoint/2010/main" val="423875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11E9A-0D55-476B-BF2C-0D8AE0A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70D52"/>
                </a:solidFill>
              </a:rPr>
              <a:t>Differentiating Visual Schedules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80F3-6CBF-4416-AA79-747AC3B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6" y="217489"/>
            <a:ext cx="1427328" cy="426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99BFD-2336-456E-B2BE-EE4DC248F96F}"/>
              </a:ext>
            </a:extLst>
          </p:cNvPr>
          <p:cNvSpPr txBox="1"/>
          <p:nvPr/>
        </p:nvSpPr>
        <p:spPr>
          <a:xfrm>
            <a:off x="838200" y="658321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Copyright of The Talking House Limited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476CEA-D49E-4099-AD3B-0FFC2E18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53" y="1690688"/>
            <a:ext cx="8559094" cy="44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FFDBF-E1BA-41DB-8556-7ADC3C59F236}"/>
              </a:ext>
            </a:extLst>
          </p:cNvPr>
          <p:cNvSpPr txBox="1"/>
          <p:nvPr/>
        </p:nvSpPr>
        <p:spPr>
          <a:xfrm>
            <a:off x="6922092" y="658321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*Symbols courtesy of </a:t>
            </a:r>
            <a:r>
              <a:rPr lang="en-GB" sz="1000" b="1" dirty="0" err="1"/>
              <a:t>Boardmaker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11639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B8F17EFACFC46BAF9273770B5C0B1" ma:contentTypeVersion="4" ma:contentTypeDescription="Create a new document." ma:contentTypeScope="" ma:versionID="45cf59ba31b99caef5e186eefe3975dd">
  <xsd:schema xmlns:xsd="http://www.w3.org/2001/XMLSchema" xmlns:xs="http://www.w3.org/2001/XMLSchema" xmlns:p="http://schemas.microsoft.com/office/2006/metadata/properties" xmlns:ns2="fa943404-7975-4f35-a517-75dcfee8b92d" targetNamespace="http://schemas.microsoft.com/office/2006/metadata/properties" ma:root="true" ma:fieldsID="6b86b91b3996a09880c318e91c3957d4" ns2:_="">
    <xsd:import namespace="fa943404-7975-4f35-a517-75dcfee8b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43404-7975-4f35-a517-75dcfee8b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CEA3B0-B367-473A-906C-399882099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2862D-9B43-4D6B-9940-CA63514DC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43404-7975-4f35-a517-75dcfee8b9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B15B5-FAB3-4BC1-84F6-BCFCB1BB13E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a943404-7975-4f35-a517-75dcfee8b9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1070</Words>
  <Application>Microsoft Office PowerPoint</Application>
  <PresentationFormat>Widescreen</PresentationFormat>
  <Paragraphs>143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Office Theme</vt:lpstr>
      <vt:lpstr>Autism resources: COVID19 </vt:lpstr>
      <vt:lpstr>PowerPoint Presentation</vt:lpstr>
      <vt:lpstr>I think in pictures. Words are like a second language to me…when somebody speaks to me, ​ his words are instantly translated into pictures…</vt:lpstr>
      <vt:lpstr>Visual Schedules: How do I use them? ​</vt:lpstr>
      <vt:lpstr>Visual Schedules: Why should I use them?​</vt:lpstr>
      <vt:lpstr>PowerPoint Presentation</vt:lpstr>
      <vt:lpstr>PowerPoint Presentation</vt:lpstr>
      <vt:lpstr>Differentiating Visual Schedules</vt:lpstr>
      <vt:lpstr>Differentiating Visual Schedules</vt:lpstr>
      <vt:lpstr>Differentiating Visual Schedules</vt:lpstr>
      <vt:lpstr>Visual Calendars</vt:lpstr>
      <vt:lpstr>Visual Calendars</vt:lpstr>
      <vt:lpstr>Visual Calendars:  How Should I use the calendar</vt:lpstr>
      <vt:lpstr>Visual Calendars:  Why should I use them?</vt:lpstr>
      <vt:lpstr>March 2020​</vt:lpstr>
      <vt:lpstr>April 2020​</vt:lpstr>
      <vt:lpstr>PowerPoint Presentation</vt:lpstr>
      <vt:lpstr>PowerPoint Presentation</vt:lpstr>
      <vt:lpstr>The goal of a Social Story is to share information using a content, format, and voice that is descriptive, meaningful, and physically, socially, and emotionally safe for the child </vt:lpstr>
      <vt:lpstr>Social Stories: What do they do?</vt:lpstr>
      <vt:lpstr>Social Stories: How can they help my child?</vt:lpstr>
      <vt:lpstr>PowerPoint Presentation</vt:lpstr>
      <vt:lpstr>PowerPoint Presentation</vt:lpstr>
      <vt:lpstr>PowerPoint Presentation</vt:lpstr>
      <vt:lpstr>We hope that you find this resource useful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Swift</dc:creator>
  <cp:lastModifiedBy>Andrew Hodkinson</cp:lastModifiedBy>
  <cp:revision>17</cp:revision>
  <dcterms:created xsi:type="dcterms:W3CDTF">2020-03-16T15:47:56Z</dcterms:created>
  <dcterms:modified xsi:type="dcterms:W3CDTF">2020-03-20T15:20:36Z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0x0101002C7B8F17EFACFC46BAF9273770B5C0B1</vt:lpwstr>
  </property>
</Properties>
</file>