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Architects Daughter"/>
      <p:regular r:id="rId31"/>
    </p:embeddedFont>
    <p:embeddedFont>
      <p:font typeface="Montserrat"/>
      <p:regular r:id="rId32"/>
      <p:bold r:id="rId33"/>
      <p:italic r:id="rId34"/>
      <p:boldItalic r:id="rId35"/>
    </p:embeddedFont>
    <p:embeddedFont>
      <p:font typeface="Indie Flower"/>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rchitectsDaughter-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Montserrat-bold.fntdata"/><Relationship Id="rId10" Type="http://schemas.openxmlformats.org/officeDocument/2006/relationships/slide" Target="slides/slide5.xml"/><Relationship Id="rId32" Type="http://schemas.openxmlformats.org/officeDocument/2006/relationships/font" Target="fonts/Montserrat-regular.fntdata"/><Relationship Id="rId13" Type="http://schemas.openxmlformats.org/officeDocument/2006/relationships/slide" Target="slides/slide8.xml"/><Relationship Id="rId35" Type="http://schemas.openxmlformats.org/officeDocument/2006/relationships/font" Target="fonts/Montserrat-boldItalic.fntdata"/><Relationship Id="rId12" Type="http://schemas.openxmlformats.org/officeDocument/2006/relationships/slide" Target="slides/slide7.xml"/><Relationship Id="rId34" Type="http://schemas.openxmlformats.org/officeDocument/2006/relationships/font" Target="fonts/Montserrat-italic.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IndieFlower-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4b85a5174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4b85a517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009fea046e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009fea046e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009fea046e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009fea046e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009fea046e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009fea046e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009fea046e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009fea046e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009fea046e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009fea046e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69f0bab1fd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69f0bab1fd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69f0bab1fd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69f0bab1fd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69f0bab1fd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69f0bab1f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69f0bab1f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69f0bab1f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69f0bab1fd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69f0bab1fd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009fea046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009fea046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69f0bab1f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69f0bab1f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69f0bab1f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69f0bab1f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69f0bab1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69f0bab1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69f0bab1f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69f0bab1f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69f0bab1fd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69f0bab1fd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69f0bab1f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69f0bab1f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009fea046e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009fea046e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009fea046e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009fea046e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69f0bab1fd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69f0bab1fd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69f0bab1fd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69f0bab1fd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69f0bab1fd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69f0bab1fd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00f163f04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00f163f0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009fea046e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009fea046e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hyperlink" Target="http://www.youtube.com/watch?v=kiqEEr7CK2g" TargetMode="External"/><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5.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25.png"/><Relationship Id="rId5" Type="http://schemas.openxmlformats.org/officeDocument/2006/relationships/image" Target="../media/image20.png"/><Relationship Id="rId6"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4.gif"/><Relationship Id="rId4" Type="http://schemas.openxmlformats.org/officeDocument/2006/relationships/image" Target="../media/image2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9.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0.gif"/><Relationship Id="rId4" Type="http://schemas.openxmlformats.org/officeDocument/2006/relationships/image" Target="../media/image42.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www.youtube.com/watch?v=1SXHa2tngbE" TargetMode="Externa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gif"/><Relationship Id="rId4" Type="http://schemas.openxmlformats.org/officeDocument/2006/relationships/image" Target="../media/image2.gif"/><Relationship Id="rId5" Type="http://schemas.openxmlformats.org/officeDocument/2006/relationships/image" Target="../media/image11.gif"/><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7.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6980450" y="534300"/>
            <a:ext cx="1994400" cy="1511700"/>
          </a:xfrm>
          <a:prstGeom prst="wedgeRoundRectCallout">
            <a:avLst>
              <a:gd fmla="val -53158" name="adj1"/>
              <a:gd fmla="val 82627" name="adj2"/>
              <a:gd fmla="val 0" name="adj3"/>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500">
                <a:solidFill>
                  <a:srgbClr val="0000FF"/>
                </a:solidFill>
              </a:rPr>
              <a:t>LET’S TALK REVISION</a:t>
            </a:r>
            <a:endParaRPr b="1" sz="2500">
              <a:solidFill>
                <a:srgbClr val="0000FF"/>
              </a:solidFill>
            </a:endParaRPr>
          </a:p>
        </p:txBody>
      </p:sp>
      <p:sp>
        <p:nvSpPr>
          <p:cNvPr id="55" name="Google Shape;55;p13"/>
          <p:cNvSpPr/>
          <p:nvPr/>
        </p:nvSpPr>
        <p:spPr>
          <a:xfrm>
            <a:off x="115475" y="453300"/>
            <a:ext cx="1994400" cy="1673700"/>
          </a:xfrm>
          <a:prstGeom prst="wedgeRoundRectCallout">
            <a:avLst>
              <a:gd fmla="val 52632" name="adj1"/>
              <a:gd fmla="val 84037" name="adj2"/>
              <a:gd fmla="val 0" name="adj3"/>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2100">
                <a:solidFill>
                  <a:srgbClr val="0000FF"/>
                </a:solidFill>
              </a:rPr>
              <a:t>GOOD MORNING EVERYONE!</a:t>
            </a:r>
            <a:endParaRPr b="1" sz="2100">
              <a:solidFill>
                <a:srgbClr val="0000FF"/>
              </a:solidFill>
            </a:endParaRPr>
          </a:p>
        </p:txBody>
      </p:sp>
      <p:pic>
        <p:nvPicPr>
          <p:cNvPr descr="Higher Power, the new single, out now! Stream / download / CD single: https://coldplay.lnk.to/higherpower&#10;&#10;Subscribe for more content from Coldplay:&#10;https://bit.ly/subscribecoldplay​&#10;&#10;See more official videos from Coldplay here:&#10;https://www.youtube.com/playlist?list...​&#10;&#10;FOLLOW COLDPLAY&#10;Website: http://www.coldplay.com​ &#10;Instagram: http://instagram.com/coldplay​&#10;Twitter: https://twitter.com/coldplay​&#10;Facebook: https://www.facebook.com/coldplay​&#10;Tiktok: https://www.tiktok.com/@coldplay​&#10;Spotify: https://bit.ly/coldplayspotify​&#10;&#10;&#10;ABOUT COLDPLAY&#10;Since forming at university in London, Coldplay have gone on to become one of the planet’s most popular acts, selling more than 100 million copies of their nine Number One albums, which have spawned a string of hits including Yellow, Clocks, Fix You, Paradise, Viva La Vida, A Sky Full Of Stars, Hymn For The Weekend, Adventure Of A Lifetime, Orphans and, most recently, Higher Power and My Universe.&#10;&#10;#Coldplay #HigherPower #BRITAwards2021&#10;&#10;👽📻" id="56" name="Google Shape;56;p13" title="Coldplay - Higher Power (Live at The BRIT Awards, London 2021)">
            <a:hlinkClick r:id="rId3"/>
          </p:cNvPr>
          <p:cNvPicPr preferRelativeResize="0"/>
          <p:nvPr/>
        </p:nvPicPr>
        <p:blipFill>
          <a:blip r:embed="rId4">
            <a:alphaModFix/>
          </a:blip>
          <a:stretch>
            <a:fillRect/>
          </a:stretch>
        </p:blipFill>
        <p:spPr>
          <a:xfrm>
            <a:off x="2262275" y="1212400"/>
            <a:ext cx="4565776" cy="34243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
                                        </p:tgtEl>
                                        <p:attrNameLst>
                                          <p:attrName>style.visibility</p:attrName>
                                        </p:attrNameLst>
                                      </p:cBhvr>
                                      <p:to>
                                        <p:strVal val="visible"/>
                                      </p:to>
                                    </p:set>
                                    <p:animEffect filter="fade" transition="in">
                                      <p:cBhvr>
                                        <p:cTn dur="10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2"/>
          <p:cNvSpPr txBox="1"/>
          <p:nvPr>
            <p:ph type="title"/>
          </p:nvPr>
        </p:nvSpPr>
        <p:spPr>
          <a:xfrm>
            <a:off x="232925" y="62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i="1" lang="en-GB" sz="2220">
                <a:solidFill>
                  <a:srgbClr val="FF0000"/>
                </a:solidFill>
              </a:rPr>
              <a:t>You should c</a:t>
            </a:r>
            <a:r>
              <a:rPr b="1" i="1" lang="en-GB" sz="2220">
                <a:solidFill>
                  <a:srgbClr val="FF0000"/>
                </a:solidFill>
              </a:rPr>
              <a:t>heck</a:t>
            </a:r>
            <a:r>
              <a:rPr b="1" lang="en-GB" sz="2220">
                <a:solidFill>
                  <a:srgbClr val="FF0000"/>
                </a:solidFill>
              </a:rPr>
              <a:t> that you can log onto GCSE Pod. You will need this to complete several tasks.  </a:t>
            </a:r>
            <a:endParaRPr b="1" sz="2220">
              <a:solidFill>
                <a:srgbClr val="FF0000"/>
              </a:solidFill>
            </a:endParaRPr>
          </a:p>
        </p:txBody>
      </p:sp>
      <p:pic>
        <p:nvPicPr>
          <p:cNvPr id="133" name="Google Shape;133;p22"/>
          <p:cNvPicPr preferRelativeResize="0"/>
          <p:nvPr/>
        </p:nvPicPr>
        <p:blipFill>
          <a:blip r:embed="rId3">
            <a:alphaModFix/>
          </a:blip>
          <a:stretch>
            <a:fillRect/>
          </a:stretch>
        </p:blipFill>
        <p:spPr>
          <a:xfrm>
            <a:off x="540225" y="987462"/>
            <a:ext cx="7765898" cy="3746424"/>
          </a:xfrm>
          <a:prstGeom prst="rect">
            <a:avLst/>
          </a:prstGeom>
          <a:noFill/>
          <a:ln cap="flat" cmpd="sng" w="9525">
            <a:solidFill>
              <a:srgbClr val="0000FF"/>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3"/>
          <p:cNvSpPr txBox="1"/>
          <p:nvPr>
            <p:ph type="title"/>
          </p:nvPr>
        </p:nvSpPr>
        <p:spPr>
          <a:xfrm>
            <a:off x="266675" y="141150"/>
            <a:ext cx="4372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FF0000"/>
                </a:solidFill>
              </a:rPr>
              <a:t>TOP TIP</a:t>
            </a:r>
            <a:r>
              <a:rPr b="1" lang="en-GB">
                <a:solidFill>
                  <a:srgbClr val="FF0000"/>
                </a:solidFill>
              </a:rPr>
              <a:t>S: </a:t>
            </a:r>
            <a:endParaRPr b="1">
              <a:solidFill>
                <a:srgbClr val="FF0000"/>
              </a:solidFill>
            </a:endParaRPr>
          </a:p>
        </p:txBody>
      </p:sp>
      <p:sp>
        <p:nvSpPr>
          <p:cNvPr id="139" name="Google Shape;139;p23"/>
          <p:cNvSpPr txBox="1"/>
          <p:nvPr>
            <p:ph idx="1" type="body"/>
          </p:nvPr>
        </p:nvSpPr>
        <p:spPr>
          <a:xfrm>
            <a:off x="266675" y="713850"/>
            <a:ext cx="4372500" cy="4186800"/>
          </a:xfrm>
          <a:prstGeom prst="rect">
            <a:avLst/>
          </a:prstGeom>
          <a:ln cap="flat" cmpd="sng" w="19050">
            <a:solidFill>
              <a:srgbClr val="FF0000"/>
            </a:solidFill>
            <a:prstDash val="solid"/>
            <a:round/>
            <a:headEnd len="sm" w="sm" type="none"/>
            <a:tailEnd len="sm" w="sm" type="none"/>
          </a:ln>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GB" sz="1400">
                <a:solidFill>
                  <a:schemeClr val="dk1"/>
                </a:solidFill>
                <a:latin typeface="Montserrat"/>
                <a:ea typeface="Montserrat"/>
                <a:cs typeface="Montserrat"/>
                <a:sym typeface="Montserrat"/>
              </a:rPr>
              <a:t>The booklet is separated into 3 sections:</a:t>
            </a:r>
            <a:endParaRPr sz="14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Char char="●"/>
            </a:pPr>
            <a:r>
              <a:rPr lang="en-GB" sz="1400">
                <a:solidFill>
                  <a:schemeClr val="dk1"/>
                </a:solidFill>
                <a:latin typeface="Montserrat"/>
                <a:ea typeface="Montserrat"/>
                <a:cs typeface="Montserrat"/>
                <a:sym typeface="Montserrat"/>
              </a:rPr>
              <a:t>Language reading </a:t>
            </a:r>
            <a:endParaRPr sz="1400">
              <a:solidFill>
                <a:schemeClr val="dk1"/>
              </a:solidFill>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Char char="●"/>
            </a:pPr>
            <a:r>
              <a:rPr lang="en-GB" sz="1400">
                <a:solidFill>
                  <a:schemeClr val="dk1"/>
                </a:solidFill>
                <a:latin typeface="Montserrat"/>
                <a:ea typeface="Montserrat"/>
                <a:cs typeface="Montserrat"/>
                <a:sym typeface="Montserrat"/>
              </a:rPr>
              <a:t>Language writing </a:t>
            </a:r>
            <a:endParaRPr sz="1400">
              <a:solidFill>
                <a:schemeClr val="dk1"/>
              </a:solidFill>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Char char="●"/>
            </a:pPr>
            <a:r>
              <a:rPr lang="en-GB" sz="1400">
                <a:solidFill>
                  <a:schemeClr val="dk1"/>
                </a:solidFill>
                <a:latin typeface="Montserrat"/>
                <a:ea typeface="Montserrat"/>
                <a:cs typeface="Montserrat"/>
                <a:sym typeface="Montserrat"/>
              </a:rPr>
              <a:t>Punctuation </a:t>
            </a:r>
            <a:endParaRPr sz="14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Montserrat"/>
              <a:ea typeface="Montserrat"/>
              <a:cs typeface="Montserrat"/>
              <a:sym typeface="Montserrat"/>
            </a:endParaRPr>
          </a:p>
          <a:p>
            <a:pPr indent="0" lvl="0" marL="0" rtl="0" algn="l">
              <a:spcBef>
                <a:spcPts val="0"/>
              </a:spcBef>
              <a:spcAft>
                <a:spcPts val="0"/>
              </a:spcAft>
              <a:buNone/>
            </a:pPr>
            <a:r>
              <a:rPr lang="en-GB" sz="1400">
                <a:solidFill>
                  <a:schemeClr val="dk1"/>
                </a:solidFill>
                <a:latin typeface="Montserrat"/>
                <a:ea typeface="Montserrat"/>
                <a:cs typeface="Montserrat"/>
                <a:sym typeface="Montserrat"/>
              </a:rPr>
              <a:t>There are 26 tasks, but some tasks might have more than one activity.  </a:t>
            </a:r>
            <a:r>
              <a:rPr b="1" lang="en-GB" sz="1400">
                <a:solidFill>
                  <a:srgbClr val="FF0000"/>
                </a:solidFill>
                <a:latin typeface="Montserrat"/>
                <a:ea typeface="Montserrat"/>
                <a:cs typeface="Montserrat"/>
                <a:sym typeface="Montserrat"/>
              </a:rPr>
              <a:t>Every time you see a bullet point, there is an activity to complete</a:t>
            </a:r>
            <a:r>
              <a:rPr lang="en-GB" sz="1400">
                <a:solidFill>
                  <a:schemeClr val="dk1"/>
                </a:solidFill>
                <a:latin typeface="Montserrat"/>
                <a:ea typeface="Montserrat"/>
                <a:cs typeface="Montserrat"/>
                <a:sym typeface="Montserrat"/>
              </a:rPr>
              <a:t>.  </a:t>
            </a:r>
            <a:endParaRPr sz="1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GB" sz="1400">
                <a:solidFill>
                  <a:schemeClr val="dk1"/>
                </a:solidFill>
                <a:latin typeface="Montserrat"/>
                <a:ea typeface="Montserrat"/>
                <a:cs typeface="Montserrat"/>
                <a:sym typeface="Montserrat"/>
              </a:rPr>
              <a:t>On page 2 of your booklet there is a monitoring page to help you keep track of the </a:t>
            </a:r>
            <a:r>
              <a:rPr lang="en-GB" sz="1400">
                <a:solidFill>
                  <a:schemeClr val="dk1"/>
                </a:solidFill>
                <a:latin typeface="Montserrat"/>
                <a:ea typeface="Montserrat"/>
                <a:cs typeface="Montserrat"/>
                <a:sym typeface="Montserrat"/>
              </a:rPr>
              <a:t>areas</a:t>
            </a:r>
            <a:r>
              <a:rPr lang="en-GB" sz="1400">
                <a:solidFill>
                  <a:schemeClr val="dk1"/>
                </a:solidFill>
                <a:latin typeface="Montserrat"/>
                <a:ea typeface="Montserrat"/>
                <a:cs typeface="Montserrat"/>
                <a:sym typeface="Montserrat"/>
              </a:rPr>
              <a:t> you have revised. </a:t>
            </a:r>
            <a:r>
              <a:rPr b="1" lang="en-GB" sz="1400">
                <a:solidFill>
                  <a:srgbClr val="666666"/>
                </a:solidFill>
                <a:latin typeface="Montserrat"/>
                <a:ea typeface="Montserrat"/>
                <a:cs typeface="Montserrat"/>
                <a:sym typeface="Montserrat"/>
              </a:rPr>
              <a:t>Colour code the tasks in 3 colours: reading tasks, writing tasks &amp; punctuation </a:t>
            </a:r>
            <a:r>
              <a:rPr lang="en-GB" sz="1400">
                <a:solidFill>
                  <a:schemeClr val="dk1"/>
                </a:solidFill>
                <a:latin typeface="Montserrat"/>
                <a:ea typeface="Montserrat"/>
                <a:cs typeface="Montserrat"/>
                <a:sym typeface="Montserrat"/>
              </a:rPr>
              <a:t>on this monitoring sheet to show you are revising ALL 3 key areas for the exam. </a:t>
            </a:r>
            <a:endParaRPr sz="1400">
              <a:solidFill>
                <a:schemeClr val="dk1"/>
              </a:solidFill>
              <a:latin typeface="Montserrat"/>
              <a:ea typeface="Montserrat"/>
              <a:cs typeface="Montserrat"/>
              <a:sym typeface="Montserrat"/>
            </a:endParaRPr>
          </a:p>
        </p:txBody>
      </p:sp>
      <p:pic>
        <p:nvPicPr>
          <p:cNvPr id="140" name="Google Shape;140;p23"/>
          <p:cNvPicPr preferRelativeResize="0"/>
          <p:nvPr/>
        </p:nvPicPr>
        <p:blipFill>
          <a:blip r:embed="rId3">
            <a:alphaModFix/>
          </a:blip>
          <a:stretch>
            <a:fillRect/>
          </a:stretch>
        </p:blipFill>
        <p:spPr>
          <a:xfrm>
            <a:off x="5117325" y="141150"/>
            <a:ext cx="3707175" cy="4811951"/>
          </a:xfrm>
          <a:prstGeom prst="rect">
            <a:avLst/>
          </a:prstGeom>
          <a:noFill/>
          <a:ln cap="flat" cmpd="sng" w="9525">
            <a:solidFill>
              <a:schemeClr val="dk2"/>
            </a:solidFill>
            <a:prstDash val="solid"/>
            <a:round/>
            <a:headEnd len="sm" w="sm" type="none"/>
            <a:tailEnd len="sm" w="sm" type="none"/>
          </a:ln>
        </p:spPr>
      </p:pic>
      <p:sp>
        <p:nvSpPr>
          <p:cNvPr id="141" name="Google Shape;141;p23"/>
          <p:cNvSpPr txBox="1"/>
          <p:nvPr/>
        </p:nvSpPr>
        <p:spPr>
          <a:xfrm>
            <a:off x="7087700" y="2571750"/>
            <a:ext cx="1484700" cy="2339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42" name="Google Shape;142;p23"/>
          <p:cNvSpPr txBox="1"/>
          <p:nvPr/>
        </p:nvSpPr>
        <p:spPr>
          <a:xfrm>
            <a:off x="7079500" y="2575575"/>
            <a:ext cx="1484700" cy="523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t>What else can I do?</a:t>
            </a:r>
            <a:endParaRPr b="1" sz="11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4"/>
          <p:cNvSpPr txBox="1"/>
          <p:nvPr>
            <p:ph type="title"/>
          </p:nvPr>
        </p:nvSpPr>
        <p:spPr>
          <a:xfrm>
            <a:off x="266675" y="848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i="1" lang="en-GB" sz="3320">
                <a:solidFill>
                  <a:srgbClr val="FF0000"/>
                </a:solidFill>
              </a:rPr>
              <a:t>Read &amp; </a:t>
            </a:r>
            <a:r>
              <a:rPr b="1" i="1" lang="en-GB" sz="3320">
                <a:solidFill>
                  <a:srgbClr val="FF0000"/>
                </a:solidFill>
              </a:rPr>
              <a:t>Follow</a:t>
            </a:r>
            <a:r>
              <a:rPr i="1" lang="en-GB" sz="3320">
                <a:solidFill>
                  <a:srgbClr val="FF0000"/>
                </a:solidFill>
              </a:rPr>
              <a:t> </a:t>
            </a:r>
            <a:r>
              <a:rPr lang="en-GB" sz="3320">
                <a:solidFill>
                  <a:srgbClr val="FF0000"/>
                </a:solidFill>
              </a:rPr>
              <a:t>the instructions </a:t>
            </a:r>
            <a:r>
              <a:rPr lang="en-GB" sz="3320" u="sng">
                <a:solidFill>
                  <a:srgbClr val="FF0000"/>
                </a:solidFill>
              </a:rPr>
              <a:t>exactly.</a:t>
            </a:r>
            <a:r>
              <a:rPr lang="en-GB" sz="3320">
                <a:solidFill>
                  <a:srgbClr val="FF0000"/>
                </a:solidFill>
              </a:rPr>
              <a:t> </a:t>
            </a:r>
            <a:endParaRPr sz="3320">
              <a:solidFill>
                <a:srgbClr val="FF0000"/>
              </a:solidFill>
            </a:endParaRPr>
          </a:p>
        </p:txBody>
      </p:sp>
      <p:sp>
        <p:nvSpPr>
          <p:cNvPr id="148" name="Google Shape;148;p24"/>
          <p:cNvSpPr txBox="1"/>
          <p:nvPr>
            <p:ph idx="1" type="body"/>
          </p:nvPr>
        </p:nvSpPr>
        <p:spPr>
          <a:xfrm>
            <a:off x="311700" y="889150"/>
            <a:ext cx="8520600" cy="4062900"/>
          </a:xfrm>
          <a:prstGeom prst="rect">
            <a:avLst/>
          </a:prstGeom>
          <a:ln cap="flat" cmpd="sng" w="19050">
            <a:solidFill>
              <a:srgbClr val="FF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1200"/>
              </a:spcAft>
              <a:buNone/>
            </a:pPr>
            <a:r>
              <a:rPr lang="en-GB"/>
              <a:t>For example, Task 7 asks you to follow the step by step </a:t>
            </a:r>
            <a:r>
              <a:rPr lang="en-GB"/>
              <a:t>process</a:t>
            </a:r>
            <a:r>
              <a:rPr lang="en-GB"/>
              <a:t> that was set out in Task 5. This means that you need to go back and check what the process was before attempting Task 7…..sounds obvious but you would be amazed at how many </a:t>
            </a:r>
            <a:r>
              <a:rPr lang="en-GB"/>
              <a:t>students</a:t>
            </a:r>
            <a:r>
              <a:rPr lang="en-GB"/>
              <a:t> don’t read the instructions properly and then struggle to complete  the work. </a:t>
            </a:r>
            <a:endParaRPr/>
          </a:p>
        </p:txBody>
      </p:sp>
      <p:pic>
        <p:nvPicPr>
          <p:cNvPr id="149" name="Google Shape;149;p24"/>
          <p:cNvPicPr preferRelativeResize="0"/>
          <p:nvPr/>
        </p:nvPicPr>
        <p:blipFill>
          <a:blip r:embed="rId3">
            <a:alphaModFix/>
          </a:blip>
          <a:stretch>
            <a:fillRect/>
          </a:stretch>
        </p:blipFill>
        <p:spPr>
          <a:xfrm>
            <a:off x="796350" y="2641650"/>
            <a:ext cx="3218900" cy="2049399"/>
          </a:xfrm>
          <a:prstGeom prst="rect">
            <a:avLst/>
          </a:prstGeom>
          <a:noFill/>
          <a:ln cap="flat" cmpd="sng" w="19050">
            <a:solidFill>
              <a:schemeClr val="dk2"/>
            </a:solidFill>
            <a:prstDash val="solid"/>
            <a:round/>
            <a:headEnd len="sm" w="sm" type="none"/>
            <a:tailEnd len="sm" w="sm" type="none"/>
          </a:ln>
        </p:spPr>
      </p:pic>
      <p:cxnSp>
        <p:nvCxnSpPr>
          <p:cNvPr id="150" name="Google Shape;150;p24"/>
          <p:cNvCxnSpPr>
            <a:stCxn id="149" idx="3"/>
            <a:endCxn id="151" idx="1"/>
          </p:cNvCxnSpPr>
          <p:nvPr/>
        </p:nvCxnSpPr>
        <p:spPr>
          <a:xfrm>
            <a:off x="4015250" y="3666350"/>
            <a:ext cx="1170300" cy="3000"/>
          </a:xfrm>
          <a:prstGeom prst="straightConnector1">
            <a:avLst/>
          </a:prstGeom>
          <a:noFill/>
          <a:ln cap="flat" cmpd="sng" w="38100">
            <a:solidFill>
              <a:srgbClr val="0000FF"/>
            </a:solidFill>
            <a:prstDash val="solid"/>
            <a:round/>
            <a:headEnd len="med" w="med" type="none"/>
            <a:tailEnd len="med" w="med" type="triangle"/>
          </a:ln>
        </p:spPr>
      </p:cxnSp>
      <p:pic>
        <p:nvPicPr>
          <p:cNvPr id="151" name="Google Shape;151;p24"/>
          <p:cNvPicPr preferRelativeResize="0"/>
          <p:nvPr/>
        </p:nvPicPr>
        <p:blipFill>
          <a:blip r:embed="rId4">
            <a:alphaModFix/>
          </a:blip>
          <a:stretch>
            <a:fillRect/>
          </a:stretch>
        </p:blipFill>
        <p:spPr>
          <a:xfrm>
            <a:off x="5185625" y="2571750"/>
            <a:ext cx="3120499" cy="2195025"/>
          </a:xfrm>
          <a:prstGeom prst="rect">
            <a:avLst/>
          </a:prstGeom>
          <a:noFill/>
          <a:ln cap="flat" cmpd="sng" w="19050">
            <a:solidFill>
              <a:schemeClr val="dk2"/>
            </a:solidFill>
            <a:prstDash val="solid"/>
            <a:round/>
            <a:headEnd len="sm" w="sm" type="none"/>
            <a:tailEnd len="sm" w="sm" type="none"/>
          </a:ln>
        </p:spPr>
      </p:pic>
      <p:sp>
        <p:nvSpPr>
          <p:cNvPr id="152" name="Google Shape;152;p24"/>
          <p:cNvSpPr/>
          <p:nvPr/>
        </p:nvSpPr>
        <p:spPr>
          <a:xfrm>
            <a:off x="984500" y="2757450"/>
            <a:ext cx="2971500" cy="16323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2000">
                <a:solidFill>
                  <a:srgbClr val="0000FF"/>
                </a:solidFill>
              </a:rPr>
              <a:t>Your task 5 answers will enable you…... </a:t>
            </a:r>
            <a:endParaRPr sz="2000">
              <a:solidFill>
                <a:srgbClr val="0000FF"/>
              </a:solidFill>
            </a:endParaRPr>
          </a:p>
        </p:txBody>
      </p:sp>
      <p:sp>
        <p:nvSpPr>
          <p:cNvPr id="153" name="Google Shape;153;p24"/>
          <p:cNvSpPr/>
          <p:nvPr/>
        </p:nvSpPr>
        <p:spPr>
          <a:xfrm>
            <a:off x="5244800" y="2971300"/>
            <a:ext cx="3219000" cy="14859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2300">
                <a:solidFill>
                  <a:srgbClr val="0000FF"/>
                </a:solidFill>
              </a:rPr>
              <a:t>t</a:t>
            </a:r>
            <a:r>
              <a:rPr lang="en-GB" sz="2300">
                <a:solidFill>
                  <a:srgbClr val="0000FF"/>
                </a:solidFill>
              </a:rPr>
              <a:t>o </a:t>
            </a:r>
            <a:r>
              <a:rPr lang="en-GB" sz="2300">
                <a:solidFill>
                  <a:srgbClr val="0000FF"/>
                </a:solidFill>
              </a:rPr>
              <a:t>tackle task 7!</a:t>
            </a:r>
            <a:endParaRPr sz="23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5"/>
          <p:cNvSpPr txBox="1"/>
          <p:nvPr>
            <p:ph type="title"/>
          </p:nvPr>
        </p:nvSpPr>
        <p:spPr>
          <a:xfrm>
            <a:off x="4220600" y="213850"/>
            <a:ext cx="4411800" cy="4681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b="1" sz="6200">
              <a:latin typeface="Indie Flower"/>
              <a:ea typeface="Indie Flower"/>
              <a:cs typeface="Indie Flower"/>
              <a:sym typeface="Indie Flower"/>
            </a:endParaRPr>
          </a:p>
          <a:p>
            <a:pPr indent="0" lvl="0" marL="0" rtl="0" algn="ctr">
              <a:spcBef>
                <a:spcPts val="0"/>
              </a:spcBef>
              <a:spcAft>
                <a:spcPts val="0"/>
              </a:spcAft>
              <a:buNone/>
            </a:pPr>
            <a:r>
              <a:rPr b="1" lang="en-GB" sz="7800">
                <a:solidFill>
                  <a:srgbClr val="0000FF"/>
                </a:solidFill>
                <a:latin typeface="Indie Flower"/>
                <a:ea typeface="Indie Flower"/>
                <a:cs typeface="Indie Flower"/>
                <a:sym typeface="Indie Flower"/>
              </a:rPr>
              <a:t>HELP! </a:t>
            </a:r>
            <a:endParaRPr b="1" sz="7800">
              <a:solidFill>
                <a:srgbClr val="0000FF"/>
              </a:solidFill>
              <a:latin typeface="Indie Flower"/>
              <a:ea typeface="Indie Flower"/>
              <a:cs typeface="Indie Flower"/>
              <a:sym typeface="Indie Flower"/>
            </a:endParaRPr>
          </a:p>
          <a:p>
            <a:pPr indent="0" lvl="0" marL="0" rtl="0" algn="ctr">
              <a:spcBef>
                <a:spcPts val="0"/>
              </a:spcBef>
              <a:spcAft>
                <a:spcPts val="0"/>
              </a:spcAft>
              <a:buNone/>
            </a:pPr>
            <a:r>
              <a:rPr b="1" lang="en-GB" sz="7800">
                <a:solidFill>
                  <a:srgbClr val="0000FF"/>
                </a:solidFill>
                <a:latin typeface="Indie Flower"/>
                <a:ea typeface="Indie Flower"/>
                <a:cs typeface="Indie Flower"/>
                <a:sym typeface="Indie Flower"/>
              </a:rPr>
              <a:t>I’M STUCK!</a:t>
            </a:r>
            <a:endParaRPr b="1" sz="7800">
              <a:solidFill>
                <a:srgbClr val="0000FF"/>
              </a:solidFill>
              <a:latin typeface="Indie Flower"/>
              <a:ea typeface="Indie Flower"/>
              <a:cs typeface="Indie Flower"/>
              <a:sym typeface="Indie Flower"/>
            </a:endParaRPr>
          </a:p>
        </p:txBody>
      </p:sp>
      <p:pic>
        <p:nvPicPr>
          <p:cNvPr id="159" name="Google Shape;159;p25"/>
          <p:cNvPicPr preferRelativeResize="0"/>
          <p:nvPr/>
        </p:nvPicPr>
        <p:blipFill>
          <a:blip r:embed="rId3">
            <a:alphaModFix/>
          </a:blip>
          <a:stretch>
            <a:fillRect/>
          </a:stretch>
        </p:blipFill>
        <p:spPr>
          <a:xfrm>
            <a:off x="480525" y="445025"/>
            <a:ext cx="3382425" cy="4450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6"/>
          <p:cNvSpPr txBox="1"/>
          <p:nvPr>
            <p:ph type="title"/>
          </p:nvPr>
        </p:nvSpPr>
        <p:spPr>
          <a:xfrm>
            <a:off x="311700" y="1636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3020">
                <a:solidFill>
                  <a:srgbClr val="0000FF"/>
                </a:solidFill>
                <a:latin typeface="Architects Daughter"/>
                <a:ea typeface="Architects Daughter"/>
                <a:cs typeface="Architects Daughter"/>
                <a:sym typeface="Architects Daughter"/>
              </a:rPr>
              <a:t>WHAT SHOULD I DO IF I’M STUCK…...</a:t>
            </a:r>
            <a:endParaRPr b="1" sz="3020">
              <a:solidFill>
                <a:srgbClr val="0000FF"/>
              </a:solidFill>
              <a:latin typeface="Architects Daughter"/>
              <a:ea typeface="Architects Daughter"/>
              <a:cs typeface="Architects Daughter"/>
              <a:sym typeface="Architects Daughter"/>
            </a:endParaRPr>
          </a:p>
        </p:txBody>
      </p:sp>
      <p:sp>
        <p:nvSpPr>
          <p:cNvPr id="165" name="Google Shape;165;p26"/>
          <p:cNvSpPr txBox="1"/>
          <p:nvPr>
            <p:ph idx="1" type="body"/>
          </p:nvPr>
        </p:nvSpPr>
        <p:spPr>
          <a:xfrm>
            <a:off x="311700" y="934150"/>
            <a:ext cx="8520600" cy="4096800"/>
          </a:xfrm>
          <a:prstGeom prst="rect">
            <a:avLst/>
          </a:prstGeom>
          <a:ln cap="flat" cmpd="sng" w="19050">
            <a:solidFill>
              <a:srgbClr val="FF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b="1" lang="en-GB" sz="2900">
                <a:solidFill>
                  <a:srgbClr val="FF0000"/>
                </a:solidFill>
                <a:latin typeface="Architects Daughter"/>
                <a:ea typeface="Architects Daughter"/>
                <a:cs typeface="Architects Daughter"/>
                <a:sym typeface="Architects Daughter"/>
              </a:rPr>
              <a:t>DON’T STAY STUCK - DO SOMETHING ABOUT IT!</a:t>
            </a:r>
            <a:endParaRPr b="1" sz="1700">
              <a:solidFill>
                <a:srgbClr val="FF0000"/>
              </a:solidFill>
            </a:endParaRPr>
          </a:p>
          <a:p>
            <a:pPr indent="0" lvl="0" marL="0" rtl="0" algn="l">
              <a:spcBef>
                <a:spcPts val="1200"/>
              </a:spcBef>
              <a:spcAft>
                <a:spcPts val="0"/>
              </a:spcAft>
              <a:buNone/>
            </a:pPr>
            <a:r>
              <a:rPr b="1" lang="en-GB" sz="1700">
                <a:solidFill>
                  <a:srgbClr val="FF0000"/>
                </a:solidFill>
              </a:rPr>
              <a:t>ASK YOURSELF:  </a:t>
            </a:r>
            <a:endParaRPr b="1" sz="1700">
              <a:solidFill>
                <a:srgbClr val="FF0000"/>
              </a:solidFill>
            </a:endParaRPr>
          </a:p>
          <a:p>
            <a:pPr indent="-336550" lvl="0" marL="457200" rtl="0" algn="l">
              <a:spcBef>
                <a:spcPts val="1200"/>
              </a:spcBef>
              <a:spcAft>
                <a:spcPts val="0"/>
              </a:spcAft>
              <a:buClr>
                <a:srgbClr val="FF0000"/>
              </a:buClr>
              <a:buSzPts val="1700"/>
              <a:buChar char="●"/>
            </a:pPr>
            <a:r>
              <a:rPr b="1" lang="en-GB" sz="1700">
                <a:solidFill>
                  <a:srgbClr val="FF0000"/>
                </a:solidFill>
              </a:rPr>
              <a:t>Am I really stuck or did I not read the instructions properly? </a:t>
            </a:r>
            <a:endParaRPr b="1" sz="1700">
              <a:solidFill>
                <a:srgbClr val="FF0000"/>
              </a:solidFill>
            </a:endParaRPr>
          </a:p>
          <a:p>
            <a:pPr indent="-336550" lvl="0" marL="457200" rtl="0" algn="l">
              <a:spcBef>
                <a:spcPts val="0"/>
              </a:spcBef>
              <a:spcAft>
                <a:spcPts val="0"/>
              </a:spcAft>
              <a:buClr>
                <a:srgbClr val="FF0000"/>
              </a:buClr>
              <a:buSzPts val="1700"/>
              <a:buChar char="●"/>
            </a:pPr>
            <a:r>
              <a:rPr b="1" lang="en-GB" sz="1700">
                <a:solidFill>
                  <a:srgbClr val="FF0000"/>
                </a:solidFill>
              </a:rPr>
              <a:t>Can I find an example of this type of question in my exercise book and use my notes to help me work it out?</a:t>
            </a:r>
            <a:endParaRPr b="1" sz="1700">
              <a:solidFill>
                <a:srgbClr val="FF0000"/>
              </a:solidFill>
            </a:endParaRPr>
          </a:p>
          <a:p>
            <a:pPr indent="-336550" lvl="0" marL="457200" rtl="0" algn="l">
              <a:spcBef>
                <a:spcPts val="0"/>
              </a:spcBef>
              <a:spcAft>
                <a:spcPts val="0"/>
              </a:spcAft>
              <a:buClr>
                <a:srgbClr val="FF0000"/>
              </a:buClr>
              <a:buSzPts val="1700"/>
              <a:buChar char="●"/>
            </a:pPr>
            <a:r>
              <a:rPr b="1" lang="en-GB" sz="1700">
                <a:solidFill>
                  <a:srgbClr val="FF0000"/>
                </a:solidFill>
              </a:rPr>
              <a:t>Can I use my Snap Revision Guide to help me? </a:t>
            </a:r>
            <a:endParaRPr b="1" sz="1700">
              <a:solidFill>
                <a:srgbClr val="FF0000"/>
              </a:solidFill>
            </a:endParaRPr>
          </a:p>
          <a:p>
            <a:pPr indent="-336550" lvl="0" marL="457200" rtl="0" algn="l">
              <a:spcBef>
                <a:spcPts val="0"/>
              </a:spcBef>
              <a:spcAft>
                <a:spcPts val="0"/>
              </a:spcAft>
              <a:buClr>
                <a:srgbClr val="FF0000"/>
              </a:buClr>
              <a:buSzPts val="1700"/>
              <a:buChar char="●"/>
            </a:pPr>
            <a:r>
              <a:rPr b="1" lang="en-GB" sz="1700">
                <a:solidFill>
                  <a:srgbClr val="FF0000"/>
                </a:solidFill>
              </a:rPr>
              <a:t>Can I work </a:t>
            </a:r>
            <a:r>
              <a:rPr b="1" lang="en-GB" sz="1700">
                <a:solidFill>
                  <a:srgbClr val="FF0000"/>
                </a:solidFill>
              </a:rPr>
              <a:t>with</a:t>
            </a:r>
            <a:r>
              <a:rPr b="1" lang="en-GB" sz="1700">
                <a:solidFill>
                  <a:srgbClr val="FF0000"/>
                </a:solidFill>
              </a:rPr>
              <a:t> a classmate so we can help eachother out? </a:t>
            </a:r>
            <a:endParaRPr b="1" sz="1700">
              <a:solidFill>
                <a:srgbClr val="FF0000"/>
              </a:solidFill>
            </a:endParaRPr>
          </a:p>
          <a:p>
            <a:pPr indent="-336550" lvl="0" marL="457200" rtl="0" algn="l">
              <a:spcBef>
                <a:spcPts val="0"/>
              </a:spcBef>
              <a:spcAft>
                <a:spcPts val="0"/>
              </a:spcAft>
              <a:buClr>
                <a:srgbClr val="FF0000"/>
              </a:buClr>
              <a:buSzPts val="1700"/>
              <a:buChar char="●"/>
            </a:pPr>
            <a:r>
              <a:rPr b="1" lang="en-GB" sz="1700">
                <a:solidFill>
                  <a:srgbClr val="FF0000"/>
                </a:solidFill>
              </a:rPr>
              <a:t>Can I look on GCSE Pod, Schmoop, BBC Bitesize, Mr Bruff….</a:t>
            </a:r>
            <a:endParaRPr b="1" sz="1700">
              <a:solidFill>
                <a:srgbClr val="FF0000"/>
              </a:solidFill>
            </a:endParaRPr>
          </a:p>
          <a:p>
            <a:pPr indent="0" lvl="0" marL="0" rtl="0" algn="l">
              <a:spcBef>
                <a:spcPts val="1200"/>
              </a:spcBef>
              <a:spcAft>
                <a:spcPts val="1200"/>
              </a:spcAft>
              <a:buNone/>
            </a:pPr>
            <a:r>
              <a:rPr b="1" lang="en-GB" sz="1700">
                <a:solidFill>
                  <a:srgbClr val="FF0000"/>
                </a:solidFill>
              </a:rPr>
              <a:t>If you are STILL unsure after trying ALL these options, ask your teacher for help. </a:t>
            </a:r>
            <a:endParaRPr/>
          </a:p>
        </p:txBody>
      </p:sp>
      <p:pic>
        <p:nvPicPr>
          <p:cNvPr id="166" name="Google Shape;166;p26"/>
          <p:cNvPicPr preferRelativeResize="0"/>
          <p:nvPr/>
        </p:nvPicPr>
        <p:blipFill>
          <a:blip r:embed="rId3">
            <a:alphaModFix/>
          </a:blip>
          <a:stretch>
            <a:fillRect/>
          </a:stretch>
        </p:blipFill>
        <p:spPr>
          <a:xfrm>
            <a:off x="8106825" y="87288"/>
            <a:ext cx="725476" cy="7254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7"/>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3320">
                <a:solidFill>
                  <a:srgbClr val="0000FF"/>
                </a:solidFill>
              </a:rPr>
              <a:t>Why are these skills so important? </a:t>
            </a:r>
            <a:endParaRPr b="1" sz="3320">
              <a:solidFill>
                <a:srgbClr val="0000FF"/>
              </a:solidFill>
            </a:endParaRPr>
          </a:p>
        </p:txBody>
      </p:sp>
      <p:sp>
        <p:nvSpPr>
          <p:cNvPr id="172" name="Google Shape;172;p27"/>
          <p:cNvSpPr txBox="1"/>
          <p:nvPr>
            <p:ph idx="1" type="body"/>
          </p:nvPr>
        </p:nvSpPr>
        <p:spPr>
          <a:xfrm>
            <a:off x="311700" y="572700"/>
            <a:ext cx="8520600" cy="399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000"/>
              <a:t>The ability to analyse, evaluate and develop a critical response to other people’s ideas is a fundamental life skill. </a:t>
            </a:r>
            <a:endParaRPr sz="2000"/>
          </a:p>
          <a:p>
            <a:pPr indent="0" lvl="0" marL="0" rtl="0" algn="l">
              <a:spcBef>
                <a:spcPts val="1200"/>
              </a:spcBef>
              <a:spcAft>
                <a:spcPts val="1200"/>
              </a:spcAft>
              <a:buNone/>
            </a:pPr>
            <a:r>
              <a:rPr lang="en-GB" sz="2000"/>
              <a:t>Just think about it - if we are unable to question what we hear and read and are unable to formulate an opinion of our own, based on well-researched facts and a clear and critical understanding of other points of view, then we will be seriously limiting ourselves…..Now, </a:t>
            </a:r>
            <a:r>
              <a:rPr lang="en-GB" sz="2000"/>
              <a:t>more</a:t>
            </a:r>
            <a:r>
              <a:rPr lang="en-GB" sz="2000"/>
              <a:t> </a:t>
            </a:r>
            <a:r>
              <a:rPr lang="en-GB" sz="2000"/>
              <a:t>than</a:t>
            </a:r>
            <a:r>
              <a:rPr lang="en-GB" sz="2000"/>
              <a:t> ever before we are able to voice our opinions publicly, so it is essential we are able to do it well. </a:t>
            </a:r>
            <a:endParaRPr sz="2000"/>
          </a:p>
        </p:txBody>
      </p:sp>
      <p:pic>
        <p:nvPicPr>
          <p:cNvPr id="173" name="Google Shape;173;p27"/>
          <p:cNvPicPr preferRelativeResize="0"/>
          <p:nvPr/>
        </p:nvPicPr>
        <p:blipFill>
          <a:blip r:embed="rId3">
            <a:alphaModFix/>
          </a:blip>
          <a:stretch>
            <a:fillRect/>
          </a:stretch>
        </p:blipFill>
        <p:spPr>
          <a:xfrm>
            <a:off x="3111050" y="3625325"/>
            <a:ext cx="3238500" cy="1409700"/>
          </a:xfrm>
          <a:prstGeom prst="rect">
            <a:avLst/>
          </a:prstGeom>
          <a:noFill/>
          <a:ln cap="flat" cmpd="sng" w="19050">
            <a:solidFill>
              <a:schemeClr val="dk2"/>
            </a:solidFill>
            <a:prstDash val="solid"/>
            <a:round/>
            <a:headEnd len="sm" w="sm" type="none"/>
            <a:tailEnd len="sm" w="sm" type="none"/>
          </a:ln>
        </p:spPr>
      </p:pic>
      <p:pic>
        <p:nvPicPr>
          <p:cNvPr id="174" name="Google Shape;174;p27"/>
          <p:cNvPicPr preferRelativeResize="0"/>
          <p:nvPr/>
        </p:nvPicPr>
        <p:blipFill>
          <a:blip r:embed="rId4">
            <a:alphaModFix/>
          </a:blip>
          <a:stretch>
            <a:fillRect/>
          </a:stretch>
        </p:blipFill>
        <p:spPr>
          <a:xfrm>
            <a:off x="220825" y="3631708"/>
            <a:ext cx="2658939" cy="1396975"/>
          </a:xfrm>
          <a:prstGeom prst="rect">
            <a:avLst/>
          </a:prstGeom>
          <a:noFill/>
          <a:ln cap="flat" cmpd="sng" w="19050">
            <a:solidFill>
              <a:schemeClr val="dk2"/>
            </a:solidFill>
            <a:prstDash val="solid"/>
            <a:round/>
            <a:headEnd len="sm" w="sm" type="none"/>
            <a:tailEnd len="sm" w="sm" type="none"/>
          </a:ln>
        </p:spPr>
      </p:pic>
      <p:pic>
        <p:nvPicPr>
          <p:cNvPr id="175" name="Google Shape;175;p27"/>
          <p:cNvPicPr preferRelativeResize="0"/>
          <p:nvPr/>
        </p:nvPicPr>
        <p:blipFill>
          <a:blip r:embed="rId5">
            <a:alphaModFix/>
          </a:blip>
          <a:stretch>
            <a:fillRect/>
          </a:stretch>
        </p:blipFill>
        <p:spPr>
          <a:xfrm>
            <a:off x="6475825" y="3625338"/>
            <a:ext cx="2517299" cy="14097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8"/>
          <p:cNvSpPr txBox="1"/>
          <p:nvPr>
            <p:ph type="title"/>
          </p:nvPr>
        </p:nvSpPr>
        <p:spPr>
          <a:xfrm>
            <a:off x="311700" y="67150"/>
            <a:ext cx="8520600" cy="11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2220">
                <a:solidFill>
                  <a:srgbClr val="0000FF"/>
                </a:solidFill>
              </a:rPr>
              <a:t>When you apply for a college course or a job you need to present yourself and your  ideas clearly so that you leave the right impression. Being able to do this really well, will give you confidence and self belief. These are the same skills that you are practising in the </a:t>
            </a:r>
            <a:r>
              <a:rPr b="1" lang="en-GB" sz="2220">
                <a:solidFill>
                  <a:srgbClr val="0000FF"/>
                </a:solidFill>
              </a:rPr>
              <a:t>language</a:t>
            </a:r>
            <a:r>
              <a:rPr b="1" lang="en-GB" sz="2220">
                <a:solidFill>
                  <a:srgbClr val="0000FF"/>
                </a:solidFill>
              </a:rPr>
              <a:t> paper 2 exam! </a:t>
            </a:r>
            <a:endParaRPr b="1" sz="2220">
              <a:solidFill>
                <a:srgbClr val="0000FF"/>
              </a:solidFill>
            </a:endParaRPr>
          </a:p>
        </p:txBody>
      </p:sp>
      <p:pic>
        <p:nvPicPr>
          <p:cNvPr id="181" name="Google Shape;181;p28"/>
          <p:cNvPicPr preferRelativeResize="0"/>
          <p:nvPr/>
        </p:nvPicPr>
        <p:blipFill>
          <a:blip r:embed="rId3">
            <a:alphaModFix/>
          </a:blip>
          <a:stretch>
            <a:fillRect/>
          </a:stretch>
        </p:blipFill>
        <p:spPr>
          <a:xfrm>
            <a:off x="1776925" y="1994399"/>
            <a:ext cx="5752400" cy="2876175"/>
          </a:xfrm>
          <a:prstGeom prst="rect">
            <a:avLst/>
          </a:prstGeom>
          <a:noFill/>
          <a:ln cap="flat" cmpd="sng" w="19050">
            <a:solidFill>
              <a:srgbClr val="A4C2F4"/>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9"/>
          <p:cNvPicPr preferRelativeResize="0"/>
          <p:nvPr/>
        </p:nvPicPr>
        <p:blipFill>
          <a:blip r:embed="rId3">
            <a:alphaModFix/>
          </a:blip>
          <a:stretch>
            <a:fillRect/>
          </a:stretch>
        </p:blipFill>
        <p:spPr>
          <a:xfrm>
            <a:off x="133238" y="262403"/>
            <a:ext cx="1846401" cy="853600"/>
          </a:xfrm>
          <a:prstGeom prst="rect">
            <a:avLst/>
          </a:prstGeom>
          <a:noFill/>
          <a:ln cap="flat" cmpd="sng" w="19050">
            <a:solidFill>
              <a:srgbClr val="1C4587"/>
            </a:solidFill>
            <a:prstDash val="solid"/>
            <a:round/>
            <a:headEnd len="sm" w="sm" type="none"/>
            <a:tailEnd len="sm" w="sm" type="none"/>
          </a:ln>
        </p:spPr>
      </p:pic>
      <p:pic>
        <p:nvPicPr>
          <p:cNvPr id="187" name="Google Shape;187;p29"/>
          <p:cNvPicPr preferRelativeResize="0"/>
          <p:nvPr/>
        </p:nvPicPr>
        <p:blipFill>
          <a:blip r:embed="rId4">
            <a:alphaModFix/>
          </a:blip>
          <a:stretch>
            <a:fillRect/>
          </a:stretch>
        </p:blipFill>
        <p:spPr>
          <a:xfrm>
            <a:off x="2147575" y="63325"/>
            <a:ext cx="6669249" cy="3832949"/>
          </a:xfrm>
          <a:prstGeom prst="rect">
            <a:avLst/>
          </a:prstGeom>
          <a:noFill/>
          <a:ln>
            <a:noFill/>
          </a:ln>
        </p:spPr>
      </p:pic>
      <p:pic>
        <p:nvPicPr>
          <p:cNvPr id="188" name="Google Shape;188;p29"/>
          <p:cNvPicPr preferRelativeResize="0"/>
          <p:nvPr/>
        </p:nvPicPr>
        <p:blipFill>
          <a:blip r:embed="rId5">
            <a:alphaModFix/>
          </a:blip>
          <a:stretch>
            <a:fillRect/>
          </a:stretch>
        </p:blipFill>
        <p:spPr>
          <a:xfrm>
            <a:off x="2330575" y="3896275"/>
            <a:ext cx="5153751" cy="1184250"/>
          </a:xfrm>
          <a:prstGeom prst="rect">
            <a:avLst/>
          </a:prstGeom>
          <a:noFill/>
          <a:ln>
            <a:noFill/>
          </a:ln>
        </p:spPr>
      </p:pic>
      <p:pic>
        <p:nvPicPr>
          <p:cNvPr id="189" name="Google Shape;189;p29"/>
          <p:cNvPicPr preferRelativeResize="0"/>
          <p:nvPr/>
        </p:nvPicPr>
        <p:blipFill>
          <a:blip r:embed="rId6">
            <a:alphaModFix/>
          </a:blip>
          <a:stretch>
            <a:fillRect/>
          </a:stretch>
        </p:blipFill>
        <p:spPr>
          <a:xfrm>
            <a:off x="50848" y="1658299"/>
            <a:ext cx="2011175" cy="1100026"/>
          </a:xfrm>
          <a:prstGeom prst="rect">
            <a:avLst/>
          </a:prstGeom>
          <a:noFill/>
          <a:ln cap="flat" cmpd="sng" w="19050">
            <a:solidFill>
              <a:srgbClr val="1C4587"/>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5" name="Google Shape;195;p30"/>
          <p:cNvPicPr preferRelativeResize="0"/>
          <p:nvPr/>
        </p:nvPicPr>
        <p:blipFill>
          <a:blip r:embed="rId3">
            <a:alphaModFix/>
          </a:blip>
          <a:stretch>
            <a:fillRect/>
          </a:stretch>
        </p:blipFill>
        <p:spPr>
          <a:xfrm>
            <a:off x="311700" y="73502"/>
            <a:ext cx="2142526" cy="494275"/>
          </a:xfrm>
          <a:prstGeom prst="rect">
            <a:avLst/>
          </a:prstGeom>
          <a:noFill/>
          <a:ln cap="flat" cmpd="sng" w="19050">
            <a:solidFill>
              <a:srgbClr val="FF0000"/>
            </a:solidFill>
            <a:prstDash val="solid"/>
            <a:round/>
            <a:headEnd len="sm" w="sm" type="none"/>
            <a:tailEnd len="sm" w="sm" type="none"/>
          </a:ln>
        </p:spPr>
      </p:pic>
      <p:pic>
        <p:nvPicPr>
          <p:cNvPr id="196" name="Google Shape;196;p30"/>
          <p:cNvPicPr preferRelativeResize="0"/>
          <p:nvPr/>
        </p:nvPicPr>
        <p:blipFill>
          <a:blip r:embed="rId4">
            <a:alphaModFix/>
          </a:blip>
          <a:stretch>
            <a:fillRect/>
          </a:stretch>
        </p:blipFill>
        <p:spPr>
          <a:xfrm>
            <a:off x="7627356" y="3537480"/>
            <a:ext cx="1204950" cy="1324775"/>
          </a:xfrm>
          <a:prstGeom prst="rect">
            <a:avLst/>
          </a:prstGeom>
          <a:noFill/>
          <a:ln>
            <a:noFill/>
          </a:ln>
        </p:spPr>
      </p:pic>
      <p:pic>
        <p:nvPicPr>
          <p:cNvPr id="197" name="Google Shape;197;p30"/>
          <p:cNvPicPr preferRelativeResize="0"/>
          <p:nvPr/>
        </p:nvPicPr>
        <p:blipFill>
          <a:blip r:embed="rId5">
            <a:alphaModFix/>
          </a:blip>
          <a:stretch>
            <a:fillRect/>
          </a:stretch>
        </p:blipFill>
        <p:spPr>
          <a:xfrm>
            <a:off x="220425" y="656775"/>
            <a:ext cx="7862000" cy="1620950"/>
          </a:xfrm>
          <a:prstGeom prst="rect">
            <a:avLst/>
          </a:prstGeom>
          <a:noFill/>
          <a:ln>
            <a:noFill/>
          </a:ln>
        </p:spPr>
      </p:pic>
      <p:pic>
        <p:nvPicPr>
          <p:cNvPr id="198" name="Google Shape;198;p30"/>
          <p:cNvPicPr preferRelativeResize="0"/>
          <p:nvPr/>
        </p:nvPicPr>
        <p:blipFill>
          <a:blip r:embed="rId6">
            <a:alphaModFix/>
          </a:blip>
          <a:stretch>
            <a:fillRect/>
          </a:stretch>
        </p:blipFill>
        <p:spPr>
          <a:xfrm>
            <a:off x="1508325" y="2366725"/>
            <a:ext cx="5914151" cy="25544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1"/>
          <p:cNvSpPr txBox="1"/>
          <p:nvPr>
            <p:ph type="title"/>
          </p:nvPr>
        </p:nvSpPr>
        <p:spPr>
          <a:xfrm>
            <a:off x="4572000" y="130713"/>
            <a:ext cx="4371000" cy="802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Perhaps you are </a:t>
            </a:r>
            <a:r>
              <a:rPr lang="en-GB"/>
              <a:t>considering</a:t>
            </a:r>
            <a:r>
              <a:rPr lang="en-GB"/>
              <a:t> an apprenticeship? </a:t>
            </a:r>
            <a:endParaRPr/>
          </a:p>
        </p:txBody>
      </p:sp>
      <p:sp>
        <p:nvSpPr>
          <p:cNvPr id="204" name="Google Shape;204;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5" name="Google Shape;205;p31"/>
          <p:cNvPicPr preferRelativeResize="0"/>
          <p:nvPr/>
        </p:nvPicPr>
        <p:blipFill>
          <a:blip r:embed="rId3">
            <a:alphaModFix/>
          </a:blip>
          <a:stretch>
            <a:fillRect/>
          </a:stretch>
        </p:blipFill>
        <p:spPr>
          <a:xfrm>
            <a:off x="109325" y="1152475"/>
            <a:ext cx="8785951" cy="3704774"/>
          </a:xfrm>
          <a:prstGeom prst="rect">
            <a:avLst/>
          </a:prstGeom>
          <a:noFill/>
          <a:ln cap="flat" cmpd="sng" w="28575">
            <a:solidFill>
              <a:srgbClr val="FF9900"/>
            </a:solidFill>
            <a:prstDash val="solid"/>
            <a:round/>
            <a:headEnd len="sm" w="sm" type="none"/>
            <a:tailEnd len="sm" w="sm" type="none"/>
          </a:ln>
        </p:spPr>
      </p:pic>
      <p:pic>
        <p:nvPicPr>
          <p:cNvPr id="206" name="Google Shape;206;p31"/>
          <p:cNvPicPr preferRelativeResize="0"/>
          <p:nvPr/>
        </p:nvPicPr>
        <p:blipFill>
          <a:blip r:embed="rId4">
            <a:alphaModFix/>
          </a:blip>
          <a:stretch>
            <a:fillRect/>
          </a:stretch>
        </p:blipFill>
        <p:spPr>
          <a:xfrm>
            <a:off x="109325" y="89173"/>
            <a:ext cx="3930901" cy="885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2424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2720">
                <a:solidFill>
                  <a:srgbClr val="0000FF"/>
                </a:solidFill>
              </a:rPr>
              <a:t>How are you feeling about revision for your exams in November? </a:t>
            </a:r>
            <a:endParaRPr b="1" sz="2720">
              <a:solidFill>
                <a:srgbClr val="0000FF"/>
              </a:solidFill>
            </a:endParaRPr>
          </a:p>
        </p:txBody>
      </p:sp>
      <p:sp>
        <p:nvSpPr>
          <p:cNvPr id="62" name="Google Shape;62;p14"/>
          <p:cNvSpPr txBox="1"/>
          <p:nvPr>
            <p:ph idx="1" type="body"/>
          </p:nvPr>
        </p:nvSpPr>
        <p:spPr>
          <a:xfrm>
            <a:off x="311700" y="4254350"/>
            <a:ext cx="8520600" cy="572700"/>
          </a:xfrm>
          <a:prstGeom prst="rect">
            <a:avLst/>
          </a:prstGeom>
          <a:ln cap="flat" cmpd="sng" w="1905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200"/>
              </a:spcAft>
              <a:buNone/>
            </a:pPr>
            <a:r>
              <a:rPr b="1" lang="en-GB" sz="2600">
                <a:solidFill>
                  <a:srgbClr val="FF0000"/>
                </a:solidFill>
              </a:rPr>
              <a:t>FEAR NOT - IT DOESN’T HAVE TO BE </a:t>
            </a:r>
            <a:r>
              <a:rPr b="1" lang="en-GB" sz="2600">
                <a:solidFill>
                  <a:srgbClr val="FF0000"/>
                </a:solidFill>
              </a:rPr>
              <a:t>THIS</a:t>
            </a:r>
            <a:r>
              <a:rPr b="1" lang="en-GB" sz="2600">
                <a:solidFill>
                  <a:srgbClr val="FF0000"/>
                </a:solidFill>
              </a:rPr>
              <a:t> WAY!</a:t>
            </a:r>
            <a:endParaRPr b="1" sz="2600">
              <a:solidFill>
                <a:srgbClr val="FF0000"/>
              </a:solidFill>
            </a:endParaRPr>
          </a:p>
        </p:txBody>
      </p:sp>
      <p:pic>
        <p:nvPicPr>
          <p:cNvPr id="63" name="Google Shape;63;p14"/>
          <p:cNvPicPr preferRelativeResize="0"/>
          <p:nvPr/>
        </p:nvPicPr>
        <p:blipFill>
          <a:blip r:embed="rId3">
            <a:alphaModFix/>
          </a:blip>
          <a:stretch>
            <a:fillRect/>
          </a:stretch>
        </p:blipFill>
        <p:spPr>
          <a:xfrm>
            <a:off x="311700" y="1529325"/>
            <a:ext cx="4140940" cy="2350850"/>
          </a:xfrm>
          <a:prstGeom prst="rect">
            <a:avLst/>
          </a:prstGeom>
          <a:noFill/>
          <a:ln cap="flat" cmpd="sng" w="19050">
            <a:solidFill>
              <a:srgbClr val="0000FF"/>
            </a:solidFill>
            <a:prstDash val="solid"/>
            <a:round/>
            <a:headEnd len="sm" w="sm" type="none"/>
            <a:tailEnd len="sm" w="sm" type="none"/>
          </a:ln>
        </p:spPr>
      </p:pic>
      <p:pic>
        <p:nvPicPr>
          <p:cNvPr id="64" name="Google Shape;64;p14"/>
          <p:cNvPicPr preferRelativeResize="0"/>
          <p:nvPr/>
        </p:nvPicPr>
        <p:blipFill>
          <a:blip r:embed="rId4">
            <a:alphaModFix/>
          </a:blip>
          <a:stretch>
            <a:fillRect/>
          </a:stretch>
        </p:blipFill>
        <p:spPr>
          <a:xfrm>
            <a:off x="4653000" y="1529325"/>
            <a:ext cx="4179300" cy="2350850"/>
          </a:xfrm>
          <a:prstGeom prst="rect">
            <a:avLst/>
          </a:prstGeom>
          <a:noFill/>
          <a:ln cap="flat" cmpd="sng" w="19050">
            <a:solidFill>
              <a:srgbClr val="0000FF"/>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1000"/>
                                        <p:tgtEl>
                                          <p:spTgt spid="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
                                        </p:tgtEl>
                                        <p:attrNameLst>
                                          <p:attrName>style.visibility</p:attrName>
                                        </p:attrNameLst>
                                      </p:cBhvr>
                                      <p:to>
                                        <p:strVal val="visible"/>
                                      </p:to>
                                    </p:set>
                                    <p:animEffect filter="fade" transition="in">
                                      <p:cBhvr>
                                        <p:cTn dur="1000"/>
                                        <p:tgtEl>
                                          <p:spTgt spid="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
                                        </p:tgtEl>
                                        <p:attrNameLst>
                                          <p:attrName>style.visibility</p:attrName>
                                        </p:attrNameLst>
                                      </p:cBhvr>
                                      <p:to>
                                        <p:strVal val="visible"/>
                                      </p:to>
                                    </p:set>
                                    <p:animEffect filter="fade" transition="in">
                                      <p:cBhvr>
                                        <p:cTn dur="1000"/>
                                        <p:tgtEl>
                                          <p:spTgt spid="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2"/>
          <p:cNvSpPr txBox="1"/>
          <p:nvPr>
            <p:ph type="title"/>
          </p:nvPr>
        </p:nvSpPr>
        <p:spPr>
          <a:xfrm>
            <a:off x="311700" y="566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There are no magic wands, but being conscious about what you need to do is the best way to get to where you need to be: </a:t>
            </a:r>
            <a:endParaRPr/>
          </a:p>
        </p:txBody>
      </p:sp>
      <p:pic>
        <p:nvPicPr>
          <p:cNvPr id="212" name="Google Shape;212;p32"/>
          <p:cNvPicPr preferRelativeResize="0"/>
          <p:nvPr/>
        </p:nvPicPr>
        <p:blipFill>
          <a:blip r:embed="rId3">
            <a:alphaModFix/>
          </a:blip>
          <a:stretch>
            <a:fillRect/>
          </a:stretch>
        </p:blipFill>
        <p:spPr>
          <a:xfrm>
            <a:off x="2214875" y="1523277"/>
            <a:ext cx="4366724" cy="2285875"/>
          </a:xfrm>
          <a:prstGeom prst="rect">
            <a:avLst/>
          </a:prstGeom>
          <a:noFill/>
          <a:ln cap="flat" cmpd="sng" w="38100">
            <a:solidFill>
              <a:srgbClr val="9FC5E8"/>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0000FF"/>
                </a:solidFill>
              </a:rPr>
              <a:t>Make a clear plan </a:t>
            </a:r>
            <a:r>
              <a:rPr b="1" lang="en-GB">
                <a:solidFill>
                  <a:srgbClr val="0000FF"/>
                </a:solidFill>
              </a:rPr>
              <a:t>with</a:t>
            </a:r>
            <a:r>
              <a:rPr b="1" lang="en-GB">
                <a:solidFill>
                  <a:srgbClr val="0000FF"/>
                </a:solidFill>
              </a:rPr>
              <a:t> specific goals and deadlines</a:t>
            </a:r>
            <a:endParaRPr b="1">
              <a:solidFill>
                <a:srgbClr val="0000FF"/>
              </a:solidFill>
            </a:endParaRPr>
          </a:p>
        </p:txBody>
      </p:sp>
      <p:sp>
        <p:nvSpPr>
          <p:cNvPr id="218" name="Google Shape;218;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9" name="Google Shape;219;p33"/>
          <p:cNvPicPr preferRelativeResize="0"/>
          <p:nvPr/>
        </p:nvPicPr>
        <p:blipFill>
          <a:blip r:embed="rId3">
            <a:alphaModFix/>
          </a:blip>
          <a:stretch>
            <a:fillRect/>
          </a:stretch>
        </p:blipFill>
        <p:spPr>
          <a:xfrm>
            <a:off x="2754675" y="1610475"/>
            <a:ext cx="3312200" cy="2168425"/>
          </a:xfrm>
          <a:prstGeom prst="rect">
            <a:avLst/>
          </a:prstGeom>
          <a:noFill/>
          <a:ln cap="flat" cmpd="sng" w="28575">
            <a:solidFill>
              <a:srgbClr val="0000FF"/>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4"/>
          <p:cNvSpPr txBox="1"/>
          <p:nvPr>
            <p:ph type="title"/>
          </p:nvPr>
        </p:nvSpPr>
        <p:spPr>
          <a:xfrm>
            <a:off x="269700" y="1511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0000FF"/>
                </a:solidFill>
              </a:rPr>
              <a:t>Be prepared. Have all the books, notes, resources ready so you can work </a:t>
            </a:r>
            <a:r>
              <a:rPr b="1" lang="en-GB">
                <a:solidFill>
                  <a:srgbClr val="0000FF"/>
                </a:solidFill>
              </a:rPr>
              <a:t>without interruptions</a:t>
            </a:r>
            <a:endParaRPr b="1">
              <a:solidFill>
                <a:srgbClr val="0000FF"/>
              </a:solidFill>
            </a:endParaRPr>
          </a:p>
        </p:txBody>
      </p:sp>
      <p:pic>
        <p:nvPicPr>
          <p:cNvPr id="225" name="Google Shape;225;p34"/>
          <p:cNvPicPr preferRelativeResize="0"/>
          <p:nvPr/>
        </p:nvPicPr>
        <p:blipFill>
          <a:blip r:embed="rId3">
            <a:alphaModFix/>
          </a:blip>
          <a:stretch>
            <a:fillRect/>
          </a:stretch>
        </p:blipFill>
        <p:spPr>
          <a:xfrm>
            <a:off x="947437" y="1457299"/>
            <a:ext cx="7249125" cy="3097200"/>
          </a:xfrm>
          <a:prstGeom prst="rect">
            <a:avLst/>
          </a:prstGeom>
          <a:noFill/>
          <a:ln cap="flat" cmpd="sng" w="28575">
            <a:solidFill>
              <a:srgbClr val="0000FF"/>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5"/>
          <p:cNvSpPr txBox="1"/>
          <p:nvPr>
            <p:ph type="title"/>
          </p:nvPr>
        </p:nvSpPr>
        <p:spPr>
          <a:xfrm>
            <a:off x="238225" y="2350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0000FF"/>
                </a:solidFill>
              </a:rPr>
              <a:t>The only way to get better at these language paper questions is to keep practising and following the </a:t>
            </a:r>
            <a:r>
              <a:rPr b="1" lang="en-GB">
                <a:solidFill>
                  <a:srgbClr val="0000FF"/>
                </a:solidFill>
              </a:rPr>
              <a:t>step</a:t>
            </a:r>
            <a:r>
              <a:rPr b="1" lang="en-GB">
                <a:solidFill>
                  <a:srgbClr val="0000FF"/>
                </a:solidFill>
              </a:rPr>
              <a:t> by step approach </a:t>
            </a:r>
            <a:r>
              <a:rPr b="1" lang="en-GB">
                <a:solidFill>
                  <a:srgbClr val="0000FF"/>
                </a:solidFill>
              </a:rPr>
              <a:t>that</a:t>
            </a:r>
            <a:r>
              <a:rPr b="1" lang="en-GB">
                <a:solidFill>
                  <a:srgbClr val="0000FF"/>
                </a:solidFill>
              </a:rPr>
              <a:t> we </a:t>
            </a:r>
            <a:r>
              <a:rPr b="1" lang="en-GB">
                <a:solidFill>
                  <a:srgbClr val="0000FF"/>
                </a:solidFill>
              </a:rPr>
              <a:t>teach</a:t>
            </a:r>
            <a:r>
              <a:rPr b="1" lang="en-GB">
                <a:solidFill>
                  <a:srgbClr val="0000FF"/>
                </a:solidFill>
              </a:rPr>
              <a:t> you in class…..</a:t>
            </a:r>
            <a:endParaRPr b="1">
              <a:solidFill>
                <a:srgbClr val="0000FF"/>
              </a:solidFill>
            </a:endParaRPr>
          </a:p>
        </p:txBody>
      </p:sp>
      <p:pic>
        <p:nvPicPr>
          <p:cNvPr id="231" name="Google Shape;231;p35"/>
          <p:cNvPicPr preferRelativeResize="0"/>
          <p:nvPr/>
        </p:nvPicPr>
        <p:blipFill>
          <a:blip r:embed="rId3">
            <a:alphaModFix/>
          </a:blip>
          <a:stretch>
            <a:fillRect/>
          </a:stretch>
        </p:blipFill>
        <p:spPr>
          <a:xfrm>
            <a:off x="2190750" y="1821288"/>
            <a:ext cx="4762500" cy="2676525"/>
          </a:xfrm>
          <a:prstGeom prst="rect">
            <a:avLst/>
          </a:prstGeom>
          <a:noFill/>
          <a:ln cap="flat" cmpd="sng" w="38100">
            <a:solidFill>
              <a:srgbClr val="0000FF"/>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6"/>
          <p:cNvSpPr txBox="1"/>
          <p:nvPr>
            <p:ph type="title"/>
          </p:nvPr>
        </p:nvSpPr>
        <p:spPr>
          <a:xfrm>
            <a:off x="325525" y="221925"/>
            <a:ext cx="8520600" cy="918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 </a:t>
            </a:r>
            <a:endParaRPr/>
          </a:p>
        </p:txBody>
      </p:sp>
      <p:sp>
        <p:nvSpPr>
          <p:cNvPr id="237" name="Google Shape;237;p36"/>
          <p:cNvSpPr txBox="1"/>
          <p:nvPr/>
        </p:nvSpPr>
        <p:spPr>
          <a:xfrm>
            <a:off x="180300" y="221925"/>
            <a:ext cx="8783400" cy="114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900">
                <a:solidFill>
                  <a:srgbClr val="FF0000"/>
                </a:solidFill>
              </a:rPr>
              <a:t>If you want to improve, you must follow the step by step processes we go </a:t>
            </a:r>
            <a:r>
              <a:rPr b="1" lang="en-GB" sz="1900">
                <a:solidFill>
                  <a:srgbClr val="FF0000"/>
                </a:solidFill>
              </a:rPr>
              <a:t>through</a:t>
            </a:r>
            <a:r>
              <a:rPr b="1" lang="en-GB" sz="1900">
                <a:solidFill>
                  <a:srgbClr val="FF0000"/>
                </a:solidFill>
              </a:rPr>
              <a:t> </a:t>
            </a:r>
            <a:r>
              <a:rPr b="1" lang="en-GB" sz="1900">
                <a:solidFill>
                  <a:srgbClr val="FF0000"/>
                </a:solidFill>
              </a:rPr>
              <a:t>with</a:t>
            </a:r>
            <a:r>
              <a:rPr b="1" lang="en-GB" sz="1900">
                <a:solidFill>
                  <a:srgbClr val="FF0000"/>
                </a:solidFill>
              </a:rPr>
              <a:t> you in class.  It will get quicker and easier the more you do it.</a:t>
            </a:r>
            <a:r>
              <a:rPr lang="en-GB" sz="2000"/>
              <a:t> </a:t>
            </a:r>
            <a:endParaRPr sz="2000"/>
          </a:p>
        </p:txBody>
      </p:sp>
      <p:pic>
        <p:nvPicPr>
          <p:cNvPr descr="Pin on Funny :)" id="238" name="Google Shape;238;p36"/>
          <p:cNvPicPr preferRelativeResize="0"/>
          <p:nvPr/>
        </p:nvPicPr>
        <p:blipFill>
          <a:blip r:embed="rId3">
            <a:alphaModFix/>
          </a:blip>
          <a:stretch>
            <a:fillRect/>
          </a:stretch>
        </p:blipFill>
        <p:spPr>
          <a:xfrm>
            <a:off x="5095750" y="1517863"/>
            <a:ext cx="3048000" cy="1704975"/>
          </a:xfrm>
          <a:prstGeom prst="rect">
            <a:avLst/>
          </a:prstGeom>
          <a:noFill/>
          <a:ln>
            <a:noFill/>
          </a:ln>
        </p:spPr>
      </p:pic>
      <p:sp>
        <p:nvSpPr>
          <p:cNvPr id="239" name="Google Shape;239;p36"/>
          <p:cNvSpPr txBox="1"/>
          <p:nvPr/>
        </p:nvSpPr>
        <p:spPr>
          <a:xfrm>
            <a:off x="604225" y="3476650"/>
            <a:ext cx="3154200" cy="1497900"/>
          </a:xfrm>
          <a:prstGeom prst="rect">
            <a:avLst/>
          </a:prstGeom>
          <a:noFill/>
          <a:ln cap="flat" cmpd="sng" w="9525">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6AA84F"/>
                </a:solidFill>
              </a:rPr>
              <a:t>People who follow the steps will, eventually, glide effortlessly through the answers.</a:t>
            </a:r>
            <a:r>
              <a:rPr lang="en-GB" sz="2000"/>
              <a:t> </a:t>
            </a:r>
            <a:endParaRPr sz="2000"/>
          </a:p>
        </p:txBody>
      </p:sp>
      <p:sp>
        <p:nvSpPr>
          <p:cNvPr id="240" name="Google Shape;240;p36"/>
          <p:cNvSpPr txBox="1"/>
          <p:nvPr/>
        </p:nvSpPr>
        <p:spPr>
          <a:xfrm>
            <a:off x="4940050" y="3476650"/>
            <a:ext cx="3546000" cy="14979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FF0000"/>
                </a:solidFill>
              </a:rPr>
              <a:t>People who ignore the step by step process will continue to struggle alone and won’t make any progress.</a:t>
            </a:r>
            <a:endParaRPr b="1" sz="1800">
              <a:solidFill>
                <a:srgbClr val="FF0000"/>
              </a:solidFill>
            </a:endParaRPr>
          </a:p>
        </p:txBody>
      </p:sp>
      <p:pic>
        <p:nvPicPr>
          <p:cNvPr descr="Top 20 Swimmer GIFs | Find the best GIF on Gfycat" id="241" name="Google Shape;241;p36"/>
          <p:cNvPicPr preferRelativeResize="0"/>
          <p:nvPr/>
        </p:nvPicPr>
        <p:blipFill>
          <a:blip r:embed="rId4">
            <a:alphaModFix/>
          </a:blip>
          <a:stretch>
            <a:fillRect/>
          </a:stretch>
        </p:blipFill>
        <p:spPr>
          <a:xfrm>
            <a:off x="632075" y="1463125"/>
            <a:ext cx="3098501" cy="1740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7"/>
          <p:cNvSpPr txBox="1"/>
          <p:nvPr>
            <p:ph type="title"/>
          </p:nvPr>
        </p:nvSpPr>
        <p:spPr>
          <a:xfrm>
            <a:off x="418775" y="123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0000FF"/>
                </a:solidFill>
              </a:rPr>
              <a:t>I’ll leave the final words to someone who knows quite a lot about the rewards that determination and hard work can bring:</a:t>
            </a:r>
            <a:endParaRPr>
              <a:solidFill>
                <a:srgbClr val="0000FF"/>
              </a:solidFill>
            </a:endParaRPr>
          </a:p>
        </p:txBody>
      </p:sp>
      <p:pic>
        <p:nvPicPr>
          <p:cNvPr descr="Check out Michelle's INCREDIBLE books, &quot;Becoming&quot;: https://amzn.to/3sae5NY&#10;&quot;Becoming: Adapted for Young Readers&quot;: https://amzn.to/2Ub9hLJ&#10;&#10;&#10;&#10;Want to be SUCCESSFUL? Listen to this INCREDIBLE motivational speech by Michelle Obama. She shares her profound words of wisdom on how to live a life full of prosperity and happiness. This video is a MUST WATCH! Michelle Obama describes how she used introspection to truly identify who he really is. Take the time to figure out who you are,  accept that we are human, and do your best to improve each day. &#10;&#10;Speaker: Michelle Obama&#10;&#10;Michelle Obama is an American lawyer and writer who served as the First Lady of the United States from 2009 to 2017. She is married to the 44th President of the United States, Barack Obama, and is the first African-American First Lady. Raised on the South Side of Chicago, Illinois, Obama is a graduate of Princeton University and Harvard Law School, and spent her early legal career working at the law firm Sidley Austin, where she met her husband. She subsequently worked as the Associate Dean of Student Services at the University of Chicago and the Vice President for Community and External Affairs of the University of Chicago Medical Center. (Source - wikipedia.org/wiki/Michelle_Obama)&#10;&#10;Follow her:&#10;https://twitter.com/michelleobama&#10;https://www.facebook.com/michelleobama/&#10;https://www.obama.org/&#10;&#10;-----------------------------------------------------------------------&#10;&#10;►Follow Motivation Ark:&#10;Subscribe for new Motivational Videos every week: https://www.youtube.com/channel/UC9vLdyHatOhRrCwQXq3HmQQ&#10;&#10;Facebook: https://www.facebook.com/motivationark&#10;Twitter: https://twitter.com/ArkMotivation&#10;&#10;►Music:&#10;Scott Buckley&#10;Spotify: https://spoti.fi/38HvpjC&#10;Apple Music: https://apple.co/3ecQRyl&#10;Soundcloud: https://bit.ly/3eistLI&#10;&#10;&#10;Thanks for watching! If you know someone who could use this video, share it with them!" id="247" name="Google Shape;247;p37" title="Michelle Obama's Life Advice Will Leave You SPEECHLESS (MUST WATCH)">
            <a:hlinkClick r:id="rId3"/>
          </p:cNvPr>
          <p:cNvPicPr preferRelativeResize="0"/>
          <p:nvPr/>
        </p:nvPicPr>
        <p:blipFill>
          <a:blip r:embed="rId4">
            <a:alphaModFix/>
          </a:blip>
          <a:stretch>
            <a:fillRect/>
          </a:stretch>
        </p:blipFill>
        <p:spPr>
          <a:xfrm>
            <a:off x="2178925" y="1146200"/>
            <a:ext cx="4572000" cy="3429000"/>
          </a:xfrm>
          <a:prstGeom prst="rect">
            <a:avLst/>
          </a:prstGeom>
          <a:noFill/>
          <a:ln>
            <a:noFill/>
          </a:ln>
        </p:spPr>
      </p:pic>
      <p:sp>
        <p:nvSpPr>
          <p:cNvPr id="248" name="Google Shape;248;p37"/>
          <p:cNvSpPr txBox="1"/>
          <p:nvPr/>
        </p:nvSpPr>
        <p:spPr>
          <a:xfrm>
            <a:off x="7124375" y="2059650"/>
            <a:ext cx="1564500" cy="1908600"/>
          </a:xfrm>
          <a:prstGeom prst="rect">
            <a:avLst/>
          </a:prstGeom>
          <a:solidFill>
            <a:srgbClr val="CFE2F3"/>
          </a:solidFill>
          <a:ln cap="flat" cmpd="sng" w="19050">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t>The first few minutes are the most helpful. She talks about </a:t>
            </a:r>
            <a:r>
              <a:rPr lang="en-GB"/>
              <a:t>the</a:t>
            </a:r>
            <a:r>
              <a:rPr lang="en-GB"/>
              <a:t> importance of </a:t>
            </a:r>
            <a:r>
              <a:rPr i="1" lang="en-GB"/>
              <a:t>practising </a:t>
            </a:r>
            <a:r>
              <a:rPr lang="en-GB"/>
              <a:t>what you want to become good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1861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6397"/>
              <a:buFont typeface="Arial"/>
              <a:buNone/>
            </a:pPr>
            <a:r>
              <a:rPr b="1" lang="en-GB" sz="2720">
                <a:solidFill>
                  <a:srgbClr val="0000FF"/>
                </a:solidFill>
              </a:rPr>
              <a:t>WHY DO I NEED TO REVISE?</a:t>
            </a:r>
            <a:endParaRPr/>
          </a:p>
        </p:txBody>
      </p:sp>
      <p:sp>
        <p:nvSpPr>
          <p:cNvPr id="70" name="Google Shape;70;p15"/>
          <p:cNvSpPr txBox="1"/>
          <p:nvPr>
            <p:ph idx="1" type="body"/>
          </p:nvPr>
        </p:nvSpPr>
        <p:spPr>
          <a:xfrm>
            <a:off x="311700" y="844125"/>
            <a:ext cx="8520600" cy="3972900"/>
          </a:xfrm>
          <a:prstGeom prst="rect">
            <a:avLst/>
          </a:prstGeom>
          <a:solidFill>
            <a:srgbClr val="CFE2F3"/>
          </a:solidFill>
          <a:ln cap="flat" cmpd="sng" w="9525">
            <a:solidFill>
              <a:srgbClr val="0000FF"/>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b="1" lang="en-GB" sz="2100"/>
              <a:t>R</a:t>
            </a:r>
            <a:r>
              <a:rPr b="1" lang="en-GB" sz="2100"/>
              <a:t>evision is important in two main ways. Firstly, it helps you to remember facts, figures, topics and methodologies that you have covered either recently of some time ago. Secondly, if done correctly it will help increase your confidence and reduce anxiety – you will be well prepared for your examination.</a:t>
            </a:r>
            <a:r>
              <a:rPr lang="en-GB" sz="1700"/>
              <a:t> </a:t>
            </a:r>
            <a:endParaRPr sz="1700"/>
          </a:p>
          <a:p>
            <a:pPr indent="0" lvl="0" marL="0" rtl="0" algn="l">
              <a:spcBef>
                <a:spcPts val="1200"/>
              </a:spcBef>
              <a:spcAft>
                <a:spcPts val="1200"/>
              </a:spcAft>
              <a:buNone/>
            </a:pPr>
            <a:r>
              <a:t/>
            </a:r>
            <a:endParaRPr/>
          </a:p>
        </p:txBody>
      </p:sp>
      <p:pic>
        <p:nvPicPr>
          <p:cNvPr id="71" name="Google Shape;71;p15"/>
          <p:cNvPicPr preferRelativeResize="0"/>
          <p:nvPr/>
        </p:nvPicPr>
        <p:blipFill>
          <a:blip r:embed="rId3">
            <a:alphaModFix/>
          </a:blip>
          <a:stretch>
            <a:fillRect/>
          </a:stretch>
        </p:blipFill>
        <p:spPr>
          <a:xfrm>
            <a:off x="3404338" y="2967063"/>
            <a:ext cx="2733700" cy="1537700"/>
          </a:xfrm>
          <a:prstGeom prst="rect">
            <a:avLst/>
          </a:prstGeom>
          <a:noFill/>
          <a:ln>
            <a:noFill/>
          </a:ln>
        </p:spPr>
      </p:pic>
      <p:pic>
        <p:nvPicPr>
          <p:cNvPr id="72" name="Google Shape;72;p15"/>
          <p:cNvPicPr preferRelativeResize="0"/>
          <p:nvPr/>
        </p:nvPicPr>
        <p:blipFill>
          <a:blip r:embed="rId4">
            <a:alphaModFix/>
          </a:blip>
          <a:stretch>
            <a:fillRect/>
          </a:stretch>
        </p:blipFill>
        <p:spPr>
          <a:xfrm>
            <a:off x="6703975" y="2862375"/>
            <a:ext cx="1747075" cy="1747075"/>
          </a:xfrm>
          <a:prstGeom prst="rect">
            <a:avLst/>
          </a:prstGeom>
          <a:noFill/>
          <a:ln>
            <a:noFill/>
          </a:ln>
        </p:spPr>
      </p:pic>
      <p:pic>
        <p:nvPicPr>
          <p:cNvPr id="73" name="Google Shape;73;p15"/>
          <p:cNvPicPr preferRelativeResize="0"/>
          <p:nvPr/>
        </p:nvPicPr>
        <p:blipFill>
          <a:blip r:embed="rId5">
            <a:alphaModFix/>
          </a:blip>
          <a:stretch>
            <a:fillRect/>
          </a:stretch>
        </p:blipFill>
        <p:spPr>
          <a:xfrm>
            <a:off x="558775" y="2931200"/>
            <a:ext cx="2279621" cy="1609425"/>
          </a:xfrm>
          <a:prstGeom prst="rect">
            <a:avLst/>
          </a:prstGeom>
          <a:noFill/>
          <a:ln>
            <a:noFill/>
          </a:ln>
        </p:spPr>
      </p:pic>
      <p:sp>
        <p:nvSpPr>
          <p:cNvPr id="74" name="Google Shape;74;p15"/>
          <p:cNvSpPr txBox="1"/>
          <p:nvPr/>
        </p:nvSpPr>
        <p:spPr>
          <a:xfrm>
            <a:off x="2734950" y="697800"/>
            <a:ext cx="414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75" name="Google Shape;75;p15"/>
          <p:cNvPicPr preferRelativeResize="0"/>
          <p:nvPr/>
        </p:nvPicPr>
        <p:blipFill>
          <a:blip r:embed="rId6">
            <a:alphaModFix/>
          </a:blip>
          <a:stretch>
            <a:fillRect/>
          </a:stretch>
        </p:blipFill>
        <p:spPr>
          <a:xfrm>
            <a:off x="558775" y="1098000"/>
            <a:ext cx="7859374" cy="2775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1000"/>
                                        <p:tgtEl>
                                          <p:spTgt spid="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
                                        </p:tgtEl>
                                        <p:attrNameLst>
                                          <p:attrName>style.visibility</p:attrName>
                                        </p:attrNameLst>
                                      </p:cBhvr>
                                      <p:to>
                                        <p:strVal val="visible"/>
                                      </p:to>
                                    </p:set>
                                    <p:animEffect filter="fade" transition="in">
                                      <p:cBhvr>
                                        <p:cTn dur="1000"/>
                                        <p:tgtEl>
                                          <p:spTgt spid="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1000"/>
                                        <p:tgtEl>
                                          <p:spTgt spid="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1000"/>
                                        <p:tgtEl>
                                          <p:spTgt spid="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type="title"/>
          </p:nvPr>
        </p:nvSpPr>
        <p:spPr>
          <a:xfrm>
            <a:off x="311700" y="152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4020">
                <a:solidFill>
                  <a:srgbClr val="0000FF"/>
                </a:solidFill>
              </a:rPr>
              <a:t>WHAT DO I NEED TO REVISE?</a:t>
            </a:r>
            <a:endParaRPr b="1" sz="4020">
              <a:solidFill>
                <a:srgbClr val="0000FF"/>
              </a:solidFill>
            </a:endParaRPr>
          </a:p>
        </p:txBody>
      </p:sp>
      <p:sp>
        <p:nvSpPr>
          <p:cNvPr id="81" name="Google Shape;81;p16"/>
          <p:cNvSpPr txBox="1"/>
          <p:nvPr>
            <p:ph idx="1" type="body"/>
          </p:nvPr>
        </p:nvSpPr>
        <p:spPr>
          <a:xfrm>
            <a:off x="161400" y="861575"/>
            <a:ext cx="8821200" cy="4069500"/>
          </a:xfrm>
          <a:prstGeom prst="rect">
            <a:avLst/>
          </a:prstGeom>
          <a:ln cap="flat" cmpd="sng" w="19050">
            <a:solidFill>
              <a:schemeClr val="dk2"/>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b="1" lang="en-GB" sz="3240">
                <a:solidFill>
                  <a:schemeClr val="dk1"/>
                </a:solidFill>
                <a:latin typeface="Architects Daughter"/>
                <a:ea typeface="Architects Daughter"/>
                <a:cs typeface="Architects Daughter"/>
                <a:sym typeface="Architects Daughter"/>
              </a:rPr>
              <a:t>Your exam will consist of:</a:t>
            </a:r>
            <a:endParaRPr b="1" sz="3240">
              <a:solidFill>
                <a:schemeClr val="dk1"/>
              </a:solidFill>
              <a:latin typeface="Architects Daughter"/>
              <a:ea typeface="Architects Daughter"/>
              <a:cs typeface="Architects Daughter"/>
              <a:sym typeface="Architects Daughter"/>
            </a:endParaRPr>
          </a:p>
          <a:p>
            <a:pPr indent="-400050" lvl="0" marL="457200" rtl="0" algn="l">
              <a:spcBef>
                <a:spcPts val="0"/>
              </a:spcBef>
              <a:spcAft>
                <a:spcPts val="0"/>
              </a:spcAft>
              <a:buClr>
                <a:srgbClr val="FF0000"/>
              </a:buClr>
              <a:buSzPts val="2700"/>
              <a:buFont typeface="Architects Daughter"/>
              <a:buChar char="●"/>
            </a:pPr>
            <a:r>
              <a:rPr b="1" lang="en-GB" sz="2700">
                <a:solidFill>
                  <a:srgbClr val="FF0000"/>
                </a:solidFill>
                <a:latin typeface="Architects Daughter"/>
                <a:ea typeface="Architects Daughter"/>
                <a:cs typeface="Architects Daughter"/>
                <a:sym typeface="Architects Daughter"/>
              </a:rPr>
              <a:t>Language Paper 2: Non-fiction and Transactional Writing</a:t>
            </a:r>
            <a:endParaRPr b="1" sz="2700">
              <a:solidFill>
                <a:srgbClr val="FF0000"/>
              </a:solidFill>
              <a:latin typeface="Architects Daughter"/>
              <a:ea typeface="Architects Daughter"/>
              <a:cs typeface="Architects Daughter"/>
              <a:sym typeface="Architects Daughter"/>
            </a:endParaRPr>
          </a:p>
          <a:p>
            <a:pPr indent="0" lvl="0" marL="457200" rtl="0" algn="l">
              <a:spcBef>
                <a:spcPts val="0"/>
              </a:spcBef>
              <a:spcAft>
                <a:spcPts val="0"/>
              </a:spcAft>
              <a:buNone/>
            </a:pPr>
            <a:r>
              <a:t/>
            </a:r>
            <a:endParaRPr b="1" sz="1400">
              <a:solidFill>
                <a:srgbClr val="FF0000"/>
              </a:solidFill>
              <a:latin typeface="Architects Daughter"/>
              <a:ea typeface="Architects Daughter"/>
              <a:cs typeface="Architects Daughter"/>
              <a:sym typeface="Architects Daughter"/>
            </a:endParaRPr>
          </a:p>
          <a:p>
            <a:pPr indent="0" lvl="0" marL="0" rtl="0" algn="l">
              <a:spcBef>
                <a:spcPts val="0"/>
              </a:spcBef>
              <a:spcAft>
                <a:spcPts val="0"/>
              </a:spcAft>
              <a:buNone/>
            </a:pPr>
            <a:r>
              <a:rPr b="1" lang="en-GB" sz="2464">
                <a:solidFill>
                  <a:schemeClr val="dk1"/>
                </a:solidFill>
                <a:latin typeface="Architects Daughter"/>
                <a:ea typeface="Architects Daughter"/>
                <a:cs typeface="Architects Daughter"/>
                <a:sym typeface="Architects Daughter"/>
              </a:rPr>
              <a:t>You have been practising this paper in class. There will be : </a:t>
            </a:r>
            <a:endParaRPr b="1" sz="2464">
              <a:solidFill>
                <a:schemeClr val="dk1"/>
              </a:solidFill>
              <a:latin typeface="Architects Daughter"/>
              <a:ea typeface="Architects Daughter"/>
              <a:cs typeface="Architects Daughter"/>
              <a:sym typeface="Architects Daughter"/>
            </a:endParaRPr>
          </a:p>
          <a:p>
            <a:pPr indent="0" lvl="0" marL="0" rtl="0" algn="l">
              <a:spcBef>
                <a:spcPts val="0"/>
              </a:spcBef>
              <a:spcAft>
                <a:spcPts val="0"/>
              </a:spcAft>
              <a:buNone/>
            </a:pPr>
            <a:r>
              <a:t/>
            </a:r>
            <a:endParaRPr b="1" sz="2464">
              <a:solidFill>
                <a:schemeClr val="dk1"/>
              </a:solidFill>
              <a:latin typeface="Architects Daughter"/>
              <a:ea typeface="Architects Daughter"/>
              <a:cs typeface="Architects Daughter"/>
              <a:sym typeface="Architects Daughter"/>
            </a:endParaRPr>
          </a:p>
          <a:p>
            <a:pPr indent="0" lvl="0" marL="0" rtl="0" algn="l">
              <a:spcBef>
                <a:spcPts val="0"/>
              </a:spcBef>
              <a:spcAft>
                <a:spcPts val="0"/>
              </a:spcAft>
              <a:buNone/>
            </a:pPr>
            <a:r>
              <a:t/>
            </a:r>
            <a:endParaRPr b="1" sz="3064">
              <a:solidFill>
                <a:schemeClr val="dk1"/>
              </a:solidFill>
              <a:latin typeface="Architects Daughter"/>
              <a:ea typeface="Architects Daughter"/>
              <a:cs typeface="Architects Daughter"/>
              <a:sym typeface="Architects Daughter"/>
            </a:endParaRPr>
          </a:p>
        </p:txBody>
      </p:sp>
      <p:pic>
        <p:nvPicPr>
          <p:cNvPr id="82" name="Google Shape;82;p16"/>
          <p:cNvPicPr preferRelativeResize="0"/>
          <p:nvPr/>
        </p:nvPicPr>
        <p:blipFill>
          <a:blip r:embed="rId3">
            <a:alphaModFix/>
          </a:blip>
          <a:stretch>
            <a:fillRect/>
          </a:stretch>
        </p:blipFill>
        <p:spPr>
          <a:xfrm>
            <a:off x="6589017" y="3348042"/>
            <a:ext cx="2148776" cy="1394075"/>
          </a:xfrm>
          <a:prstGeom prst="rect">
            <a:avLst/>
          </a:prstGeom>
          <a:noFill/>
          <a:ln cap="flat" cmpd="sng" w="28575">
            <a:solidFill>
              <a:schemeClr val="dk2"/>
            </a:solidFill>
            <a:prstDash val="solid"/>
            <a:round/>
            <a:headEnd len="sm" w="sm" type="none"/>
            <a:tailEnd len="sm" w="sm" type="none"/>
          </a:ln>
        </p:spPr>
      </p:pic>
      <p:pic>
        <p:nvPicPr>
          <p:cNvPr id="83" name="Google Shape;83;p16"/>
          <p:cNvPicPr preferRelativeResize="0"/>
          <p:nvPr/>
        </p:nvPicPr>
        <p:blipFill>
          <a:blip r:embed="rId4">
            <a:alphaModFix/>
          </a:blip>
          <a:stretch>
            <a:fillRect/>
          </a:stretch>
        </p:blipFill>
        <p:spPr>
          <a:xfrm>
            <a:off x="529427" y="3381475"/>
            <a:ext cx="1968825" cy="1327225"/>
          </a:xfrm>
          <a:prstGeom prst="rect">
            <a:avLst/>
          </a:prstGeom>
          <a:noFill/>
          <a:ln cap="flat" cmpd="sng" w="28575">
            <a:solidFill>
              <a:schemeClr val="dk2"/>
            </a:solidFill>
            <a:prstDash val="solid"/>
            <a:round/>
            <a:headEnd len="sm" w="sm" type="none"/>
            <a:tailEnd len="sm" w="sm" type="none"/>
          </a:ln>
        </p:spPr>
      </p:pic>
      <p:pic>
        <p:nvPicPr>
          <p:cNvPr id="84" name="Google Shape;84;p16"/>
          <p:cNvPicPr preferRelativeResize="0"/>
          <p:nvPr/>
        </p:nvPicPr>
        <p:blipFill>
          <a:blip r:embed="rId5">
            <a:alphaModFix/>
          </a:blip>
          <a:stretch>
            <a:fillRect/>
          </a:stretch>
        </p:blipFill>
        <p:spPr>
          <a:xfrm>
            <a:off x="3469262" y="3330130"/>
            <a:ext cx="2148775" cy="1429908"/>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00" y="98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3220">
                <a:solidFill>
                  <a:srgbClr val="0000FF"/>
                </a:solidFill>
              </a:rPr>
              <a:t>Section A</a:t>
            </a:r>
            <a:endParaRPr b="1" sz="3220">
              <a:solidFill>
                <a:srgbClr val="0000FF"/>
              </a:solidFill>
            </a:endParaRPr>
          </a:p>
        </p:txBody>
      </p:sp>
      <p:sp>
        <p:nvSpPr>
          <p:cNvPr id="90" name="Google Shape;90;p17"/>
          <p:cNvSpPr txBox="1"/>
          <p:nvPr>
            <p:ph idx="1" type="body"/>
          </p:nvPr>
        </p:nvSpPr>
        <p:spPr>
          <a:xfrm>
            <a:off x="311700" y="870750"/>
            <a:ext cx="8520600" cy="38976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None/>
            </a:pPr>
            <a:r>
              <a:rPr b="1" lang="en-GB" sz="2864">
                <a:solidFill>
                  <a:schemeClr val="dk1"/>
                </a:solidFill>
                <a:latin typeface="Architects Daughter"/>
                <a:ea typeface="Architects Daughter"/>
                <a:cs typeface="Architects Daughter"/>
                <a:sym typeface="Architects Daughter"/>
              </a:rPr>
              <a:t>In section A there are 2 texts to read and a series of questions designed to enable you to showcase your skills in comprehension, your ability to analyse, evaluate and compare.</a:t>
            </a:r>
            <a:endParaRPr b="1" sz="2864">
              <a:solidFill>
                <a:schemeClr val="dk1"/>
              </a:solidFill>
              <a:latin typeface="Architects Daughter"/>
              <a:ea typeface="Architects Daughter"/>
              <a:cs typeface="Architects Daughter"/>
              <a:sym typeface="Architects Daughter"/>
            </a:endParaRPr>
          </a:p>
          <a:p>
            <a:pPr indent="0" lvl="0" marL="0" rtl="0" algn="l">
              <a:lnSpc>
                <a:spcPct val="100000"/>
              </a:lnSpc>
              <a:spcBef>
                <a:spcPts val="0"/>
              </a:spcBef>
              <a:spcAft>
                <a:spcPts val="0"/>
              </a:spcAft>
              <a:buNone/>
            </a:pPr>
            <a:r>
              <a:t/>
            </a:r>
            <a:endParaRPr b="1" sz="2264">
              <a:solidFill>
                <a:schemeClr val="dk1"/>
              </a:solidFill>
              <a:latin typeface="Architects Daughter"/>
              <a:ea typeface="Architects Daughter"/>
              <a:cs typeface="Architects Daughter"/>
              <a:sym typeface="Architects Daughter"/>
            </a:endParaRPr>
          </a:p>
          <a:p>
            <a:pPr indent="0" lvl="0" marL="0" rtl="0" algn="l">
              <a:lnSpc>
                <a:spcPct val="100000"/>
              </a:lnSpc>
              <a:spcBef>
                <a:spcPts val="0"/>
              </a:spcBef>
              <a:spcAft>
                <a:spcPts val="0"/>
              </a:spcAft>
              <a:buNone/>
            </a:pPr>
            <a:r>
              <a:rPr b="1" lang="en-GB" sz="3164">
                <a:solidFill>
                  <a:srgbClr val="0000FF"/>
                </a:solidFill>
                <a:latin typeface="Architects Daughter"/>
                <a:ea typeface="Architects Daughter"/>
                <a:cs typeface="Architects Daughter"/>
                <a:sym typeface="Architects Daughter"/>
              </a:rPr>
              <a:t>Remember the chant:</a:t>
            </a:r>
            <a:r>
              <a:rPr b="1" lang="en-GB" sz="2264">
                <a:solidFill>
                  <a:srgbClr val="0000FF"/>
                </a:solidFill>
                <a:latin typeface="Architects Daughter"/>
                <a:ea typeface="Architects Daughter"/>
                <a:cs typeface="Architects Daughter"/>
                <a:sym typeface="Architects Daughter"/>
              </a:rPr>
              <a:t> </a:t>
            </a:r>
            <a:endParaRPr b="1" sz="2264">
              <a:solidFill>
                <a:srgbClr val="0000FF"/>
              </a:solidFill>
              <a:latin typeface="Architects Daughter"/>
              <a:ea typeface="Architects Daughter"/>
              <a:cs typeface="Architects Daughter"/>
              <a:sym typeface="Architects Daughter"/>
            </a:endParaRPr>
          </a:p>
          <a:p>
            <a:pPr indent="0" lvl="0" marL="0" rtl="0" algn="l">
              <a:lnSpc>
                <a:spcPct val="100000"/>
              </a:lnSpc>
              <a:spcBef>
                <a:spcPts val="0"/>
              </a:spcBef>
              <a:spcAft>
                <a:spcPts val="0"/>
              </a:spcAft>
              <a:buNone/>
            </a:pPr>
            <a:r>
              <a:t/>
            </a:r>
            <a:endParaRPr b="1" sz="1264">
              <a:solidFill>
                <a:schemeClr val="dk1"/>
              </a:solidFill>
              <a:latin typeface="Architects Daughter"/>
              <a:ea typeface="Architects Daughter"/>
              <a:cs typeface="Architects Daughter"/>
              <a:sym typeface="Architects Daughter"/>
            </a:endParaRPr>
          </a:p>
          <a:p>
            <a:pPr indent="0" lvl="0" marL="0" rtl="0" algn="l">
              <a:lnSpc>
                <a:spcPct val="100000"/>
              </a:lnSpc>
              <a:spcBef>
                <a:spcPts val="0"/>
              </a:spcBef>
              <a:spcAft>
                <a:spcPts val="0"/>
              </a:spcAft>
              <a:buNone/>
            </a:pPr>
            <a:r>
              <a:rPr b="1" lang="en-GB" sz="3164">
                <a:solidFill>
                  <a:srgbClr val="FF0000"/>
                </a:solidFill>
                <a:latin typeface="Architects Daughter"/>
                <a:ea typeface="Architects Daughter"/>
                <a:cs typeface="Architects Daughter"/>
                <a:sym typeface="Architects Daughter"/>
              </a:rPr>
              <a:t>Short answer - short answer - analysis </a:t>
            </a:r>
            <a:endParaRPr b="1" sz="3164">
              <a:solidFill>
                <a:srgbClr val="FF0000"/>
              </a:solidFill>
              <a:latin typeface="Architects Daughter"/>
              <a:ea typeface="Architects Daughter"/>
              <a:cs typeface="Architects Daughter"/>
              <a:sym typeface="Architects Daughter"/>
            </a:endParaRPr>
          </a:p>
          <a:p>
            <a:pPr indent="0" lvl="0" marL="0" rtl="0" algn="l">
              <a:lnSpc>
                <a:spcPct val="100000"/>
              </a:lnSpc>
              <a:spcBef>
                <a:spcPts val="0"/>
              </a:spcBef>
              <a:spcAft>
                <a:spcPts val="0"/>
              </a:spcAft>
              <a:buNone/>
            </a:pPr>
            <a:r>
              <a:rPr b="1" lang="en-GB" sz="3164">
                <a:solidFill>
                  <a:srgbClr val="FF0000"/>
                </a:solidFill>
                <a:latin typeface="Architects Daughter"/>
                <a:ea typeface="Architects Daughter"/>
                <a:cs typeface="Architects Daughter"/>
                <a:sym typeface="Architects Daughter"/>
              </a:rPr>
              <a:t>Short answer - short answer - evaluate</a:t>
            </a:r>
            <a:endParaRPr b="1" sz="3164">
              <a:solidFill>
                <a:srgbClr val="FF0000"/>
              </a:solidFill>
              <a:latin typeface="Architects Daughter"/>
              <a:ea typeface="Architects Daughter"/>
              <a:cs typeface="Architects Daughter"/>
              <a:sym typeface="Architects Daughter"/>
            </a:endParaRPr>
          </a:p>
          <a:p>
            <a:pPr indent="0" lvl="0" marL="0" rtl="0" algn="l">
              <a:lnSpc>
                <a:spcPct val="100000"/>
              </a:lnSpc>
              <a:spcBef>
                <a:spcPts val="0"/>
              </a:spcBef>
              <a:spcAft>
                <a:spcPts val="0"/>
              </a:spcAft>
              <a:buClr>
                <a:schemeClr val="dk1"/>
              </a:buClr>
              <a:buSzPts val="1100"/>
              <a:buFont typeface="Arial"/>
              <a:buNone/>
            </a:pPr>
            <a:r>
              <a:rPr b="1" lang="en-GB" sz="3164">
                <a:solidFill>
                  <a:srgbClr val="FF0000"/>
                </a:solidFill>
                <a:latin typeface="Architects Daughter"/>
                <a:ea typeface="Architects Daughter"/>
                <a:cs typeface="Architects Daughter"/>
                <a:sym typeface="Architects Daughter"/>
              </a:rPr>
              <a:t>Compare</a:t>
            </a:r>
            <a:endParaRPr b="1" sz="3164">
              <a:solidFill>
                <a:srgbClr val="FF0000"/>
              </a:solidFill>
              <a:latin typeface="Architects Daughter"/>
              <a:ea typeface="Architects Daughter"/>
              <a:cs typeface="Architects Daughter"/>
              <a:sym typeface="Architects Daughter"/>
            </a:endParaRPr>
          </a:p>
        </p:txBody>
      </p:sp>
      <p:pic>
        <p:nvPicPr>
          <p:cNvPr id="91" name="Google Shape;91;p17"/>
          <p:cNvPicPr preferRelativeResize="0"/>
          <p:nvPr/>
        </p:nvPicPr>
        <p:blipFill>
          <a:blip r:embed="rId3">
            <a:alphaModFix/>
          </a:blip>
          <a:stretch>
            <a:fillRect/>
          </a:stretch>
        </p:blipFill>
        <p:spPr>
          <a:xfrm>
            <a:off x="7586950" y="0"/>
            <a:ext cx="1557050" cy="934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311700" y="461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3220">
                <a:solidFill>
                  <a:srgbClr val="0000FF"/>
                </a:solidFill>
              </a:rPr>
              <a:t>Section B </a:t>
            </a:r>
            <a:endParaRPr b="1" sz="3220">
              <a:solidFill>
                <a:srgbClr val="0000FF"/>
              </a:solidFill>
            </a:endParaRPr>
          </a:p>
        </p:txBody>
      </p:sp>
      <p:sp>
        <p:nvSpPr>
          <p:cNvPr id="97" name="Google Shape;97;p18"/>
          <p:cNvSpPr txBox="1"/>
          <p:nvPr>
            <p:ph idx="1" type="body"/>
          </p:nvPr>
        </p:nvSpPr>
        <p:spPr>
          <a:xfrm>
            <a:off x="311700" y="493350"/>
            <a:ext cx="8520600" cy="4335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2000">
                <a:latin typeface="Architects Daughter"/>
                <a:ea typeface="Architects Daughter"/>
                <a:cs typeface="Architects Daughter"/>
                <a:sym typeface="Architects Daughter"/>
              </a:rPr>
              <a:t>In section B you write a transactional piece, such as a letter, an article, a review or a speech.</a:t>
            </a:r>
            <a:r>
              <a:rPr lang="en-GB" sz="1500"/>
              <a:t> </a:t>
            </a:r>
            <a:r>
              <a:rPr b="1" lang="en-GB" sz="2000">
                <a:latin typeface="Architects Daughter"/>
                <a:ea typeface="Architects Daughter"/>
                <a:cs typeface="Architects Daughter"/>
                <a:sym typeface="Architects Daughter"/>
              </a:rPr>
              <a:t>What’s the mnemonic we use? </a:t>
            </a:r>
            <a:endParaRPr b="1" sz="2000">
              <a:latin typeface="Architects Daughter"/>
              <a:ea typeface="Architects Daughter"/>
              <a:cs typeface="Architects Daughter"/>
              <a:sym typeface="Architects Daughter"/>
            </a:endParaRPr>
          </a:p>
        </p:txBody>
      </p:sp>
      <p:pic>
        <p:nvPicPr>
          <p:cNvPr id="98" name="Google Shape;98;p18"/>
          <p:cNvPicPr preferRelativeResize="0"/>
          <p:nvPr/>
        </p:nvPicPr>
        <p:blipFill>
          <a:blip r:embed="rId3">
            <a:alphaModFix/>
          </a:blip>
          <a:stretch>
            <a:fillRect/>
          </a:stretch>
        </p:blipFill>
        <p:spPr>
          <a:xfrm>
            <a:off x="94475" y="3895075"/>
            <a:ext cx="1732000" cy="1039200"/>
          </a:xfrm>
          <a:prstGeom prst="rect">
            <a:avLst/>
          </a:prstGeom>
          <a:noFill/>
          <a:ln>
            <a:noFill/>
          </a:ln>
        </p:spPr>
      </p:pic>
      <p:grpSp>
        <p:nvGrpSpPr>
          <p:cNvPr id="99" name="Google Shape;99;p18"/>
          <p:cNvGrpSpPr/>
          <p:nvPr/>
        </p:nvGrpSpPr>
        <p:grpSpPr>
          <a:xfrm>
            <a:off x="795150" y="2109112"/>
            <a:ext cx="4576249" cy="1841535"/>
            <a:chOff x="152400" y="1358938"/>
            <a:chExt cx="5127450" cy="2425625"/>
          </a:xfrm>
        </p:grpSpPr>
        <p:pic>
          <p:nvPicPr>
            <p:cNvPr id="100" name="Google Shape;100;p18"/>
            <p:cNvPicPr preferRelativeResize="0"/>
            <p:nvPr/>
          </p:nvPicPr>
          <p:blipFill rotWithShape="1">
            <a:blip r:embed="rId4">
              <a:alphaModFix/>
            </a:blip>
            <a:srcRect b="3901" l="0" r="1989" t="0"/>
            <a:stretch/>
          </p:blipFill>
          <p:spPr>
            <a:xfrm>
              <a:off x="1788400" y="1358938"/>
              <a:ext cx="3491450" cy="2425625"/>
            </a:xfrm>
            <a:prstGeom prst="rect">
              <a:avLst/>
            </a:prstGeom>
            <a:noFill/>
            <a:ln>
              <a:noFill/>
            </a:ln>
          </p:spPr>
        </p:pic>
        <p:pic>
          <p:nvPicPr>
            <p:cNvPr id="101" name="Google Shape;101;p18"/>
            <p:cNvPicPr preferRelativeResize="0"/>
            <p:nvPr/>
          </p:nvPicPr>
          <p:blipFill>
            <a:blip r:embed="rId5">
              <a:alphaModFix/>
            </a:blip>
            <a:stretch>
              <a:fillRect/>
            </a:stretch>
          </p:blipFill>
          <p:spPr>
            <a:xfrm rot="10800000">
              <a:off x="152400" y="2519650"/>
              <a:ext cx="1485428" cy="1017050"/>
            </a:xfrm>
            <a:prstGeom prst="rect">
              <a:avLst/>
            </a:prstGeom>
            <a:noFill/>
            <a:ln>
              <a:noFill/>
            </a:ln>
          </p:spPr>
        </p:pic>
      </p:grpSp>
      <p:sp>
        <p:nvSpPr>
          <p:cNvPr id="102" name="Google Shape;102;p18"/>
          <p:cNvSpPr txBox="1"/>
          <p:nvPr/>
        </p:nvSpPr>
        <p:spPr>
          <a:xfrm>
            <a:off x="6449400" y="1311375"/>
            <a:ext cx="2382900" cy="36942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GB" sz="1200">
                <a:solidFill>
                  <a:srgbClr val="FF0000"/>
                </a:solidFill>
              </a:rPr>
              <a:t>Anecdotes </a:t>
            </a:r>
            <a:endParaRPr b="1" sz="1200">
              <a:solidFill>
                <a:srgbClr val="FF0000"/>
              </a:solidFill>
            </a:endParaRPr>
          </a:p>
          <a:p>
            <a:pPr indent="0" lvl="0" marL="0" rtl="0" algn="l">
              <a:spcBef>
                <a:spcPts val="0"/>
              </a:spcBef>
              <a:spcAft>
                <a:spcPts val="0"/>
              </a:spcAft>
              <a:buClr>
                <a:schemeClr val="dk1"/>
              </a:buClr>
              <a:buSzPts val="1100"/>
              <a:buFont typeface="Arial"/>
              <a:buNone/>
            </a:pPr>
            <a:r>
              <a:t/>
            </a:r>
            <a:endParaRPr b="1" sz="1200">
              <a:solidFill>
                <a:srgbClr val="FF0000"/>
              </a:solidFill>
            </a:endParaRPr>
          </a:p>
          <a:p>
            <a:pPr indent="0" lvl="0" marL="0" rtl="0" algn="l">
              <a:spcBef>
                <a:spcPts val="0"/>
              </a:spcBef>
              <a:spcAft>
                <a:spcPts val="0"/>
              </a:spcAft>
              <a:buClr>
                <a:schemeClr val="dk1"/>
              </a:buClr>
              <a:buSzPts val="1100"/>
              <a:buFont typeface="Arial"/>
              <a:buNone/>
            </a:pPr>
            <a:r>
              <a:rPr b="1" lang="en-GB" sz="1200">
                <a:solidFill>
                  <a:srgbClr val="FF0000"/>
                </a:solidFill>
              </a:rPr>
              <a:t>Facts</a:t>
            </a:r>
            <a:endParaRPr sz="1200">
              <a:solidFill>
                <a:schemeClr val="dk1"/>
              </a:solidFill>
            </a:endParaRPr>
          </a:p>
          <a:p>
            <a:pPr indent="0" lvl="0" marL="0" rtl="0" algn="l">
              <a:spcBef>
                <a:spcPts val="0"/>
              </a:spcBef>
              <a:spcAft>
                <a:spcPts val="0"/>
              </a:spcAft>
              <a:buClr>
                <a:schemeClr val="dk1"/>
              </a:buClr>
              <a:buSzPts val="1100"/>
              <a:buFont typeface="Arial"/>
              <a:buNone/>
            </a:pPr>
            <a:r>
              <a:rPr b="1" lang="en-GB" sz="1200">
                <a:solidFill>
                  <a:srgbClr val="FF0000"/>
                </a:solidFill>
              </a:rPr>
              <a:t>Alliteration</a:t>
            </a:r>
            <a:endParaRPr b="1" sz="1200">
              <a:solidFill>
                <a:srgbClr val="FF0000"/>
              </a:solidFill>
            </a:endParaRPr>
          </a:p>
          <a:p>
            <a:pPr indent="0" lvl="0" marL="0" rtl="0" algn="l">
              <a:spcBef>
                <a:spcPts val="0"/>
              </a:spcBef>
              <a:spcAft>
                <a:spcPts val="0"/>
              </a:spcAft>
              <a:buClr>
                <a:schemeClr val="dk1"/>
              </a:buClr>
              <a:buSzPts val="1100"/>
              <a:buFont typeface="Arial"/>
              <a:buNone/>
            </a:pPr>
            <a:r>
              <a:rPr b="1" lang="en-GB" sz="1200">
                <a:solidFill>
                  <a:srgbClr val="FF0000"/>
                </a:solidFill>
              </a:rPr>
              <a:t>Repetition</a:t>
            </a:r>
            <a:endParaRPr b="1" sz="1200">
              <a:solidFill>
                <a:srgbClr val="FF0000"/>
              </a:solidFill>
            </a:endParaRPr>
          </a:p>
          <a:p>
            <a:pPr indent="0" lvl="0" marL="0" rtl="0" algn="l">
              <a:spcBef>
                <a:spcPts val="0"/>
              </a:spcBef>
              <a:spcAft>
                <a:spcPts val="0"/>
              </a:spcAft>
              <a:buClr>
                <a:schemeClr val="dk1"/>
              </a:buClr>
              <a:buSzPts val="1100"/>
              <a:buFont typeface="Arial"/>
              <a:buNone/>
            </a:pPr>
            <a:r>
              <a:rPr b="1" lang="en-GB" sz="1200">
                <a:solidFill>
                  <a:srgbClr val="FF0000"/>
                </a:solidFill>
              </a:rPr>
              <a:t>Triples</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b="1" lang="en-GB" sz="1200">
                <a:solidFill>
                  <a:srgbClr val="FF0000"/>
                </a:solidFill>
              </a:rPr>
              <a:t>Hyperbole</a:t>
            </a:r>
            <a:endParaRPr sz="1200">
              <a:solidFill>
                <a:schemeClr val="dk1"/>
              </a:solidFill>
            </a:endParaRPr>
          </a:p>
          <a:p>
            <a:pPr indent="0" lvl="0" marL="0" rtl="0" algn="l">
              <a:spcBef>
                <a:spcPts val="0"/>
              </a:spcBef>
              <a:spcAft>
                <a:spcPts val="0"/>
              </a:spcAft>
              <a:buClr>
                <a:schemeClr val="dk1"/>
              </a:buClr>
              <a:buSzPts val="1100"/>
              <a:buFont typeface="Arial"/>
              <a:buNone/>
            </a:pPr>
            <a:r>
              <a:rPr b="1" lang="en-GB" sz="1200">
                <a:solidFill>
                  <a:srgbClr val="FF0000"/>
                </a:solidFill>
              </a:rPr>
              <a:t>Opinion</a:t>
            </a:r>
            <a:endParaRPr sz="1200">
              <a:solidFill>
                <a:schemeClr val="dk1"/>
              </a:solidFill>
            </a:endParaRPr>
          </a:p>
          <a:p>
            <a:pPr indent="0" lvl="0" marL="0" rtl="0" algn="l">
              <a:spcBef>
                <a:spcPts val="0"/>
              </a:spcBef>
              <a:spcAft>
                <a:spcPts val="0"/>
              </a:spcAft>
              <a:buClr>
                <a:schemeClr val="dk1"/>
              </a:buClr>
              <a:buSzPts val="1100"/>
              <a:buFont typeface="Arial"/>
              <a:buNone/>
            </a:pPr>
            <a:r>
              <a:rPr b="1" lang="en-GB" sz="1200">
                <a:solidFill>
                  <a:srgbClr val="FF0000"/>
                </a:solidFill>
              </a:rPr>
              <a:t>Rhetorical questions</a:t>
            </a:r>
            <a:endParaRPr sz="1200">
              <a:solidFill>
                <a:schemeClr val="dk1"/>
              </a:solidFill>
            </a:endParaRPr>
          </a:p>
          <a:p>
            <a:pPr indent="0" lvl="0" marL="0" rtl="0" algn="l">
              <a:spcBef>
                <a:spcPts val="0"/>
              </a:spcBef>
              <a:spcAft>
                <a:spcPts val="0"/>
              </a:spcAft>
              <a:buClr>
                <a:schemeClr val="dk1"/>
              </a:buClr>
              <a:buSzPts val="1100"/>
              <a:buFont typeface="Arial"/>
              <a:buNone/>
            </a:pPr>
            <a:r>
              <a:rPr b="1" lang="en-GB" sz="1200">
                <a:solidFill>
                  <a:srgbClr val="FF0000"/>
                </a:solidFill>
              </a:rPr>
              <a:t>Statistics</a:t>
            </a:r>
            <a:endParaRPr sz="1200">
              <a:solidFill>
                <a:schemeClr val="dk1"/>
              </a:solidFill>
            </a:endParaRPr>
          </a:p>
          <a:p>
            <a:pPr indent="0" lvl="0" marL="0" rtl="0" algn="l">
              <a:spcBef>
                <a:spcPts val="0"/>
              </a:spcBef>
              <a:spcAft>
                <a:spcPts val="0"/>
              </a:spcAft>
              <a:buClr>
                <a:schemeClr val="dk1"/>
              </a:buClr>
              <a:buSzPts val="1100"/>
              <a:buFont typeface="Arial"/>
              <a:buNone/>
            </a:pPr>
            <a:r>
              <a:rPr b="1" lang="en-GB" sz="1200">
                <a:solidFill>
                  <a:srgbClr val="FF0000"/>
                </a:solidFill>
              </a:rPr>
              <a:t>Emotive vocabulary</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b="1" lang="en-GB" sz="1200">
                <a:solidFill>
                  <a:srgbClr val="FF0000"/>
                </a:solidFill>
              </a:rPr>
              <a:t>Group vocabulary (us, we, our)</a:t>
            </a:r>
            <a:endParaRPr sz="1200">
              <a:solidFill>
                <a:schemeClr val="dk1"/>
              </a:solidFill>
            </a:endParaRPr>
          </a:p>
          <a:p>
            <a:pPr indent="0" lvl="0" marL="0" rtl="0" algn="l">
              <a:spcBef>
                <a:spcPts val="0"/>
              </a:spcBef>
              <a:spcAft>
                <a:spcPts val="0"/>
              </a:spcAft>
              <a:buClr>
                <a:schemeClr val="dk1"/>
              </a:buClr>
              <a:buSzPts val="1100"/>
              <a:buFont typeface="Arial"/>
              <a:buNone/>
            </a:pPr>
            <a:r>
              <a:rPr b="1" lang="en-GB" sz="1200">
                <a:solidFill>
                  <a:srgbClr val="FF0000"/>
                </a:solidFill>
              </a:rPr>
              <a:t>Lists</a:t>
            </a:r>
            <a:endParaRPr sz="1200">
              <a:solidFill>
                <a:schemeClr val="dk1"/>
              </a:solidFill>
            </a:endParaRPr>
          </a:p>
          <a:p>
            <a:pPr indent="0" lvl="0" marL="0" rtl="0" algn="l">
              <a:spcBef>
                <a:spcPts val="0"/>
              </a:spcBef>
              <a:spcAft>
                <a:spcPts val="0"/>
              </a:spcAft>
              <a:buClr>
                <a:schemeClr val="dk1"/>
              </a:buClr>
              <a:buSzPts val="1100"/>
              <a:buFont typeface="Arial"/>
              <a:buNone/>
            </a:pPr>
            <a:r>
              <a:rPr b="1" lang="en-GB" sz="1200">
                <a:solidFill>
                  <a:srgbClr val="FF0000"/>
                </a:solidFill>
              </a:rPr>
              <a:t>Imperatives</a:t>
            </a:r>
            <a:endParaRPr sz="1200">
              <a:solidFill>
                <a:schemeClr val="dk1"/>
              </a:solidFill>
            </a:endParaRPr>
          </a:p>
          <a:p>
            <a:pPr indent="0" lvl="0" marL="0" rtl="0" algn="l">
              <a:spcBef>
                <a:spcPts val="0"/>
              </a:spcBef>
              <a:spcAft>
                <a:spcPts val="0"/>
              </a:spcAft>
              <a:buClr>
                <a:schemeClr val="dk1"/>
              </a:buClr>
              <a:buSzPts val="1100"/>
              <a:buFont typeface="Arial"/>
              <a:buNone/>
            </a:pPr>
            <a:r>
              <a:rPr b="1" lang="en-GB" sz="1200">
                <a:solidFill>
                  <a:srgbClr val="FF0000"/>
                </a:solidFill>
              </a:rPr>
              <a:t>Direct address</a:t>
            </a:r>
            <a:endParaRPr sz="1200">
              <a:solidFill>
                <a:schemeClr val="dk1"/>
              </a:solidFill>
            </a:endParaRPr>
          </a:p>
          <a:p>
            <a:pPr indent="0" lvl="0" marL="0" rtl="0" algn="l">
              <a:spcBef>
                <a:spcPts val="0"/>
              </a:spcBef>
              <a:spcAft>
                <a:spcPts val="0"/>
              </a:spcAft>
              <a:buNone/>
            </a:pPr>
            <a:r>
              <a:rPr b="1" lang="en-GB" sz="1200">
                <a:solidFill>
                  <a:srgbClr val="FF0000"/>
                </a:solidFill>
              </a:rPr>
              <a:t>Expert opinions</a:t>
            </a:r>
            <a:endParaRPr/>
          </a:p>
        </p:txBody>
      </p:sp>
      <p:sp>
        <p:nvSpPr>
          <p:cNvPr id="103" name="Google Shape;103;p18"/>
          <p:cNvSpPr txBox="1"/>
          <p:nvPr/>
        </p:nvSpPr>
        <p:spPr>
          <a:xfrm>
            <a:off x="259525" y="1311375"/>
            <a:ext cx="5647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000">
                <a:solidFill>
                  <a:srgbClr val="FF0000"/>
                </a:solidFill>
              </a:rPr>
              <a:t>A FART HORSE GLIDES</a:t>
            </a:r>
            <a:endParaRPr b="1" sz="3000">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9"/>
          <p:cNvSpPr txBox="1"/>
          <p:nvPr>
            <p:ph type="title"/>
          </p:nvPr>
        </p:nvSpPr>
        <p:spPr>
          <a:xfrm>
            <a:off x="353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You are encouraged to use some other strategies to make your writing more engaging….what’s the other mnemonic that can help? </a:t>
            </a:r>
            <a:endParaRPr/>
          </a:p>
          <a:p>
            <a:pPr indent="0" lvl="0" marL="0" rtl="0" algn="l">
              <a:spcBef>
                <a:spcPts val="0"/>
              </a:spcBef>
              <a:spcAft>
                <a:spcPts val="0"/>
              </a:spcAft>
              <a:buNone/>
            </a:pPr>
            <a:r>
              <a:t/>
            </a:r>
            <a:endParaRPr/>
          </a:p>
        </p:txBody>
      </p:sp>
      <p:sp>
        <p:nvSpPr>
          <p:cNvPr id="109" name="Google Shape;109;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0" name="Google Shape;110;p19"/>
          <p:cNvPicPr preferRelativeResize="0"/>
          <p:nvPr/>
        </p:nvPicPr>
        <p:blipFill>
          <a:blip r:embed="rId3">
            <a:alphaModFix/>
          </a:blip>
          <a:stretch>
            <a:fillRect/>
          </a:stretch>
        </p:blipFill>
        <p:spPr>
          <a:xfrm>
            <a:off x="2737020" y="1845275"/>
            <a:ext cx="2211725" cy="3117600"/>
          </a:xfrm>
          <a:prstGeom prst="rect">
            <a:avLst/>
          </a:prstGeom>
          <a:noFill/>
          <a:ln>
            <a:noFill/>
          </a:ln>
        </p:spPr>
      </p:pic>
      <p:pic>
        <p:nvPicPr>
          <p:cNvPr id="111" name="Google Shape;111;p19"/>
          <p:cNvPicPr preferRelativeResize="0"/>
          <p:nvPr/>
        </p:nvPicPr>
        <p:blipFill>
          <a:blip r:embed="rId4">
            <a:alphaModFix/>
          </a:blip>
          <a:stretch>
            <a:fillRect/>
          </a:stretch>
        </p:blipFill>
        <p:spPr>
          <a:xfrm>
            <a:off x="5588397" y="1845275"/>
            <a:ext cx="2480750" cy="2871100"/>
          </a:xfrm>
          <a:prstGeom prst="rect">
            <a:avLst/>
          </a:prstGeom>
          <a:noFill/>
          <a:ln>
            <a:noFill/>
          </a:ln>
        </p:spPr>
      </p:pic>
      <p:pic>
        <p:nvPicPr>
          <p:cNvPr id="112" name="Google Shape;112;p19"/>
          <p:cNvPicPr preferRelativeResize="0"/>
          <p:nvPr/>
        </p:nvPicPr>
        <p:blipFill>
          <a:blip r:embed="rId5">
            <a:alphaModFix/>
          </a:blip>
          <a:stretch>
            <a:fillRect/>
          </a:stretch>
        </p:blipFill>
        <p:spPr>
          <a:xfrm>
            <a:off x="2737025" y="1007075"/>
            <a:ext cx="4610100" cy="838200"/>
          </a:xfrm>
          <a:prstGeom prst="rect">
            <a:avLst/>
          </a:prstGeom>
          <a:noFill/>
          <a:ln>
            <a:noFill/>
          </a:ln>
        </p:spPr>
      </p:pic>
      <p:sp>
        <p:nvSpPr>
          <p:cNvPr id="113" name="Google Shape;113;p19"/>
          <p:cNvSpPr txBox="1"/>
          <p:nvPr/>
        </p:nvSpPr>
        <p:spPr>
          <a:xfrm>
            <a:off x="417600" y="1803275"/>
            <a:ext cx="1851000" cy="3201600"/>
          </a:xfrm>
          <a:prstGeom prst="rect">
            <a:avLst/>
          </a:prstGeom>
          <a:solidFill>
            <a:srgbClr val="F4CCCC"/>
          </a:solid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a:t>A note of caution: </a:t>
            </a:r>
            <a:endParaRPr b="1"/>
          </a:p>
          <a:p>
            <a:pPr indent="0" lvl="0" marL="0" rtl="0" algn="l">
              <a:spcBef>
                <a:spcPts val="0"/>
              </a:spcBef>
              <a:spcAft>
                <a:spcPts val="0"/>
              </a:spcAft>
              <a:buNone/>
            </a:pPr>
            <a:r>
              <a:rPr b="1" lang="en-GB"/>
              <a:t>Be very careful when selecting from this list. You want your writing to be engaging and credible. You are NOT to trying to write a work of fiction. So only use the devices that work for your </a:t>
            </a:r>
            <a:r>
              <a:rPr b="1" lang="en-GB"/>
              <a:t>purpose</a:t>
            </a:r>
            <a:r>
              <a:rPr b="1" lang="en-GB"/>
              <a:t> and audience. </a:t>
            </a:r>
            <a:endParaRPr/>
          </a:p>
        </p:txBody>
      </p:sp>
      <p:pic>
        <p:nvPicPr>
          <p:cNvPr id="114" name="Google Shape;114;p19"/>
          <p:cNvPicPr preferRelativeResize="0"/>
          <p:nvPr/>
        </p:nvPicPr>
        <p:blipFill>
          <a:blip r:embed="rId6">
            <a:alphaModFix/>
          </a:blip>
          <a:stretch>
            <a:fillRect/>
          </a:stretch>
        </p:blipFill>
        <p:spPr>
          <a:xfrm>
            <a:off x="7347125" y="3923675"/>
            <a:ext cx="1732000" cy="1039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1000"/>
                                        <p:tgtEl>
                                          <p:spTgt spid="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000"/>
                                        <p:tgtEl>
                                          <p:spTgt spid="1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0"/>
          <p:cNvSpPr txBox="1"/>
          <p:nvPr>
            <p:ph type="title"/>
          </p:nvPr>
        </p:nvSpPr>
        <p:spPr>
          <a:xfrm>
            <a:off x="311700" y="348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3520">
                <a:solidFill>
                  <a:srgbClr val="0000FF"/>
                </a:solidFill>
                <a:latin typeface="Indie Flower"/>
                <a:ea typeface="Indie Flower"/>
                <a:cs typeface="Indie Flower"/>
                <a:sym typeface="Indie Flower"/>
              </a:rPr>
              <a:t>Mrs Shakespeare - Wonder woman!</a:t>
            </a:r>
            <a:endParaRPr b="1" sz="3520">
              <a:solidFill>
                <a:srgbClr val="0000FF"/>
              </a:solidFill>
              <a:latin typeface="Indie Flower"/>
              <a:ea typeface="Indie Flower"/>
              <a:cs typeface="Indie Flower"/>
              <a:sym typeface="Indie Flower"/>
            </a:endParaRPr>
          </a:p>
        </p:txBody>
      </p:sp>
      <p:sp>
        <p:nvSpPr>
          <p:cNvPr id="120" name="Google Shape;120;p20"/>
          <p:cNvSpPr txBox="1"/>
          <p:nvPr>
            <p:ph idx="1" type="body"/>
          </p:nvPr>
        </p:nvSpPr>
        <p:spPr>
          <a:xfrm>
            <a:off x="221425" y="4286250"/>
            <a:ext cx="8520600" cy="443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GB" sz="3300">
                <a:solidFill>
                  <a:srgbClr val="0000FF"/>
                </a:solidFill>
                <a:latin typeface="Architects Daughter"/>
                <a:ea typeface="Architects Daughter"/>
                <a:cs typeface="Architects Daughter"/>
                <a:sym typeface="Architects Daughter"/>
              </a:rPr>
              <a:t>h</a:t>
            </a:r>
            <a:r>
              <a:rPr b="1" lang="en-GB" sz="3300">
                <a:solidFill>
                  <a:srgbClr val="0000FF"/>
                </a:solidFill>
                <a:latin typeface="Architects Daughter"/>
                <a:ea typeface="Architects Daughter"/>
                <a:cs typeface="Architects Daughter"/>
                <a:sym typeface="Architects Daughter"/>
              </a:rPr>
              <a:t>as produced a revision booklet for you…..</a:t>
            </a:r>
            <a:endParaRPr b="1" sz="3300">
              <a:solidFill>
                <a:srgbClr val="0000FF"/>
              </a:solidFill>
              <a:latin typeface="Architects Daughter"/>
              <a:ea typeface="Architects Daughter"/>
              <a:cs typeface="Architects Daughter"/>
              <a:sym typeface="Architects Daughter"/>
            </a:endParaRPr>
          </a:p>
        </p:txBody>
      </p:sp>
      <p:pic>
        <p:nvPicPr>
          <p:cNvPr id="121" name="Google Shape;121;p20"/>
          <p:cNvPicPr preferRelativeResize="0"/>
          <p:nvPr/>
        </p:nvPicPr>
        <p:blipFill>
          <a:blip r:embed="rId3">
            <a:alphaModFix/>
          </a:blip>
          <a:stretch>
            <a:fillRect/>
          </a:stretch>
        </p:blipFill>
        <p:spPr>
          <a:xfrm>
            <a:off x="2082600" y="857250"/>
            <a:ext cx="4533900" cy="3429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1"/>
          <p:cNvSpPr txBox="1"/>
          <p:nvPr>
            <p:ph type="title"/>
          </p:nvPr>
        </p:nvSpPr>
        <p:spPr>
          <a:xfrm>
            <a:off x="311700" y="56275"/>
            <a:ext cx="8520600" cy="57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3420">
                <a:solidFill>
                  <a:srgbClr val="0000FF"/>
                </a:solidFill>
              </a:rPr>
              <a:t>So, </a:t>
            </a:r>
            <a:r>
              <a:rPr b="1" i="1" lang="en-GB" sz="3420" u="sng">
                <a:solidFill>
                  <a:srgbClr val="0000FF"/>
                </a:solidFill>
              </a:rPr>
              <a:t>HOW</a:t>
            </a:r>
            <a:r>
              <a:rPr b="1" lang="en-GB" sz="3420">
                <a:solidFill>
                  <a:srgbClr val="0000FF"/>
                </a:solidFill>
              </a:rPr>
              <a:t> do I revise?</a:t>
            </a:r>
            <a:endParaRPr b="1" sz="3420">
              <a:solidFill>
                <a:srgbClr val="0000FF"/>
              </a:solidFill>
            </a:endParaRPr>
          </a:p>
        </p:txBody>
      </p:sp>
      <p:sp>
        <p:nvSpPr>
          <p:cNvPr id="127" name="Google Shape;127;p21"/>
          <p:cNvSpPr txBox="1"/>
          <p:nvPr>
            <p:ph idx="1" type="body"/>
          </p:nvPr>
        </p:nvSpPr>
        <p:spPr>
          <a:xfrm>
            <a:off x="311700" y="810350"/>
            <a:ext cx="8520600" cy="3961500"/>
          </a:xfrm>
          <a:prstGeom prst="rect">
            <a:avLst/>
          </a:prstGeom>
          <a:ln cap="flat" cmpd="sng" w="19050">
            <a:solidFill>
              <a:srgbClr val="FF0000"/>
            </a:solidFill>
            <a:prstDash val="solid"/>
            <a:round/>
            <a:headEnd len="sm" w="sm" type="none"/>
            <a:tailEnd len="sm" w="sm" type="none"/>
          </a:ln>
        </p:spPr>
        <p:txBody>
          <a:bodyPr anchorCtr="0" anchor="t" bIns="91425" lIns="91425" spcFirstLastPara="1" rIns="91425" wrap="square" tIns="91425">
            <a:normAutofit fontScale="85000"/>
          </a:bodyPr>
          <a:lstStyle/>
          <a:p>
            <a:pPr indent="-343027" lvl="0" marL="457200" rtl="0" algn="l">
              <a:lnSpc>
                <a:spcPct val="115000"/>
              </a:lnSpc>
              <a:spcBef>
                <a:spcPts val="0"/>
              </a:spcBef>
              <a:spcAft>
                <a:spcPts val="0"/>
              </a:spcAft>
              <a:buClr>
                <a:srgbClr val="FF0000"/>
              </a:buClr>
              <a:buSzPct val="100000"/>
              <a:buChar char="●"/>
            </a:pPr>
            <a:r>
              <a:rPr b="1" lang="en-GB" sz="2120">
                <a:solidFill>
                  <a:srgbClr val="FF0000"/>
                </a:solidFill>
              </a:rPr>
              <a:t>Make a firm </a:t>
            </a:r>
            <a:r>
              <a:rPr b="1" lang="en-GB" sz="2120">
                <a:solidFill>
                  <a:srgbClr val="FF0000"/>
                </a:solidFill>
              </a:rPr>
              <a:t>commitment</a:t>
            </a:r>
            <a:r>
              <a:rPr b="1" lang="en-GB" sz="2120">
                <a:solidFill>
                  <a:srgbClr val="FF0000"/>
                </a:solidFill>
              </a:rPr>
              <a:t> to </a:t>
            </a:r>
            <a:r>
              <a:rPr b="1" i="1" lang="en-GB" sz="2120">
                <a:solidFill>
                  <a:srgbClr val="FF0000"/>
                </a:solidFill>
              </a:rPr>
              <a:t>START NOW</a:t>
            </a:r>
            <a:endParaRPr b="1" i="1" sz="2120">
              <a:solidFill>
                <a:srgbClr val="FF0000"/>
              </a:solidFill>
            </a:endParaRPr>
          </a:p>
          <a:p>
            <a:pPr indent="-343027" lvl="0" marL="457200" rtl="0" algn="l">
              <a:lnSpc>
                <a:spcPct val="115000"/>
              </a:lnSpc>
              <a:spcBef>
                <a:spcPts val="0"/>
              </a:spcBef>
              <a:spcAft>
                <a:spcPts val="0"/>
              </a:spcAft>
              <a:buClr>
                <a:srgbClr val="FF0000"/>
              </a:buClr>
              <a:buSzPct val="100000"/>
              <a:buChar char="●"/>
            </a:pPr>
            <a:r>
              <a:rPr b="1" lang="en-GB" sz="2120">
                <a:solidFill>
                  <a:srgbClr val="FF0000"/>
                </a:solidFill>
              </a:rPr>
              <a:t>Set aside time at least 3 </a:t>
            </a:r>
            <a:r>
              <a:rPr b="1" lang="en-GB" sz="2120">
                <a:solidFill>
                  <a:srgbClr val="FF0000"/>
                </a:solidFill>
              </a:rPr>
              <a:t>times</a:t>
            </a:r>
            <a:r>
              <a:rPr b="1" lang="en-GB" sz="2120">
                <a:solidFill>
                  <a:srgbClr val="FF0000"/>
                </a:solidFill>
              </a:rPr>
              <a:t> a week to work on the booklet</a:t>
            </a:r>
            <a:endParaRPr b="1" sz="2120">
              <a:solidFill>
                <a:srgbClr val="FF0000"/>
              </a:solidFill>
            </a:endParaRPr>
          </a:p>
          <a:p>
            <a:pPr indent="-343027" lvl="0" marL="457200" rtl="0" algn="l">
              <a:lnSpc>
                <a:spcPct val="115000"/>
              </a:lnSpc>
              <a:spcBef>
                <a:spcPts val="0"/>
              </a:spcBef>
              <a:spcAft>
                <a:spcPts val="0"/>
              </a:spcAft>
              <a:buClr>
                <a:srgbClr val="FF0000"/>
              </a:buClr>
              <a:buSzPct val="100000"/>
              <a:buChar char="●"/>
            </a:pPr>
            <a:r>
              <a:rPr b="1" lang="en-GB" sz="2120">
                <a:solidFill>
                  <a:srgbClr val="FF0000"/>
                </a:solidFill>
              </a:rPr>
              <a:t>Ensure you have a suitable place and no distractions…. </a:t>
            </a:r>
            <a:r>
              <a:rPr b="1" lang="en-GB" sz="2120">
                <a:solidFill>
                  <a:srgbClr val="FF0000"/>
                </a:solidFill>
              </a:rPr>
              <a:t>y</a:t>
            </a:r>
            <a:r>
              <a:rPr b="1" lang="en-GB" sz="2120">
                <a:solidFill>
                  <a:srgbClr val="FF0000"/>
                </a:solidFill>
              </a:rPr>
              <a:t>es, that does mean switching off your phone and dedicating the time to the work. </a:t>
            </a:r>
            <a:endParaRPr b="1" sz="2120">
              <a:solidFill>
                <a:srgbClr val="FF0000"/>
              </a:solidFill>
            </a:endParaRPr>
          </a:p>
          <a:p>
            <a:pPr indent="-343027" lvl="0" marL="457200" rtl="0" algn="l">
              <a:lnSpc>
                <a:spcPct val="115000"/>
              </a:lnSpc>
              <a:spcBef>
                <a:spcPts val="0"/>
              </a:spcBef>
              <a:spcAft>
                <a:spcPts val="0"/>
              </a:spcAft>
              <a:buClr>
                <a:srgbClr val="FF0000"/>
              </a:buClr>
              <a:buSzPct val="100000"/>
              <a:buChar char="●"/>
            </a:pPr>
            <a:r>
              <a:rPr b="1" lang="en-GB" sz="2120">
                <a:solidFill>
                  <a:srgbClr val="FF0000"/>
                </a:solidFill>
              </a:rPr>
              <a:t>Work through y</a:t>
            </a:r>
            <a:r>
              <a:rPr b="1" lang="en-GB" sz="2120">
                <a:solidFill>
                  <a:srgbClr val="FF0000"/>
                </a:solidFill>
              </a:rPr>
              <a:t>our English Language Paper 2 Revision Booklet. </a:t>
            </a:r>
            <a:endParaRPr b="1" sz="2120">
              <a:solidFill>
                <a:srgbClr val="FF0000"/>
              </a:solidFill>
            </a:endParaRPr>
          </a:p>
          <a:p>
            <a:pPr indent="-343027" lvl="0" marL="457200" rtl="0" algn="l">
              <a:lnSpc>
                <a:spcPct val="115000"/>
              </a:lnSpc>
              <a:spcBef>
                <a:spcPts val="0"/>
              </a:spcBef>
              <a:spcAft>
                <a:spcPts val="0"/>
              </a:spcAft>
              <a:buClr>
                <a:srgbClr val="FF0000"/>
              </a:buClr>
              <a:buSzPct val="100000"/>
              <a:buChar char="●"/>
            </a:pPr>
            <a:r>
              <a:rPr b="1" lang="en-GB" sz="2120">
                <a:solidFill>
                  <a:srgbClr val="FF0000"/>
                </a:solidFill>
              </a:rPr>
              <a:t>The booklet is carefully designed to guide you back through ALL the knowledge &amp; skills you need for your exam. </a:t>
            </a:r>
            <a:endParaRPr b="1" sz="2120">
              <a:solidFill>
                <a:srgbClr val="FF0000"/>
              </a:solidFill>
            </a:endParaRPr>
          </a:p>
          <a:p>
            <a:pPr indent="-343027" lvl="0" marL="457200" rtl="0" algn="l">
              <a:lnSpc>
                <a:spcPct val="115000"/>
              </a:lnSpc>
              <a:spcBef>
                <a:spcPts val="0"/>
              </a:spcBef>
              <a:spcAft>
                <a:spcPts val="0"/>
              </a:spcAft>
              <a:buClr>
                <a:srgbClr val="FF0000"/>
              </a:buClr>
              <a:buSzPct val="100000"/>
              <a:buChar char="●"/>
            </a:pPr>
            <a:r>
              <a:rPr b="1" lang="en-GB" sz="2120">
                <a:solidFill>
                  <a:srgbClr val="FF0000"/>
                </a:solidFill>
              </a:rPr>
              <a:t>Your teacher will be setting activities from the booklet as part of the homework. However, there will be </a:t>
            </a:r>
            <a:r>
              <a:rPr b="1" i="1" lang="en-GB" sz="2120">
                <a:solidFill>
                  <a:srgbClr val="FF0000"/>
                </a:solidFill>
              </a:rPr>
              <a:t>other</a:t>
            </a:r>
            <a:r>
              <a:rPr b="1" lang="en-GB" sz="2120">
                <a:solidFill>
                  <a:srgbClr val="FF0000"/>
                </a:solidFill>
              </a:rPr>
              <a:t> homework tasks to do as well. </a:t>
            </a:r>
            <a:endParaRPr b="1" sz="2120">
              <a:solidFill>
                <a:srgbClr val="FF0000"/>
              </a:solidFill>
            </a:endParaRPr>
          </a:p>
          <a:p>
            <a:pPr indent="-343027" lvl="0" marL="457200" rtl="0" algn="l">
              <a:lnSpc>
                <a:spcPct val="115000"/>
              </a:lnSpc>
              <a:spcBef>
                <a:spcPts val="0"/>
              </a:spcBef>
              <a:spcAft>
                <a:spcPts val="0"/>
              </a:spcAft>
              <a:buClr>
                <a:srgbClr val="FF0000"/>
              </a:buClr>
              <a:buSzPct val="100000"/>
              <a:buChar char="●"/>
            </a:pPr>
            <a:r>
              <a:rPr b="1" lang="en-GB" sz="2120">
                <a:solidFill>
                  <a:srgbClr val="FF0000"/>
                </a:solidFill>
              </a:rPr>
              <a:t>You are encouraged to do more than you have been set, as this will allow you to work through particular questions at your own pace.  </a:t>
            </a:r>
            <a:endParaRPr b="1" sz="2120">
              <a:solidFill>
                <a:srgbClr val="0000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