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Quicksand"/>
      <p:regular r:id="rId14"/>
      <p:bold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Quicksand-bold.fntdata"/><Relationship Id="rId14" Type="http://schemas.openxmlformats.org/officeDocument/2006/relationships/font" Target="fonts/Quicksand-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8a6f5d3864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8a6f5d3864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8a6f5d3864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8a6f5d3864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8a6f5d3864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8a6f5d3864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8a6f5d3864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8a6f5d3864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8a6f5d3864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8a6f5d3864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8a6f5d3864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8a6f5d3864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8a6f5d3864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8a6f5d3864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gradFill>
          <a:gsLst>
            <a:gs pos="0">
              <a:srgbClr val="DBD4EB"/>
            </a:gs>
            <a:gs pos="100000">
              <a:srgbClr val="9180BB"/>
            </a:gs>
          </a:gsLst>
          <a:lin ang="5400012" scaled="0"/>
        </a:gra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jp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jpg"/><Relationship Id="rId4" Type="http://schemas.openxmlformats.org/officeDocument/2006/relationships/image" Target="../media/image5.png"/><Relationship Id="rId5" Type="http://schemas.openxmlformats.org/officeDocument/2006/relationships/image" Target="../media/image3.png"/><Relationship Id="rId6" Type="http://schemas.openxmlformats.org/officeDocument/2006/relationships/hyperlink" Target="http://www.youtube.com/watch?v=PcFQONj1u3M" TargetMode="External"/><Relationship Id="rId7" Type="http://schemas.openxmlformats.org/officeDocument/2006/relationships/image" Target="../media/image8.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jp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jp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jp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jpg"/><Relationship Id="rId4" Type="http://schemas.openxmlformats.org/officeDocument/2006/relationships/hyperlink" Target="http://www.youtube.com/watch?v=vXXiyIGqliE" TargetMode="External"/><Relationship Id="rId9" Type="http://schemas.openxmlformats.org/officeDocument/2006/relationships/image" Target="../media/image6.jpg"/><Relationship Id="rId5" Type="http://schemas.openxmlformats.org/officeDocument/2006/relationships/image" Target="../media/image7.jpg"/><Relationship Id="rId6" Type="http://schemas.openxmlformats.org/officeDocument/2006/relationships/hyperlink" Target="http://www.youtube.com/watch?v=jYAWf8Y91hA" TargetMode="External"/><Relationship Id="rId7" Type="http://schemas.openxmlformats.org/officeDocument/2006/relationships/image" Target="../media/image4.jpg"/><Relationship Id="rId8" Type="http://schemas.openxmlformats.org/officeDocument/2006/relationships/hyperlink" Target="http://www.youtube.com/watch?v=ubZrAmRxy_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0"/>
            <a:ext cx="8520600" cy="1391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GB" sz="8900">
                <a:solidFill>
                  <a:schemeClr val="accent5"/>
                </a:solidFill>
                <a:latin typeface="Quicksand"/>
                <a:ea typeface="Quicksand"/>
                <a:cs typeface="Quicksand"/>
                <a:sym typeface="Quicksand"/>
              </a:rPr>
              <a:t>Learning Aliens</a:t>
            </a:r>
            <a:endParaRPr b="1" sz="8900">
              <a:solidFill>
                <a:schemeClr val="accent5"/>
              </a:solidFill>
              <a:latin typeface="Quicksand"/>
              <a:ea typeface="Quicksand"/>
              <a:cs typeface="Quicksand"/>
              <a:sym typeface="Quicksand"/>
            </a:endParaRPr>
          </a:p>
        </p:txBody>
      </p:sp>
      <p:pic>
        <p:nvPicPr>
          <p:cNvPr id="55" name="Google Shape;55;p13"/>
          <p:cNvPicPr preferRelativeResize="0"/>
          <p:nvPr/>
        </p:nvPicPr>
        <p:blipFill rotWithShape="1">
          <a:blip r:embed="rId4">
            <a:alphaModFix/>
          </a:blip>
          <a:srcRect b="19984" l="22019" r="22474" t="30230"/>
          <a:stretch/>
        </p:blipFill>
        <p:spPr>
          <a:xfrm>
            <a:off x="1019400" y="1347450"/>
            <a:ext cx="7329726" cy="36765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9" name="Shape 59"/>
        <p:cNvGrpSpPr/>
        <p:nvPr/>
      </p:nvGrpSpPr>
      <p:grpSpPr>
        <a:xfrm>
          <a:off x="0" y="0"/>
          <a:ext cx="0" cy="0"/>
          <a:chOff x="0" y="0"/>
          <a:chExt cx="0" cy="0"/>
        </a:xfrm>
      </p:grpSpPr>
      <p:sp>
        <p:nvSpPr>
          <p:cNvPr id="60" name="Google Shape;60;p14"/>
          <p:cNvSpPr txBox="1"/>
          <p:nvPr>
            <p:ph idx="1" type="body"/>
          </p:nvPr>
        </p:nvSpPr>
        <p:spPr>
          <a:xfrm>
            <a:off x="193250" y="545300"/>
            <a:ext cx="6455400" cy="4372500"/>
          </a:xfrm>
          <a:prstGeom prst="rect">
            <a:avLst/>
          </a:prstGeom>
        </p:spPr>
        <p:txBody>
          <a:bodyPr anchorCtr="0" anchor="ctr" bIns="91425" lIns="91425" spcFirstLastPara="1" rIns="91425" wrap="square" tIns="91425">
            <a:noAutofit/>
          </a:bodyPr>
          <a:lstStyle/>
          <a:p>
            <a:pPr indent="0" lvl="0" marL="0" rtl="0" algn="ctr">
              <a:lnSpc>
                <a:spcPct val="150000"/>
              </a:lnSpc>
              <a:spcBef>
                <a:spcPts val="0"/>
              </a:spcBef>
              <a:spcAft>
                <a:spcPts val="1600"/>
              </a:spcAft>
              <a:buNone/>
            </a:pPr>
            <a:r>
              <a:rPr b="1" lang="en-GB" sz="2300">
                <a:solidFill>
                  <a:srgbClr val="FFFFFF"/>
                </a:solidFill>
                <a:latin typeface="Quicksand"/>
                <a:ea typeface="Quicksand"/>
                <a:cs typeface="Quicksand"/>
                <a:sym typeface="Quicksand"/>
              </a:rPr>
              <a:t>This week we will be focussing on one of our 9 learning aliens.  Each week we will focus on one learning alien. Every learning alien has its own story that links to the aliens learning characteristics.  After the story you can reflect on your own learning and try some new challenges.</a:t>
            </a:r>
            <a:endParaRPr b="1" sz="2300">
              <a:solidFill>
                <a:srgbClr val="FFFFFF"/>
              </a:solidFill>
              <a:latin typeface="Quicksand"/>
              <a:ea typeface="Quicksand"/>
              <a:cs typeface="Quicksand"/>
              <a:sym typeface="Quicksan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4" name="Shape 64"/>
        <p:cNvGrpSpPr/>
        <p:nvPr/>
      </p:nvGrpSpPr>
      <p:grpSpPr>
        <a:xfrm>
          <a:off x="0" y="0"/>
          <a:ext cx="0" cy="0"/>
          <a:chOff x="0" y="0"/>
          <a:chExt cx="0" cy="0"/>
        </a:xfrm>
      </p:grpSpPr>
      <p:sp>
        <p:nvSpPr>
          <p:cNvPr id="65" name="Google Shape;65;p15"/>
          <p:cNvSpPr txBox="1"/>
          <p:nvPr/>
        </p:nvSpPr>
        <p:spPr>
          <a:xfrm>
            <a:off x="311700" y="141675"/>
            <a:ext cx="8520600" cy="876000"/>
          </a:xfrm>
          <a:prstGeom prst="rect">
            <a:avLst/>
          </a:prstGeom>
          <a:noFill/>
          <a:ln cap="flat" cmpd="sng" w="28575">
            <a:solidFill>
              <a:srgbClr val="674EA7"/>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GB" sz="4300">
                <a:solidFill>
                  <a:srgbClr val="674EA7"/>
                </a:solidFill>
                <a:latin typeface="Quicksand"/>
                <a:ea typeface="Quicksand"/>
                <a:cs typeface="Quicksand"/>
                <a:sym typeface="Quicksand"/>
              </a:rPr>
              <a:t>Exploring Eddie</a:t>
            </a:r>
            <a:r>
              <a:rPr b="1" lang="en-GB" sz="4300">
                <a:solidFill>
                  <a:srgbClr val="674EA7"/>
                </a:solidFill>
                <a:latin typeface="Quicksand"/>
                <a:ea typeface="Quicksand"/>
                <a:cs typeface="Quicksand"/>
                <a:sym typeface="Quicksand"/>
              </a:rPr>
              <a:t>!</a:t>
            </a:r>
            <a:endParaRPr b="1" sz="4300">
              <a:solidFill>
                <a:srgbClr val="674EA7"/>
              </a:solidFill>
              <a:latin typeface="Quicksand"/>
              <a:ea typeface="Quicksand"/>
              <a:cs typeface="Quicksand"/>
              <a:sym typeface="Quicksand"/>
            </a:endParaRPr>
          </a:p>
        </p:txBody>
      </p:sp>
      <p:pic>
        <p:nvPicPr>
          <p:cNvPr id="66" name="Google Shape;66;p15"/>
          <p:cNvPicPr preferRelativeResize="0"/>
          <p:nvPr/>
        </p:nvPicPr>
        <p:blipFill rotWithShape="1">
          <a:blip r:embed="rId4">
            <a:alphaModFix/>
          </a:blip>
          <a:srcRect b="10837" l="7849" r="13891" t="13588"/>
          <a:stretch/>
        </p:blipFill>
        <p:spPr>
          <a:xfrm>
            <a:off x="1394875" y="1198725"/>
            <a:ext cx="6080649" cy="378397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0" name="Shape 70"/>
        <p:cNvGrpSpPr/>
        <p:nvPr/>
      </p:nvGrpSpPr>
      <p:grpSpPr>
        <a:xfrm>
          <a:off x="0" y="0"/>
          <a:ext cx="0" cy="0"/>
          <a:chOff x="0" y="0"/>
          <a:chExt cx="0" cy="0"/>
        </a:xfrm>
      </p:grpSpPr>
      <p:sp>
        <p:nvSpPr>
          <p:cNvPr id="71" name="Google Shape;71;p16"/>
          <p:cNvSpPr/>
          <p:nvPr/>
        </p:nvSpPr>
        <p:spPr>
          <a:xfrm>
            <a:off x="5187100" y="261550"/>
            <a:ext cx="3835800" cy="1907100"/>
          </a:xfrm>
          <a:prstGeom prst="wedgeEllipseCallout">
            <a:avLst>
              <a:gd fmla="val -19034" name="adj1"/>
              <a:gd fmla="val 105992" name="adj2"/>
            </a:avLst>
          </a:prstGeom>
          <a:solidFill>
            <a:srgbClr val="D9D2E9"/>
          </a:solidFill>
          <a:ln cap="flat" cmpd="sng" w="38100">
            <a:solidFill>
              <a:srgbClr val="674EA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sz="2500">
                <a:solidFill>
                  <a:srgbClr val="674EA7"/>
                </a:solidFill>
              </a:rPr>
              <a:t>Can you listen to my story?</a:t>
            </a:r>
            <a:endParaRPr sz="2500">
              <a:solidFill>
                <a:srgbClr val="674EA7"/>
              </a:solidFill>
            </a:endParaRPr>
          </a:p>
        </p:txBody>
      </p:sp>
      <p:pic>
        <p:nvPicPr>
          <p:cNvPr id="72" name="Google Shape;72;p16"/>
          <p:cNvPicPr preferRelativeResize="0"/>
          <p:nvPr/>
        </p:nvPicPr>
        <p:blipFill rotWithShape="1">
          <a:blip r:embed="rId4">
            <a:alphaModFix/>
          </a:blip>
          <a:srcRect b="10837" l="7849" r="13891" t="13588"/>
          <a:stretch/>
        </p:blipFill>
        <p:spPr>
          <a:xfrm>
            <a:off x="5546700" y="3378150"/>
            <a:ext cx="3597300" cy="1765351"/>
          </a:xfrm>
          <a:prstGeom prst="rect">
            <a:avLst/>
          </a:prstGeom>
          <a:noFill/>
          <a:ln>
            <a:noFill/>
          </a:ln>
        </p:spPr>
      </p:pic>
      <p:pic>
        <p:nvPicPr>
          <p:cNvPr id="73" name="Google Shape;73;p16"/>
          <p:cNvPicPr preferRelativeResize="0"/>
          <p:nvPr/>
        </p:nvPicPr>
        <p:blipFill>
          <a:blip r:embed="rId5">
            <a:alphaModFix/>
          </a:blip>
          <a:stretch>
            <a:fillRect/>
          </a:stretch>
        </p:blipFill>
        <p:spPr>
          <a:xfrm>
            <a:off x="0" y="0"/>
            <a:ext cx="1610025" cy="1525774"/>
          </a:xfrm>
          <a:prstGeom prst="rect">
            <a:avLst/>
          </a:prstGeom>
          <a:noFill/>
          <a:ln>
            <a:noFill/>
          </a:ln>
        </p:spPr>
      </p:pic>
      <p:pic>
        <p:nvPicPr>
          <p:cNvPr descr="Life is often described as a journey.  This story encourages us to follow our own dreams - to observe, to wonder, to chose your own path and follow your own north star." id="74" name="Google Shape;74;p16" title="The North Star by Peter H. Reynolds">
            <a:hlinkClick r:id="rId6"/>
          </p:cNvPr>
          <p:cNvPicPr preferRelativeResize="0"/>
          <p:nvPr/>
        </p:nvPicPr>
        <p:blipFill>
          <a:blip r:embed="rId7">
            <a:alphaModFix/>
          </a:blip>
          <a:stretch>
            <a:fillRect/>
          </a:stretch>
        </p:blipFill>
        <p:spPr>
          <a:xfrm>
            <a:off x="152400" y="1678174"/>
            <a:ext cx="4417235" cy="3312926"/>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4"/>
                                        </p:tgtEl>
                                        <p:attrNameLst>
                                          <p:attrName>style.visibility</p:attrName>
                                        </p:attrNameLst>
                                      </p:cBhvr>
                                      <p:to>
                                        <p:strVal val="visible"/>
                                      </p:to>
                                    </p:set>
                                    <p:animEffect filter="fade" transition="in">
                                      <p:cBhvr>
                                        <p:cTn dur="1000"/>
                                        <p:tgtEl>
                                          <p:spTgt spid="7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8" name="Shape 78"/>
        <p:cNvGrpSpPr/>
        <p:nvPr/>
      </p:nvGrpSpPr>
      <p:grpSpPr>
        <a:xfrm>
          <a:off x="0" y="0"/>
          <a:ext cx="0" cy="0"/>
          <a:chOff x="0" y="0"/>
          <a:chExt cx="0" cy="0"/>
        </a:xfrm>
      </p:grpSpPr>
      <p:sp>
        <p:nvSpPr>
          <p:cNvPr id="79" name="Google Shape;79;p17"/>
          <p:cNvSpPr/>
          <p:nvPr/>
        </p:nvSpPr>
        <p:spPr>
          <a:xfrm>
            <a:off x="185250" y="141625"/>
            <a:ext cx="3957000" cy="1874400"/>
          </a:xfrm>
          <a:prstGeom prst="wedgeEllipseCallout">
            <a:avLst>
              <a:gd fmla="val -47143" name="adj1"/>
              <a:gd fmla="val 56161" name="adj2"/>
            </a:avLst>
          </a:prstGeom>
          <a:solidFill>
            <a:srgbClr val="D9D2E9"/>
          </a:solidFill>
          <a:ln cap="flat" cmpd="sng" w="38100">
            <a:solidFill>
              <a:srgbClr val="674EA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GB" sz="3300">
                <a:solidFill>
                  <a:srgbClr val="993366"/>
                </a:solidFill>
                <a:latin typeface="ChrisHmk"/>
                <a:ea typeface="ChrisHmk"/>
                <a:cs typeface="ChrisHmk"/>
                <a:sym typeface="ChrisHmk"/>
              </a:rPr>
              <a:t>I explore the world around me. </a:t>
            </a:r>
            <a:endParaRPr b="1" sz="3300">
              <a:solidFill>
                <a:srgbClr val="800080"/>
              </a:solidFill>
              <a:latin typeface="ChrisHmk"/>
              <a:ea typeface="ChrisHmk"/>
              <a:cs typeface="ChrisHmk"/>
              <a:sym typeface="ChrisHmk"/>
            </a:endParaRPr>
          </a:p>
        </p:txBody>
      </p:sp>
      <p:sp>
        <p:nvSpPr>
          <p:cNvPr id="80" name="Google Shape;80;p17"/>
          <p:cNvSpPr/>
          <p:nvPr/>
        </p:nvSpPr>
        <p:spPr>
          <a:xfrm>
            <a:off x="4315300" y="81725"/>
            <a:ext cx="4734900" cy="2261100"/>
          </a:xfrm>
          <a:prstGeom prst="wedgeEllipseCallout">
            <a:avLst>
              <a:gd fmla="val -50920" name="adj1"/>
              <a:gd fmla="val 60855" name="adj2"/>
            </a:avLst>
          </a:prstGeom>
          <a:solidFill>
            <a:srgbClr val="D9D2E9"/>
          </a:solidFill>
          <a:ln cap="flat" cmpd="sng" w="38100">
            <a:solidFill>
              <a:srgbClr val="674EA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GB" sz="3000">
                <a:solidFill>
                  <a:srgbClr val="993366"/>
                </a:solidFill>
                <a:latin typeface="ChrisHmk"/>
                <a:ea typeface="ChrisHmk"/>
                <a:cs typeface="ChrisHmk"/>
                <a:sym typeface="ChrisHmk"/>
              </a:rPr>
              <a:t>I am interested in people and  things around me. </a:t>
            </a:r>
            <a:endParaRPr b="1" sz="3000">
              <a:solidFill>
                <a:srgbClr val="FF6600"/>
              </a:solidFill>
              <a:latin typeface="ChrisHmk"/>
              <a:ea typeface="ChrisHmk"/>
              <a:cs typeface="ChrisHmk"/>
              <a:sym typeface="ChrisHmk"/>
            </a:endParaRPr>
          </a:p>
        </p:txBody>
      </p:sp>
      <p:sp>
        <p:nvSpPr>
          <p:cNvPr id="81" name="Google Shape;81;p17"/>
          <p:cNvSpPr/>
          <p:nvPr/>
        </p:nvSpPr>
        <p:spPr>
          <a:xfrm>
            <a:off x="11550" y="2131425"/>
            <a:ext cx="3639000" cy="1874400"/>
          </a:xfrm>
          <a:prstGeom prst="wedgeEllipseCallout">
            <a:avLst>
              <a:gd fmla="val -33179" name="adj1"/>
              <a:gd fmla="val 65697" name="adj2"/>
            </a:avLst>
          </a:prstGeom>
          <a:solidFill>
            <a:srgbClr val="D9D2E9"/>
          </a:solidFill>
          <a:ln cap="flat" cmpd="sng" w="38100">
            <a:solidFill>
              <a:srgbClr val="674EA7"/>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GB" sz="3300">
                <a:solidFill>
                  <a:srgbClr val="993366"/>
                </a:solidFill>
                <a:latin typeface="ChrisHmk"/>
                <a:ea typeface="ChrisHmk"/>
                <a:cs typeface="ChrisHmk"/>
                <a:sym typeface="ChrisHmk"/>
              </a:rPr>
              <a:t>I use my senses to explore.</a:t>
            </a:r>
            <a:endParaRPr b="1" sz="3300">
              <a:solidFill>
                <a:srgbClr val="800080"/>
              </a:solidFill>
              <a:latin typeface="ChrisHmk"/>
              <a:ea typeface="ChrisHmk"/>
              <a:cs typeface="ChrisHmk"/>
              <a:sym typeface="ChrisHmk"/>
            </a:endParaRPr>
          </a:p>
        </p:txBody>
      </p:sp>
      <p:sp>
        <p:nvSpPr>
          <p:cNvPr id="82" name="Google Shape;82;p17"/>
          <p:cNvSpPr txBox="1"/>
          <p:nvPr/>
        </p:nvSpPr>
        <p:spPr>
          <a:xfrm>
            <a:off x="4925550" y="2534700"/>
            <a:ext cx="4053900" cy="2528100"/>
          </a:xfrm>
          <a:prstGeom prst="rect">
            <a:avLst/>
          </a:prstGeom>
          <a:solidFill>
            <a:srgbClr val="FFFFFF"/>
          </a:solidFill>
          <a:ln cap="flat" cmpd="sng" w="3810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GB"/>
              <a:t>How was the boy an ‘Exploring Eddie’ in the story?</a:t>
            </a:r>
            <a:endParaRPr/>
          </a:p>
          <a:p>
            <a:pPr indent="0" lvl="0" marL="0" rtl="0" algn="ctr">
              <a:spcBef>
                <a:spcPts val="0"/>
              </a:spcBef>
              <a:spcAft>
                <a:spcPts val="0"/>
              </a:spcAft>
              <a:buNone/>
            </a:pPr>
            <a:r>
              <a:t/>
            </a:r>
            <a:endParaRPr/>
          </a:p>
          <a:p>
            <a:pPr indent="0" lvl="0" marL="0" rtl="0" algn="ctr">
              <a:spcBef>
                <a:spcPts val="0"/>
              </a:spcBef>
              <a:spcAft>
                <a:spcPts val="0"/>
              </a:spcAft>
              <a:buNone/>
            </a:pPr>
            <a:r>
              <a:rPr lang="en-GB"/>
              <a:t>How will you been an exploring Eddie this week?</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p:txBody>
      </p:sp>
      <p:pic>
        <p:nvPicPr>
          <p:cNvPr id="83" name="Google Shape;83;p17"/>
          <p:cNvPicPr preferRelativeResize="0"/>
          <p:nvPr/>
        </p:nvPicPr>
        <p:blipFill rotWithShape="1">
          <a:blip r:embed="rId4">
            <a:alphaModFix/>
          </a:blip>
          <a:srcRect b="10837" l="7849" r="13891" t="13588"/>
          <a:stretch/>
        </p:blipFill>
        <p:spPr>
          <a:xfrm>
            <a:off x="2637125" y="3939775"/>
            <a:ext cx="2288425" cy="11230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7" name="Shape 87"/>
        <p:cNvGrpSpPr/>
        <p:nvPr/>
      </p:nvGrpSpPr>
      <p:grpSpPr>
        <a:xfrm>
          <a:off x="0" y="0"/>
          <a:ext cx="0" cy="0"/>
          <a:chOff x="0" y="0"/>
          <a:chExt cx="0" cy="0"/>
        </a:xfrm>
      </p:grpSpPr>
      <p:sp>
        <p:nvSpPr>
          <p:cNvPr id="88" name="Google Shape;88;p18"/>
          <p:cNvSpPr txBox="1"/>
          <p:nvPr>
            <p:ph type="title"/>
          </p:nvPr>
        </p:nvSpPr>
        <p:spPr>
          <a:xfrm>
            <a:off x="337800" y="183475"/>
            <a:ext cx="80313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GB" sz="2900">
                <a:solidFill>
                  <a:srgbClr val="FFFFFF"/>
                </a:solidFill>
              </a:rPr>
              <a:t>Can you think of a time where you have already been an exploring Eddie?</a:t>
            </a:r>
            <a:endParaRPr b="1" sz="2900">
              <a:solidFill>
                <a:srgbClr val="FFFFFF"/>
              </a:solidFill>
            </a:endParaRPr>
          </a:p>
        </p:txBody>
      </p:sp>
      <p:sp>
        <p:nvSpPr>
          <p:cNvPr id="89" name="Google Shape;89;p18"/>
          <p:cNvSpPr txBox="1"/>
          <p:nvPr/>
        </p:nvSpPr>
        <p:spPr>
          <a:xfrm>
            <a:off x="4358900" y="1499450"/>
            <a:ext cx="4610100" cy="2968500"/>
          </a:xfrm>
          <a:prstGeom prst="rect">
            <a:avLst/>
          </a:prstGeom>
          <a:solidFill>
            <a:srgbClr val="FFFFFF"/>
          </a:solidFill>
          <a:ln cap="flat" cmpd="sng" w="3810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GB"/>
              <a:t>Draw or ask an adult to write your idea in here</a:t>
            </a:r>
            <a:endParaRPr/>
          </a:p>
          <a:p>
            <a:pPr indent="0" lvl="0" marL="0" rtl="0" algn="ctr">
              <a:spcBef>
                <a:spcPts val="0"/>
              </a:spcBef>
              <a:spcAft>
                <a:spcPts val="0"/>
              </a:spcAft>
              <a:buNone/>
            </a:pPr>
            <a:r>
              <a:t/>
            </a:r>
            <a:endParaRPr/>
          </a:p>
        </p:txBody>
      </p:sp>
      <p:pic>
        <p:nvPicPr>
          <p:cNvPr id="90" name="Google Shape;90;p18"/>
          <p:cNvPicPr preferRelativeResize="0"/>
          <p:nvPr/>
        </p:nvPicPr>
        <p:blipFill rotWithShape="1">
          <a:blip r:embed="rId4">
            <a:alphaModFix/>
          </a:blip>
          <a:srcRect b="10837" l="7849" r="13891" t="13588"/>
          <a:stretch/>
        </p:blipFill>
        <p:spPr>
          <a:xfrm>
            <a:off x="141650" y="1714175"/>
            <a:ext cx="4019199" cy="253905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4" name="Shape 94"/>
        <p:cNvGrpSpPr/>
        <p:nvPr/>
      </p:nvGrpSpPr>
      <p:grpSpPr>
        <a:xfrm>
          <a:off x="0" y="0"/>
          <a:ext cx="0" cy="0"/>
          <a:chOff x="0" y="0"/>
          <a:chExt cx="0" cy="0"/>
        </a:xfrm>
      </p:grpSpPr>
      <p:sp>
        <p:nvSpPr>
          <p:cNvPr id="95" name="Google Shape;95;p19"/>
          <p:cNvSpPr txBox="1"/>
          <p:nvPr>
            <p:ph type="title"/>
          </p:nvPr>
        </p:nvSpPr>
        <p:spPr>
          <a:xfrm>
            <a:off x="311700" y="196150"/>
            <a:ext cx="8520600" cy="821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solidFill>
                  <a:srgbClr val="FFFFFF"/>
                </a:solidFill>
              </a:rPr>
              <a:t>Can you reflect on your </a:t>
            </a:r>
            <a:r>
              <a:rPr lang="en-GB">
                <a:solidFill>
                  <a:srgbClr val="FFFFFF"/>
                </a:solidFill>
              </a:rPr>
              <a:t>activities</a:t>
            </a:r>
            <a:r>
              <a:rPr lang="en-GB">
                <a:solidFill>
                  <a:srgbClr val="FFFFFF"/>
                </a:solidFill>
              </a:rPr>
              <a:t> today/over the school year and share what you found out and explored?</a:t>
            </a:r>
            <a:endParaRPr>
              <a:solidFill>
                <a:srgbClr val="FFFFFF"/>
              </a:solidFill>
            </a:endParaRPr>
          </a:p>
        </p:txBody>
      </p:sp>
      <p:sp>
        <p:nvSpPr>
          <p:cNvPr id="96" name="Google Shape;96;p19"/>
          <p:cNvSpPr txBox="1"/>
          <p:nvPr/>
        </p:nvSpPr>
        <p:spPr>
          <a:xfrm rot="-722691">
            <a:off x="416001" y="1475873"/>
            <a:ext cx="3247597" cy="3254952"/>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1700">
                <a:solidFill>
                  <a:srgbClr val="FFFFFF"/>
                </a:solidFill>
              </a:rPr>
              <a:t>Activities</a:t>
            </a:r>
            <a:r>
              <a:rPr lang="en-GB" sz="1700">
                <a:solidFill>
                  <a:srgbClr val="FFFFFF"/>
                </a:solidFill>
              </a:rPr>
              <a:t> you could try today!</a:t>
            </a:r>
            <a:endParaRPr sz="1700">
              <a:solidFill>
                <a:srgbClr val="FFFFFF"/>
              </a:solidFill>
            </a:endParaRPr>
          </a:p>
          <a:p>
            <a:pPr indent="0" lvl="0" marL="0" rtl="0" algn="ctr">
              <a:spcBef>
                <a:spcPts val="0"/>
              </a:spcBef>
              <a:spcAft>
                <a:spcPts val="0"/>
              </a:spcAft>
              <a:buNone/>
            </a:pPr>
            <a:r>
              <a:t/>
            </a:r>
            <a:endParaRPr sz="1700">
              <a:solidFill>
                <a:srgbClr val="FFFFFF"/>
              </a:solidFill>
            </a:endParaRPr>
          </a:p>
          <a:p>
            <a:pPr indent="0" lvl="0" marL="0" rtl="0" algn="ctr">
              <a:spcBef>
                <a:spcPts val="0"/>
              </a:spcBef>
              <a:spcAft>
                <a:spcPts val="0"/>
              </a:spcAft>
              <a:buNone/>
            </a:pPr>
            <a:r>
              <a:rPr lang="en-GB" sz="1700">
                <a:solidFill>
                  <a:srgbClr val="FFFFFF"/>
                </a:solidFill>
              </a:rPr>
              <a:t>Outdoor activities</a:t>
            </a:r>
            <a:endParaRPr sz="1700">
              <a:solidFill>
                <a:srgbClr val="FFFFFF"/>
              </a:solidFill>
            </a:endParaRPr>
          </a:p>
          <a:p>
            <a:pPr indent="0" lvl="0" marL="0" rtl="0" algn="ctr">
              <a:spcBef>
                <a:spcPts val="0"/>
              </a:spcBef>
              <a:spcAft>
                <a:spcPts val="0"/>
              </a:spcAft>
              <a:buNone/>
            </a:pPr>
            <a:r>
              <a:rPr lang="en-GB" sz="1700">
                <a:solidFill>
                  <a:srgbClr val="FFFFFF"/>
                </a:solidFill>
              </a:rPr>
              <a:t>Going on a walk</a:t>
            </a:r>
            <a:endParaRPr sz="1700">
              <a:solidFill>
                <a:srgbClr val="FFFFFF"/>
              </a:solidFill>
            </a:endParaRPr>
          </a:p>
          <a:p>
            <a:pPr indent="0" lvl="0" marL="0" rtl="0" algn="ctr">
              <a:spcBef>
                <a:spcPts val="0"/>
              </a:spcBef>
              <a:spcAft>
                <a:spcPts val="0"/>
              </a:spcAft>
              <a:buNone/>
            </a:pPr>
            <a:r>
              <a:rPr lang="en-GB" sz="1700">
                <a:solidFill>
                  <a:srgbClr val="FFFFFF"/>
                </a:solidFill>
              </a:rPr>
              <a:t>Use your senses in the garden </a:t>
            </a:r>
            <a:endParaRPr sz="1700">
              <a:solidFill>
                <a:srgbClr val="FFFFFF"/>
              </a:solidFill>
            </a:endParaRPr>
          </a:p>
          <a:p>
            <a:pPr indent="0" lvl="0" marL="0" rtl="0" algn="ctr">
              <a:spcBef>
                <a:spcPts val="0"/>
              </a:spcBef>
              <a:spcAft>
                <a:spcPts val="0"/>
              </a:spcAft>
              <a:buNone/>
            </a:pPr>
            <a:r>
              <a:rPr lang="en-GB" sz="1700">
                <a:solidFill>
                  <a:srgbClr val="FFFFFF"/>
                </a:solidFill>
              </a:rPr>
              <a:t>Make a sensory tray</a:t>
            </a:r>
            <a:endParaRPr sz="1700">
              <a:solidFill>
                <a:srgbClr val="FFFFFF"/>
              </a:solidFill>
            </a:endParaRPr>
          </a:p>
          <a:p>
            <a:pPr indent="0" lvl="0" marL="0" rtl="0" algn="ctr">
              <a:spcBef>
                <a:spcPts val="0"/>
              </a:spcBef>
              <a:spcAft>
                <a:spcPts val="0"/>
              </a:spcAft>
              <a:buNone/>
            </a:pPr>
            <a:r>
              <a:t/>
            </a:r>
            <a:endParaRPr sz="1700">
              <a:solidFill>
                <a:srgbClr val="FFFFFF"/>
              </a:solidFill>
            </a:endParaRPr>
          </a:p>
          <a:p>
            <a:pPr indent="0" lvl="0" marL="0" rtl="0" algn="l">
              <a:spcBef>
                <a:spcPts val="0"/>
              </a:spcBef>
              <a:spcAft>
                <a:spcPts val="0"/>
              </a:spcAft>
              <a:buNone/>
            </a:pPr>
            <a:r>
              <a:t/>
            </a:r>
            <a:endParaRPr>
              <a:solidFill>
                <a:srgbClr val="FFFFFF"/>
              </a:solidFill>
            </a:endParaRPr>
          </a:p>
        </p:txBody>
      </p:sp>
      <p:sp>
        <p:nvSpPr>
          <p:cNvPr id="97" name="Google Shape;97;p19"/>
          <p:cNvSpPr txBox="1"/>
          <p:nvPr/>
        </p:nvSpPr>
        <p:spPr>
          <a:xfrm rot="603919">
            <a:off x="5445078" y="1475866"/>
            <a:ext cx="3247685" cy="3254983"/>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1700">
                <a:solidFill>
                  <a:srgbClr val="FFFFFF"/>
                </a:solidFill>
              </a:rPr>
              <a:t>Activities you you might have been an Exploring Eddie for!</a:t>
            </a:r>
            <a:endParaRPr sz="1700">
              <a:solidFill>
                <a:srgbClr val="FFFFFF"/>
              </a:solidFill>
            </a:endParaRPr>
          </a:p>
          <a:p>
            <a:pPr indent="0" lvl="0" marL="0" rtl="0" algn="ctr">
              <a:spcBef>
                <a:spcPts val="0"/>
              </a:spcBef>
              <a:spcAft>
                <a:spcPts val="0"/>
              </a:spcAft>
              <a:buNone/>
            </a:pPr>
            <a:r>
              <a:t/>
            </a:r>
            <a:endParaRPr sz="1700">
              <a:solidFill>
                <a:srgbClr val="FFFFFF"/>
              </a:solidFill>
            </a:endParaRPr>
          </a:p>
          <a:p>
            <a:pPr indent="0" lvl="0" marL="0" rtl="0" algn="ctr">
              <a:spcBef>
                <a:spcPts val="0"/>
              </a:spcBef>
              <a:spcAft>
                <a:spcPts val="0"/>
              </a:spcAft>
              <a:buNone/>
            </a:pPr>
            <a:r>
              <a:rPr lang="en-GB" sz="1700">
                <a:solidFill>
                  <a:srgbClr val="FFFFFF"/>
                </a:solidFill>
              </a:rPr>
              <a:t>Creative play</a:t>
            </a:r>
            <a:endParaRPr sz="1700">
              <a:solidFill>
                <a:srgbClr val="FFFFFF"/>
              </a:solidFill>
            </a:endParaRPr>
          </a:p>
          <a:p>
            <a:pPr indent="0" lvl="0" marL="0" rtl="0" algn="ctr">
              <a:spcBef>
                <a:spcPts val="0"/>
              </a:spcBef>
              <a:spcAft>
                <a:spcPts val="0"/>
              </a:spcAft>
              <a:buNone/>
            </a:pPr>
            <a:r>
              <a:rPr lang="en-GB" sz="1700">
                <a:solidFill>
                  <a:srgbClr val="FFFFFF"/>
                </a:solidFill>
              </a:rPr>
              <a:t>Outdoor play</a:t>
            </a:r>
            <a:endParaRPr sz="1700">
              <a:solidFill>
                <a:srgbClr val="FFFFFF"/>
              </a:solidFill>
            </a:endParaRPr>
          </a:p>
          <a:p>
            <a:pPr indent="0" lvl="0" marL="0" rtl="0" algn="ctr">
              <a:spcBef>
                <a:spcPts val="0"/>
              </a:spcBef>
              <a:spcAft>
                <a:spcPts val="0"/>
              </a:spcAft>
              <a:buNone/>
            </a:pPr>
            <a:r>
              <a:rPr lang="en-GB" sz="1700">
                <a:solidFill>
                  <a:srgbClr val="FFFFFF"/>
                </a:solidFill>
              </a:rPr>
              <a:t>School trips</a:t>
            </a:r>
            <a:endParaRPr sz="1700">
              <a:solidFill>
                <a:srgbClr val="FFFFFF"/>
              </a:solidFill>
            </a:endParaRPr>
          </a:p>
          <a:p>
            <a:pPr indent="0" lvl="0" marL="0" rtl="0" algn="ctr">
              <a:spcBef>
                <a:spcPts val="0"/>
              </a:spcBef>
              <a:spcAft>
                <a:spcPts val="0"/>
              </a:spcAft>
              <a:buNone/>
            </a:pPr>
            <a:r>
              <a:t/>
            </a:r>
            <a:endParaRPr sz="1700">
              <a:solidFill>
                <a:srgbClr val="FFFFFF"/>
              </a:solidFill>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98" name="Google Shape;98;p19"/>
          <p:cNvSpPr txBox="1"/>
          <p:nvPr/>
        </p:nvSpPr>
        <p:spPr>
          <a:xfrm>
            <a:off x="2397400" y="3896500"/>
            <a:ext cx="6435000" cy="1137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sz="2400">
                <a:solidFill>
                  <a:srgbClr val="0000FF"/>
                </a:solidFill>
              </a:rPr>
              <a:t>Challenge!!!</a:t>
            </a:r>
            <a:endParaRPr b="1" sz="2400">
              <a:solidFill>
                <a:srgbClr val="0000FF"/>
              </a:solidFill>
            </a:endParaRPr>
          </a:p>
          <a:p>
            <a:pPr indent="0" lvl="0" marL="0" rtl="0" algn="l">
              <a:spcBef>
                <a:spcPts val="0"/>
              </a:spcBef>
              <a:spcAft>
                <a:spcPts val="0"/>
              </a:spcAft>
              <a:buNone/>
            </a:pPr>
            <a:r>
              <a:rPr b="1" lang="en-GB" sz="2400">
                <a:solidFill>
                  <a:srgbClr val="0000FF"/>
                </a:solidFill>
              </a:rPr>
              <a:t>You find think you like and don’t like for smell, touch, taste, and feel!</a:t>
            </a:r>
            <a:endParaRPr b="1" sz="2400">
              <a:solidFill>
                <a:srgbClr val="0000FF"/>
              </a:solidFill>
            </a:endParaRPr>
          </a:p>
        </p:txBody>
      </p:sp>
      <p:pic>
        <p:nvPicPr>
          <p:cNvPr id="99" name="Google Shape;99;p19"/>
          <p:cNvPicPr preferRelativeResize="0"/>
          <p:nvPr/>
        </p:nvPicPr>
        <p:blipFill rotWithShape="1">
          <a:blip r:embed="rId4">
            <a:alphaModFix/>
          </a:blip>
          <a:srcRect b="10837" l="7849" r="13891" t="13588"/>
          <a:stretch/>
        </p:blipFill>
        <p:spPr>
          <a:xfrm>
            <a:off x="3519800" y="1803925"/>
            <a:ext cx="2288425" cy="11230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3" name="Shape 103"/>
        <p:cNvGrpSpPr/>
        <p:nvPr/>
      </p:nvGrpSpPr>
      <p:grpSpPr>
        <a:xfrm>
          <a:off x="0" y="0"/>
          <a:ext cx="0" cy="0"/>
          <a:chOff x="0" y="0"/>
          <a:chExt cx="0" cy="0"/>
        </a:xfrm>
      </p:grpSpPr>
      <p:sp>
        <p:nvSpPr>
          <p:cNvPr id="104" name="Google Shape;104;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rgbClr val="FFFFFF"/>
                </a:solidFill>
              </a:rPr>
              <a:t>Songs for an Exploring Eddie!</a:t>
            </a:r>
            <a:endParaRPr b="1">
              <a:solidFill>
                <a:srgbClr val="FFFFFF"/>
              </a:solidFill>
            </a:endParaRPr>
          </a:p>
        </p:txBody>
      </p:sp>
      <p:pic>
        <p:nvPicPr>
          <p:cNvPr descr="The Kiboomers! Five Senses!  Kids Songs for Preschool!&#10;★Get this song on iTunes:  https://itunes.apple.com/us/album/best-preschool-learning-songs/id1034633786&#10;Watch our ‘Five Senses’ song video and sing along with the kids!&#10;&#10;&#10;'FIVE SENSES SONG LYRICS'&#10;&#10;I have two eyes&#10;So I can see,&#10;And a nose to smell.&#10;I have ten fingers &#10;That can touch,&#10;They do it very well!&#10;&#10;I have two ears&#10;So I can hear,&#10;The birds up in the trees.&#10;I have a tongue&#10;Inside my mouth,&#10;To taste the food I eat.&#10;&#10;I have two eyes&#10;So I can see,&#10;And a nose to smell.&#10;I have ten fingers &#10;That can touch,&#10;They do it very well!&#10;&#10;I have two ears&#10;So I can hear,&#10;The birds up in the trees.&#10;I have a tongue&#10;Inside my mouth,&#10;To taste the food I eat.&#10;&#10;I have two eyes&#10;So I can see,&#10;And a nose to smell.&#10;I have ten fingers &#10;That can touch,&#10;They do it very well!&#10;&#10;I have two ears&#10;So I can hear,&#10;The birds up in the trees.&#10;I have a tongue&#10;Inside my mouth,&#10;To taste the food I eat.&#10;&#10;***********&#10;If you enjoy this video, please subscribe to The Kiboomers channel!&#10;&#10;*********&#10;We're Social, too!&#10;facebook: http://facebook.com/kiboomu&#10;twitter: http://twitter.com/kiboomu&#10;pinterest: http://pinterest.com/kiboomu&#10;blog: http://thekiboomers.com&#10;*******&#10;Song: &quot;Five Senses Song for Kids&quot; (5 Senses Songs for Kindergarten)&#10;Music: The Kiboomers&#10;Animation: Mukata&#10;Vocals &amp; Arrangement: Christopher Pennington from The Kiboomers" id="105" name="Google Shape;105;p20" title="Five Senses Song | Song for Kids | The Kiboomers">
            <a:hlinkClick r:id="rId4"/>
          </p:cNvPr>
          <p:cNvPicPr preferRelativeResize="0"/>
          <p:nvPr/>
        </p:nvPicPr>
        <p:blipFill>
          <a:blip r:embed="rId5">
            <a:alphaModFix/>
          </a:blip>
          <a:stretch>
            <a:fillRect/>
          </a:stretch>
        </p:blipFill>
        <p:spPr>
          <a:xfrm>
            <a:off x="6069775" y="0"/>
            <a:ext cx="3074225" cy="2305675"/>
          </a:xfrm>
          <a:prstGeom prst="rect">
            <a:avLst/>
          </a:prstGeom>
          <a:noFill/>
          <a:ln>
            <a:noFill/>
          </a:ln>
        </p:spPr>
      </p:pic>
      <p:pic>
        <p:nvPicPr>
          <p:cNvPr descr="Watch this video and MUCH more in the Super Simple App for iOS! ► http://apple.co/2nW5hPd&#10;&#10;Sing along to your favorite Super Simple color song for kids! 🎶Blue. Yellow. Red.  Purple. I see colors everywhere 🎶&#10;&#10;Listen to Super Simple Songs on Spotify: https://spoti.fi/2ofnaZg&#10;Listen to Super Simple Songs on Apple Music: https://apple.co/2pBcg0j&#10;Or, just ask your smart speaker to play Super Simple Songs!&#10;PARENTS AND TEACHERS: Thank you so much for watching Super Simple Songs with your families and/or students. If your young ones are watching without supervision, we recommend some of the following viewing options:&#10;► SUPER SIMPLE APP -- http://bit.ly/SuperSimpleApp&#10;Be the first to watch new Super Simple videos in the Super Simple App! Ad-free and designed for young learners.&#10;► DOWNLOAD -- http://bit.ly/SuperSimpleShop&#10;Videos from all Super Simple channels are available for purchase at the Super Simple online shop. You can also find some DVDs there.&#10;► YOUTUBE KIDS -- http://bit.ly/You-Tube-Kids&#10;Designed to make it safer and simpler for young ones to watch online video, YouTube Kids includes a suite of parental controls so you can tailor the experience to suit your family’s needs.&#10;► AMAZON VIDEO&#10;Are you an Amazon Prime member? Watch Super Simple videos ad-free on Amazon Prime Video. Just search for “Super Simple.”&#10;► KHAN ACADEMY KIDS -- http://bit.ly/KhanKids-App&#10;Super Simple has partnered with Khan Academy on their latest app designed for preschoolers. You’ll find Super Simple Songs worked into the curriculum throughout the app.&#10;► PLAYKIDS -- http://bit.ly/Play-Kids&#10;Do you have the PlayKids app? You can find many of our Super Simple Songs and programs in the app!&#10;&#10;FREE SUPER SIMPLE TEACHING RESOURCES: http://bit.ly/SSFree-Resources&#10;&#10;SOCIAL MEDIA:&#10;Super Simple Newsletter Sign Up: http://bit.ly/SuperSimpleSignUp&#10;Facebook: http://bit.ly/SuperSimpleFacebook&#10;Instagram: http://bit.ly/SuperSimpleInsta&#10;Twitter: http://bit.ly/SuperSimpleTwitter&#10;Pinterest: http://bit.ly/SuperSimplePinterest&#10;&#10;******&#10;Lyrics:&#10;&#10;Blue! I see something blue.&#10;Blue! I see something blue.&#10;Blue, blue, blue, blue...&#10;I see something blue.&#10;Find something blue! &#10;&#10;Yellow! I see something yellow. &#10;Yellow! I see something yellow.&#10;Yellow, yellow...&#10;I see something yellow.&#10;Find something yellow! &#10;&#10;Red! I see something red. &#10;Red! I see something red.&#10;Red, red, red, red...&#10;I see something red.&#10;Find something red! &#10;&#10;Purple! I see something purple. &#10;Purple! I see something purple.&#10;Purple, purple...&#10;I see something purple.&#10;Find something purple! &#10;&#10;Blue. &#10;Yellow. &#10;Red. &#10;Purple. &#10;I see colors everywhere. &#10;&#10;*****&#10;Song: I See Something Blue&#10;CD: Super Simple Songs 1&#10;Music: Super Simple Learning&#10;Vocals: Matt Stamm &#10;&#10;*****&#10;Super Simple Songs® and Super Simple Learning® are registered trademarks of Super Simple Learning, Inc.&#10;&#10;******&#10;&quot;I See Something Blue&quot; by Super Simple Learning" id="106" name="Google Shape;106;p20" title="I See Something Blue | Colors Song for Children">
            <a:hlinkClick r:id="rId6"/>
          </p:cNvPr>
          <p:cNvPicPr preferRelativeResize="0"/>
          <p:nvPr/>
        </p:nvPicPr>
        <p:blipFill>
          <a:blip r:embed="rId7">
            <a:alphaModFix/>
          </a:blip>
          <a:stretch>
            <a:fillRect/>
          </a:stretch>
        </p:blipFill>
        <p:spPr>
          <a:xfrm>
            <a:off x="152400" y="1170125"/>
            <a:ext cx="4010476" cy="3007857"/>
          </a:xfrm>
          <a:prstGeom prst="rect">
            <a:avLst/>
          </a:prstGeom>
          <a:noFill/>
          <a:ln>
            <a:noFill/>
          </a:ln>
        </p:spPr>
      </p:pic>
      <p:pic>
        <p:nvPicPr>
          <p:cNvPr descr="Watch all Frozen 2 music videos featuring &quot;Into the Unknown&quot; here: https://disneymusic.co/Frozen2/Vevo?IQid=dmvevomoana&#10;&#10;🌊🌊🌊&#10;&#10;Stream Disney's Moana on Disney+.&#10;&#10;Disney+ is the only place to stream your favorites from Disney, Pixar, Marvel, Star Wars, National Geographic and more. Access it all in the US, Canada and the Netherlands at https://disneymusic.co/JoinDisneyPlus?IQid=dmvevo&#10;&#10;Watch all Moana music videos featuring &quot;How Far I'll Go,&quot; &quot;You're Welcome,&quot; &quot;Shiny&quot; and more here: https://disneymusic.co/MVOSndtrkWS/Vevo?IQid=dmvevomoana&#10;&#10;Download/stream the Moana soundtrack here: http://disneymusic.co/MVOSndtrkWS?IQid=dmvevomoana&#10;&#10;Subscribe to DisneyMusicVEVO 🔔 for all the latest Disney music videos! https://disneymusic.co/disneymusicYT?IQid=dmvevomoana&#10;&#10;🌊🌊🌊&#10;&#10;For centuries, the greatest sailors in the world masterfully navigated the vast Pacific, discovering the many islands of Oceania. But then, 3,000 years ago, their voyages stopped for a millennium – and no one knows exactly why. From Walt Disney Animation Studios comes “Moana,” a sweeping, CG-animated feature film about an adventurous teenager who is inspired to leave the safety and security of her island on a daring journey to save her people. Inexplicably drawn to the ocean, Moana (voice of Auliʻi Cravalho) convinces the mighty demigod Maui (voice of Dwayne Johnson) to join her mission, and he reluctantly helps her become a wayfinder like her ancestors who sailed before her. Together, they voyage across the open ocean on an action-packed adventure, encountering enormous monsters and impossible odds, and along the way, Moana fulfills her quest and discovers the one thing she’s always sought: her own identity. Directed by the renowned filmmaking team of Ron Clements and John Musker (“The Little Mermaid,” “Aladdin,” “The Princess &amp; the Frog”), produced by Osnat Shurer (“Lifted,” “One Man Band”), and featuring music by Lin-Manuel Miranda, Mark Mancina and Opetaia Foa‘i, “Moana” sailed into U.S. theaters on Nov. 23, 2016.&#10;&#10;🌊🌊🌊&#10;&#10;Think you're the biggest Disney music expert among your family &amp; friends? Test your knowledge with the #DisneyHitsChallenge here ➡️ http://disneymusic.co/disneyhitschallenge?IQid=dmvevomoana&#10;&#10;Connect with Disney Music:&#10;Instagram: https://instagram.com/disneymusic&#10;Facebook: https://facebook.com/disneymusic&#10;Twitter: https://twitter.com/disneymusic&#10;&#10;For more Moana, visit http://www.disney.com/moana &#10;&#10;Moana Sheet Music:&#10;How Far I’ll Go (Alessia Cara version): http://bit.ly/HowFarIllGo_SheetMusic &#10;How Far I’ll Go (film version): http://bit.ly/HowFarIllGo_MovieVersion_SheetMusic &#10;Shiny: http://bit.ly/Shiny_SheetMusic&#10;You’re Welcome: http://bit.ly/YoureWelcome_SheetMusic&#10;I Am Moana: http://bit.ly/IAmMoana_SheetMusic &#10;Where You Are: http://bit.ly/WhereYouAre_SheetMusic&#10;Know Who You Are: http://bit.ly/KnowWhoYouAre_SheetMusic&#10;&#10;#Moana #HowFarIllGo #YoureWelcome&#10;&#10;Music video by Lin-Manuel Miranda, Opetaia Foa'i performing We Know The Way. (C) 2016 Walt Disney Records&#10;&#10;http://vevo.ly/bTohds" id="107" name="Google Shape;107;p20" title="Lin-Manuel Miranda, Opetaia Foa'i - We Know The Way (From &quot;Moana&quot;)">
            <a:hlinkClick r:id="rId8"/>
          </p:cNvPr>
          <p:cNvPicPr preferRelativeResize="0"/>
          <p:nvPr/>
        </p:nvPicPr>
        <p:blipFill>
          <a:blip r:embed="rId9">
            <a:alphaModFix/>
          </a:blip>
          <a:stretch>
            <a:fillRect/>
          </a:stretch>
        </p:blipFill>
        <p:spPr>
          <a:xfrm>
            <a:off x="4838351" y="2468975"/>
            <a:ext cx="3377366" cy="25330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