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5"/>
  </p:notesMasterIdLst>
  <p:sldIdLst>
    <p:sldId id="256" r:id="rId2"/>
    <p:sldId id="257" r:id="rId3"/>
    <p:sldId id="27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6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300" r:id="rId26"/>
    <p:sldId id="280" r:id="rId27"/>
    <p:sldId id="299" r:id="rId28"/>
    <p:sldId id="296" r:id="rId29"/>
    <p:sldId id="282" r:id="rId30"/>
    <p:sldId id="284" r:id="rId31"/>
    <p:sldId id="285" r:id="rId32"/>
    <p:sldId id="289" r:id="rId33"/>
    <p:sldId id="290" r:id="rId34"/>
    <p:sldId id="291" r:id="rId35"/>
    <p:sldId id="294" r:id="rId36"/>
    <p:sldId id="281" r:id="rId37"/>
    <p:sldId id="283" r:id="rId38"/>
    <p:sldId id="287" r:id="rId39"/>
    <p:sldId id="288" r:id="rId40"/>
    <p:sldId id="292" r:id="rId41"/>
    <p:sldId id="293" r:id="rId42"/>
    <p:sldId id="295" r:id="rId43"/>
    <p:sldId id="297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C6F236-9E62-411A-B2A5-8225F5FFF3BF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3E9F25-4F64-4BD9-B9A7-6C6F90C4FC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546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1ED2-12EA-4174-904D-E877984A8F07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D5EF-BC16-43DB-806D-4E54B725BF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28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1ED2-12EA-4174-904D-E877984A8F07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D5EF-BC16-43DB-806D-4E54B725BF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5871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1ED2-12EA-4174-904D-E877984A8F07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D5EF-BC16-43DB-806D-4E54B725BF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9199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1ED2-12EA-4174-904D-E877984A8F07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D5EF-BC16-43DB-806D-4E54B725BF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048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1ED2-12EA-4174-904D-E877984A8F07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D5EF-BC16-43DB-806D-4E54B725BF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120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1ED2-12EA-4174-904D-E877984A8F07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D5EF-BC16-43DB-806D-4E54B725BF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730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1ED2-12EA-4174-904D-E877984A8F07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D5EF-BC16-43DB-806D-4E54B725BF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362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1ED2-12EA-4174-904D-E877984A8F07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D5EF-BC16-43DB-806D-4E54B725BF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03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1ED2-12EA-4174-904D-E877984A8F07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D5EF-BC16-43DB-806D-4E54B725BF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699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1ED2-12EA-4174-904D-E877984A8F07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D5EF-BC16-43DB-806D-4E54B725BF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9296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1ED2-12EA-4174-904D-E877984A8F07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F6D5EF-BC16-43DB-806D-4E54B725BF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799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C1ED2-12EA-4174-904D-E877984A8F07}" type="datetimeFigureOut">
              <a:rPr lang="en-GB" smtClean="0"/>
              <a:t>07/02/2019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6D5EF-BC16-43DB-806D-4E54B725BF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517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Times Tables in Year 6 SATs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Why children need to be fluent with times tables for the year 6 SATs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98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5: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1952625"/>
            <a:ext cx="67532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933950"/>
            <a:ext cx="8229600" cy="1192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/>
              <a:t>Children need to:</a:t>
            </a:r>
          </a:p>
          <a:p>
            <a:r>
              <a:rPr lang="en-GB" sz="2000" dirty="0" smtClean="0"/>
              <a:t>Recognise that 15 is ¼ of 60</a:t>
            </a:r>
          </a:p>
          <a:p>
            <a:r>
              <a:rPr lang="en-GB" sz="2000" dirty="0" smtClean="0"/>
              <a:t>Know that 15 x 4 = 60 so 60 ÷ 15 = 4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411760" y="3025046"/>
            <a:ext cx="15456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15 x 4 = 60</a:t>
            </a:r>
          </a:p>
          <a:p>
            <a:r>
              <a:rPr lang="en-GB" sz="2400" dirty="0" smtClean="0"/>
              <a:t>60 ÷ 15 = 4</a:t>
            </a:r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6084168" y="4149080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765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5: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976438"/>
            <a:ext cx="66865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933950"/>
            <a:ext cx="8229600" cy="11922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/>
              <a:t>Children need to:</a:t>
            </a:r>
          </a:p>
          <a:p>
            <a:r>
              <a:rPr lang="en-GB" sz="2000" dirty="0" smtClean="0"/>
              <a:t>Know 21 = 7 x 3</a:t>
            </a:r>
          </a:p>
          <a:p>
            <a:r>
              <a:rPr lang="en-GB" sz="2000" dirty="0" smtClean="0"/>
              <a:t>Multiply the numerator by 3 (5 x 3 = 15) and the denominator by 3 (7 x 3 = 21) to create the equivalent fraction 15/21 to use in the calculation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67744" y="3013501"/>
            <a:ext cx="5629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 smtClean="0"/>
              <a:t>5</a:t>
            </a:r>
            <a:r>
              <a:rPr lang="en-GB" sz="2400" dirty="0" smtClean="0"/>
              <a:t> =</a:t>
            </a:r>
            <a:endParaRPr lang="en-GB" sz="2400" u="sng" dirty="0" smtClean="0"/>
          </a:p>
          <a:p>
            <a:r>
              <a:rPr lang="en-GB" sz="2400" dirty="0" smtClean="0"/>
              <a:t>7  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429647" y="3573016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x3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503726" y="2769622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x3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787489" y="301350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u="sng" dirty="0" smtClean="0"/>
              <a:t>15</a:t>
            </a:r>
          </a:p>
          <a:p>
            <a:r>
              <a:rPr lang="en-GB" sz="2400" dirty="0" smtClean="0"/>
              <a:t>21  </a:t>
            </a:r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2267744" y="394476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u="sng" dirty="0" smtClean="0"/>
              <a:t>15</a:t>
            </a:r>
            <a:r>
              <a:rPr lang="en-GB" sz="2400" dirty="0" smtClean="0"/>
              <a:t> +  </a:t>
            </a:r>
            <a:r>
              <a:rPr lang="en-GB" sz="2400" u="sng" dirty="0" smtClean="0"/>
              <a:t>3</a:t>
            </a:r>
            <a:r>
              <a:rPr lang="en-GB" sz="2400" dirty="0" smtClean="0"/>
              <a:t> =  </a:t>
            </a:r>
            <a:r>
              <a:rPr lang="en-GB" sz="2400" u="sng" dirty="0" smtClean="0"/>
              <a:t>18 </a:t>
            </a:r>
          </a:p>
          <a:p>
            <a:r>
              <a:rPr lang="en-GB" sz="2400" dirty="0" smtClean="0"/>
              <a:t>21    21    21		</a:t>
            </a:r>
            <a:endParaRPr lang="en-GB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084168" y="4006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18</a:t>
            </a:r>
          </a:p>
          <a:p>
            <a:r>
              <a:rPr lang="en-GB" dirty="0" smtClean="0"/>
              <a:t>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163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6: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1852613"/>
            <a:ext cx="669607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933950"/>
            <a:ext cx="8229600" cy="1192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/>
              <a:t>Children need to:</a:t>
            </a:r>
          </a:p>
          <a:p>
            <a:r>
              <a:rPr lang="en-GB" sz="2000" dirty="0" smtClean="0"/>
              <a:t>Know 3 x 5; 3 x 8; 3 x 7; 2 x 5; 2 x 8; 2 x 7</a:t>
            </a:r>
          </a:p>
          <a:p>
            <a:r>
              <a:rPr lang="en-GB" sz="2000" dirty="0" smtClean="0"/>
              <a:t>(as well as how to carry out this procedure accurately)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360696" y="26276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059832" y="259132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/>
              <a:t>1</a:t>
            </a:r>
            <a:endParaRPr lang="en-GB" sz="1050" dirty="0"/>
          </a:p>
        </p:txBody>
      </p:sp>
      <p:sp>
        <p:nvSpPr>
          <p:cNvPr id="7" name="Rectangle 6"/>
          <p:cNvSpPr/>
          <p:nvPr/>
        </p:nvSpPr>
        <p:spPr>
          <a:xfrm>
            <a:off x="6012160" y="2119789"/>
            <a:ext cx="62388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3 x 5</a:t>
            </a:r>
          </a:p>
          <a:p>
            <a:r>
              <a:rPr lang="en-GB" dirty="0" smtClean="0"/>
              <a:t>3 x 8</a:t>
            </a:r>
          </a:p>
          <a:p>
            <a:r>
              <a:rPr lang="en-GB" dirty="0" smtClean="0"/>
              <a:t>3 x 7</a:t>
            </a:r>
          </a:p>
          <a:p>
            <a:r>
              <a:rPr lang="en-GB" dirty="0" smtClean="0"/>
              <a:t>2 x 5</a:t>
            </a:r>
          </a:p>
          <a:p>
            <a:r>
              <a:rPr lang="en-GB" dirty="0" smtClean="0"/>
              <a:t>2 x 8</a:t>
            </a:r>
          </a:p>
          <a:p>
            <a:r>
              <a:rPr lang="en-GB" dirty="0" smtClean="0"/>
              <a:t>2 x 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31840" y="26276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03030" y="2591326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 smtClean="0"/>
              <a:t>2</a:t>
            </a:r>
            <a:endParaRPr lang="en-GB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2589933" y="2627620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2   3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355303" y="28842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0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18186" y="28842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2803030" y="285293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1</a:t>
            </a:r>
            <a:endParaRPr lang="en-GB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2850841" y="28795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2552640" y="285293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1</a:t>
            </a:r>
            <a:endParaRPr lang="en-GB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2349204" y="2884294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1   5</a:t>
            </a:r>
            <a:endParaRPr lang="en-GB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2375756" y="3212976"/>
            <a:ext cx="128123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355303" y="31409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25" name="TextBox 24"/>
          <p:cNvSpPr txBox="1"/>
          <p:nvPr/>
        </p:nvSpPr>
        <p:spPr>
          <a:xfrm>
            <a:off x="3118186" y="31409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2865649" y="31382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0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2555776" y="3140968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1</a:t>
            </a:r>
            <a:endParaRPr lang="en-GB" sz="1000" dirty="0"/>
          </a:p>
        </p:txBody>
      </p:sp>
      <p:sp>
        <p:nvSpPr>
          <p:cNvPr id="27" name="TextBox 26"/>
          <p:cNvSpPr txBox="1"/>
          <p:nvPr/>
        </p:nvSpPr>
        <p:spPr>
          <a:xfrm>
            <a:off x="2627784" y="31409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8</a:t>
            </a:r>
            <a:endParaRPr lang="en-GB" dirty="0"/>
          </a:p>
        </p:txBody>
      </p:sp>
      <p:sp>
        <p:nvSpPr>
          <p:cNvPr id="28" name="TextBox 27"/>
          <p:cNvSpPr txBox="1"/>
          <p:nvPr/>
        </p:nvSpPr>
        <p:spPr>
          <a:xfrm>
            <a:off x="2379285" y="313824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5866286" y="4252446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18055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380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23" grpId="0"/>
      <p:bldP spid="25" grpId="0"/>
      <p:bldP spid="24" grpId="0"/>
      <p:bldP spid="26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6:</a:t>
            </a:r>
            <a:endParaRPr lang="en-GB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37" y="2055093"/>
            <a:ext cx="671512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933950"/>
            <a:ext cx="8229600" cy="1192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/>
              <a:t>Children need to:</a:t>
            </a:r>
          </a:p>
          <a:p>
            <a:r>
              <a:rPr lang="en-GB" sz="2000" dirty="0" smtClean="0"/>
              <a:t>Divide by 100 (1,200 ÷ 100 = 12)</a:t>
            </a:r>
          </a:p>
          <a:p>
            <a:r>
              <a:rPr lang="en-GB" sz="2000" dirty="0" smtClean="0"/>
              <a:t>Do 12 x 20 (12 x 2 or 12 x 10 helps here)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327475" y="3049663"/>
            <a:ext cx="22445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1,200 ÷ 100 = 12</a:t>
            </a:r>
          </a:p>
          <a:p>
            <a:r>
              <a:rPr lang="en-GB" sz="2400" dirty="0" smtClean="0"/>
              <a:t>12 x 20 = 240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940152" y="422108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240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149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6:</a:t>
            </a:r>
            <a:endParaRPr lang="en-GB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976438"/>
            <a:ext cx="67246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933950"/>
            <a:ext cx="8229600" cy="119221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/>
              <a:t>Children need to:</a:t>
            </a:r>
          </a:p>
          <a:p>
            <a:r>
              <a:rPr lang="en-GB" sz="2000" dirty="0" smtClean="0"/>
              <a:t>Know that 2 and 5 are both factors of 10</a:t>
            </a:r>
          </a:p>
          <a:p>
            <a:r>
              <a:rPr lang="en-GB" sz="2000" dirty="0" smtClean="0"/>
              <a:t>Multiply the numerators and denominators of the first fraction by 5 (1 x 5; 2 x 5)</a:t>
            </a:r>
          </a:p>
          <a:p>
            <a:r>
              <a:rPr lang="en-GB" sz="2000" dirty="0" smtClean="0"/>
              <a:t>Multiply the numerators and denominators of the second fraction by 2 (1 x 2; 5 x 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9752" y="2996952"/>
            <a:ext cx="9268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 smtClean="0"/>
              <a:t>1</a:t>
            </a:r>
            <a:r>
              <a:rPr lang="en-GB" sz="2400" dirty="0" smtClean="0"/>
              <a:t> = </a:t>
            </a:r>
            <a:r>
              <a:rPr lang="en-GB" sz="2400" u="sng" dirty="0" smtClean="0"/>
              <a:t>  5</a:t>
            </a:r>
          </a:p>
          <a:p>
            <a:r>
              <a:rPr lang="en-GB" sz="2400" dirty="0" smtClean="0"/>
              <a:t>2    10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3607020" y="301350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u="sng" dirty="0" smtClean="0"/>
              <a:t>1</a:t>
            </a:r>
            <a:r>
              <a:rPr lang="en-GB" sz="2400" dirty="0" smtClean="0"/>
              <a:t> = </a:t>
            </a:r>
            <a:r>
              <a:rPr lang="en-GB" sz="2400" u="sng" dirty="0" smtClean="0"/>
              <a:t>  2</a:t>
            </a:r>
          </a:p>
          <a:p>
            <a:r>
              <a:rPr lang="en-GB" sz="2400" dirty="0"/>
              <a:t>5</a:t>
            </a:r>
            <a:r>
              <a:rPr lang="en-GB" sz="2400" dirty="0" smtClean="0"/>
              <a:t>    10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2286000" y="393305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u="sng" dirty="0" smtClean="0"/>
              <a:t>5</a:t>
            </a:r>
            <a:r>
              <a:rPr lang="en-GB" sz="2400" u="sng" dirty="0"/>
              <a:t> </a:t>
            </a:r>
            <a:r>
              <a:rPr lang="en-GB" sz="2400" u="sng" dirty="0" smtClean="0"/>
              <a:t> </a:t>
            </a:r>
            <a:r>
              <a:rPr lang="en-GB" sz="2400" dirty="0" smtClean="0"/>
              <a:t> + </a:t>
            </a:r>
            <a:r>
              <a:rPr lang="en-GB" sz="2400" u="sng" dirty="0" smtClean="0"/>
              <a:t>  2</a:t>
            </a:r>
            <a:r>
              <a:rPr lang="en-GB" sz="2400" dirty="0" smtClean="0"/>
              <a:t> =  </a:t>
            </a:r>
            <a:r>
              <a:rPr lang="en-GB" sz="2400" u="sng" dirty="0" smtClean="0"/>
              <a:t> 7</a:t>
            </a:r>
          </a:p>
          <a:p>
            <a:r>
              <a:rPr lang="en-GB" sz="2400" dirty="0" smtClean="0"/>
              <a:t>10    10    10</a:t>
            </a:r>
            <a:endParaRPr lang="en-GB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564950" y="3563724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x5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564950" y="2812286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x5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851920" y="3563724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x2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851920" y="2812286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x2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084168" y="393305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  7</a:t>
            </a:r>
          </a:p>
          <a:p>
            <a:r>
              <a:rPr lang="en-GB" dirty="0" smtClean="0"/>
              <a:t>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913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6:</a:t>
            </a:r>
            <a:endParaRPr lang="en-GB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1966913"/>
            <a:ext cx="67341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933950"/>
            <a:ext cx="8229600" cy="11922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/>
              <a:t>Children need to:</a:t>
            </a:r>
          </a:p>
          <a:p>
            <a:r>
              <a:rPr lang="en-GB" sz="2000" dirty="0" smtClean="0"/>
              <a:t>Know that 0.5 = ½ </a:t>
            </a:r>
          </a:p>
          <a:p>
            <a:r>
              <a:rPr lang="en-GB" sz="2000" dirty="0" smtClean="0"/>
              <a:t>Know that multiplying a number by ½ halves it</a:t>
            </a:r>
          </a:p>
          <a:p>
            <a:r>
              <a:rPr lang="en-GB" sz="2000" dirty="0" smtClean="0"/>
              <a:t>Know not to try 5 x 28 or 5 x 20 and 5 x 8 and then divide that by 10)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627784" y="3284984"/>
            <a:ext cx="20345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Half of 28 is 14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156176" y="410843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537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6:</a:t>
            </a:r>
            <a:endParaRPr lang="en-GB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985963"/>
            <a:ext cx="668655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933950"/>
            <a:ext cx="8229600" cy="1192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/>
              <a:t>Children need to:</a:t>
            </a:r>
          </a:p>
          <a:p>
            <a:r>
              <a:rPr lang="en-GB" sz="2000" dirty="0" smtClean="0"/>
              <a:t>Know that 4 x 30 = 120 (4 x 3 = 12 helps with this)</a:t>
            </a:r>
          </a:p>
          <a:p>
            <a:r>
              <a:rPr lang="en-GB" sz="2000" dirty="0" smtClean="0"/>
              <a:t>Know that 30 x 0.1 = 3.0 (30 x 1 = 30 helps with this)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7784" y="3140968"/>
            <a:ext cx="224452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4 x 30 = 120</a:t>
            </a:r>
          </a:p>
          <a:p>
            <a:r>
              <a:rPr lang="en-GB" sz="2400" dirty="0" smtClean="0"/>
              <a:t>30 x 0.1 = 3.0 (3)</a:t>
            </a:r>
          </a:p>
          <a:p>
            <a:r>
              <a:rPr lang="en-GB" sz="2400" dirty="0" smtClean="0"/>
              <a:t>120 – 3 = 117</a:t>
            </a:r>
          </a:p>
          <a:p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035318" y="410843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117</a:t>
            </a:r>
          </a:p>
        </p:txBody>
      </p:sp>
    </p:spTree>
    <p:extLst>
      <p:ext uri="{BB962C8B-B14F-4D97-AF65-F5344CB8AC3E}">
        <p14:creationId xmlns:p14="http://schemas.microsoft.com/office/powerpoint/2010/main" val="315276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6:</a:t>
            </a:r>
            <a:endParaRPr lang="en-GB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1985963"/>
            <a:ext cx="669607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933950"/>
            <a:ext cx="8229600" cy="11922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/>
              <a:t>Children need to:</a:t>
            </a:r>
          </a:p>
          <a:p>
            <a:r>
              <a:rPr lang="en-GB" sz="2000" dirty="0" smtClean="0"/>
              <a:t>Know that 5 x 3 = 15 to make the second fraction into 6/15 (also 2 x 3 = 6)</a:t>
            </a:r>
          </a:p>
          <a:p>
            <a:r>
              <a:rPr lang="en-GB" sz="2000" dirty="0" smtClean="0"/>
              <a:t>Do 1 x 15 + 1 = 16 to make improper fraction 16/15</a:t>
            </a:r>
          </a:p>
          <a:p>
            <a:r>
              <a:rPr lang="en-GB" sz="2000" dirty="0" smtClean="0"/>
              <a:t>Know that both 10 and 15 are multiples of 5 so ÷ 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67744" y="3013501"/>
            <a:ext cx="5629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/>
              <a:t>2</a:t>
            </a:r>
            <a:r>
              <a:rPr lang="en-GB" sz="2400" dirty="0" smtClean="0"/>
              <a:t> =</a:t>
            </a:r>
            <a:endParaRPr lang="en-GB" sz="2400" u="sng" dirty="0" smtClean="0"/>
          </a:p>
          <a:p>
            <a:r>
              <a:rPr lang="en-GB" sz="2400" dirty="0"/>
              <a:t>5</a:t>
            </a:r>
            <a:r>
              <a:rPr lang="en-GB" sz="2400" dirty="0" smtClean="0"/>
              <a:t>  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429647" y="3573016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x3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503726" y="2769622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x3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2787489" y="301350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u="sng" dirty="0" smtClean="0"/>
              <a:t> 6 </a:t>
            </a:r>
          </a:p>
          <a:p>
            <a:r>
              <a:rPr lang="en-GB" sz="2400" dirty="0" smtClean="0"/>
              <a:t>15  </a:t>
            </a:r>
            <a:endParaRPr lang="en-GB" sz="2400" dirty="0"/>
          </a:p>
        </p:txBody>
      </p:sp>
      <p:sp>
        <p:nvSpPr>
          <p:cNvPr id="10" name="Rectangle 9"/>
          <p:cNvSpPr/>
          <p:nvPr/>
        </p:nvSpPr>
        <p:spPr>
          <a:xfrm>
            <a:off x="3563888" y="30135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 smtClean="0"/>
              <a:t>1 </a:t>
            </a:r>
            <a:r>
              <a:rPr lang="en-GB" sz="2400" u="sng" dirty="0" smtClean="0"/>
              <a:t> 1</a:t>
            </a:r>
            <a:r>
              <a:rPr lang="en-GB" sz="2400" dirty="0" smtClean="0"/>
              <a:t>  = </a:t>
            </a:r>
            <a:r>
              <a:rPr lang="en-GB" sz="2400" u="sng" dirty="0" smtClean="0"/>
              <a:t>16</a:t>
            </a:r>
          </a:p>
          <a:p>
            <a:r>
              <a:rPr lang="en-GB" sz="2400" dirty="0" smtClean="0"/>
              <a:t>   15    15  		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6084168" y="3942348"/>
            <a:ext cx="301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/>
              <a:t>2</a:t>
            </a:r>
            <a:endParaRPr lang="en-GB" u="sng" dirty="0" smtClean="0"/>
          </a:p>
          <a:p>
            <a:r>
              <a:rPr lang="en-GB" dirty="0"/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67744" y="3914471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u="sng" dirty="0" smtClean="0"/>
              <a:t>16</a:t>
            </a:r>
            <a:r>
              <a:rPr lang="en-GB" sz="2400" dirty="0" smtClean="0"/>
              <a:t> – </a:t>
            </a:r>
            <a:r>
              <a:rPr lang="en-GB" sz="2400" u="sng" dirty="0" smtClean="0"/>
              <a:t> 6 </a:t>
            </a:r>
            <a:r>
              <a:rPr lang="en-GB" sz="2400" dirty="0" smtClean="0"/>
              <a:t> = </a:t>
            </a:r>
            <a:r>
              <a:rPr lang="en-GB" sz="2400" u="sng" dirty="0" smtClean="0"/>
              <a:t>10</a:t>
            </a:r>
            <a:r>
              <a:rPr lang="en-GB" sz="2400" dirty="0" smtClean="0"/>
              <a:t> = </a:t>
            </a:r>
            <a:r>
              <a:rPr lang="en-GB" sz="2400" u="sng" dirty="0" smtClean="0"/>
              <a:t>2</a:t>
            </a:r>
          </a:p>
          <a:p>
            <a:r>
              <a:rPr lang="en-GB" sz="2400" dirty="0" smtClean="0"/>
              <a:t>15    15	    15    3	</a:t>
            </a: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779912" y="375375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÷5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3779912" y="4500785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÷5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226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4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512"/>
            <a:ext cx="8229600" cy="1143000"/>
          </a:xfrm>
        </p:spPr>
        <p:txBody>
          <a:bodyPr/>
          <a:lstStyle/>
          <a:p>
            <a:r>
              <a:rPr lang="en-GB" dirty="0" smtClean="0"/>
              <a:t>Year 6:</a:t>
            </a:r>
            <a:endParaRPr lang="en-GB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47850"/>
            <a:ext cx="67056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010150"/>
            <a:ext cx="8229600" cy="1192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/>
              <a:t>Children need to:</a:t>
            </a:r>
          </a:p>
          <a:p>
            <a:r>
              <a:rPr lang="en-GB" sz="2000" dirty="0" smtClean="0"/>
              <a:t>Know 6 x 3; </a:t>
            </a:r>
            <a:r>
              <a:rPr lang="en-GB" sz="2000" dirty="0"/>
              <a:t>6</a:t>
            </a:r>
            <a:r>
              <a:rPr lang="en-GB" sz="2000" dirty="0" smtClean="0"/>
              <a:t> x 1; </a:t>
            </a:r>
            <a:r>
              <a:rPr lang="en-GB" sz="2000" dirty="0"/>
              <a:t>6</a:t>
            </a:r>
            <a:r>
              <a:rPr lang="en-GB" sz="2000" dirty="0" smtClean="0"/>
              <a:t> x 4; 6 x 5; 8 x 3; </a:t>
            </a:r>
            <a:r>
              <a:rPr lang="en-GB" sz="2000" dirty="0"/>
              <a:t>8</a:t>
            </a:r>
            <a:r>
              <a:rPr lang="en-GB" sz="2000" dirty="0" smtClean="0"/>
              <a:t> x 1; 8 x 4; 8 x 5</a:t>
            </a:r>
          </a:p>
          <a:p>
            <a:r>
              <a:rPr lang="en-GB" sz="2000" dirty="0" smtClean="0"/>
              <a:t>(as well as how to carry out this procedure accurately)</a:t>
            </a:r>
            <a:endParaRPr lang="en-GB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3652261" y="26145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51397" y="2578259"/>
            <a:ext cx="2568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 smtClean="0"/>
              <a:t>1</a:t>
            </a:r>
            <a:endParaRPr lang="en-GB" sz="1050" dirty="0"/>
          </a:p>
        </p:txBody>
      </p:sp>
      <p:sp>
        <p:nvSpPr>
          <p:cNvPr id="9" name="Rectangle 8"/>
          <p:cNvSpPr/>
          <p:nvPr/>
        </p:nvSpPr>
        <p:spPr>
          <a:xfrm>
            <a:off x="6293420" y="1857917"/>
            <a:ext cx="623889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6</a:t>
            </a:r>
            <a:r>
              <a:rPr lang="en-GB" dirty="0" smtClean="0"/>
              <a:t> x 3</a:t>
            </a:r>
          </a:p>
          <a:p>
            <a:r>
              <a:rPr lang="en-GB" dirty="0"/>
              <a:t>6</a:t>
            </a:r>
            <a:r>
              <a:rPr lang="en-GB" dirty="0" smtClean="0"/>
              <a:t> x 1</a:t>
            </a:r>
          </a:p>
          <a:p>
            <a:r>
              <a:rPr lang="en-GB" dirty="0"/>
              <a:t>6</a:t>
            </a:r>
            <a:r>
              <a:rPr lang="en-GB" dirty="0" smtClean="0"/>
              <a:t> x 4</a:t>
            </a:r>
          </a:p>
          <a:p>
            <a:r>
              <a:rPr lang="en-GB" dirty="0" smtClean="0"/>
              <a:t>6 x 5</a:t>
            </a:r>
          </a:p>
          <a:p>
            <a:r>
              <a:rPr lang="en-GB" dirty="0"/>
              <a:t>8</a:t>
            </a:r>
            <a:r>
              <a:rPr lang="en-GB" dirty="0" smtClean="0"/>
              <a:t> x 3</a:t>
            </a:r>
          </a:p>
          <a:p>
            <a:r>
              <a:rPr lang="en-GB" dirty="0"/>
              <a:t>8</a:t>
            </a:r>
            <a:r>
              <a:rPr lang="en-GB" dirty="0" smtClean="0"/>
              <a:t> x 1</a:t>
            </a:r>
          </a:p>
          <a:p>
            <a:r>
              <a:rPr lang="en-GB" dirty="0"/>
              <a:t>8</a:t>
            </a:r>
            <a:r>
              <a:rPr lang="en-GB" dirty="0" smtClean="0"/>
              <a:t> x 4</a:t>
            </a:r>
          </a:p>
          <a:p>
            <a:r>
              <a:rPr lang="en-GB" dirty="0" smtClean="0"/>
              <a:t>8 x 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423405" y="26145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121719" y="26145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3634440" y="28529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0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369926" y="285295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94595" y="283986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54408" y="285293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44205" y="2839869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1</a:t>
            </a:r>
            <a:endParaRPr lang="en-GB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2896117" y="286629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</a:t>
            </a:r>
            <a:endParaRPr lang="en-GB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2343214" y="3199909"/>
            <a:ext cx="160534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627335" y="31394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409751" y="31279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57214" y="31394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55528" y="313947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343214" y="3139470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4   6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804275" y="2606715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2</a:t>
            </a:r>
            <a:endParaRPr lang="en-GB" sz="1000" dirty="0"/>
          </a:p>
        </p:txBody>
      </p:sp>
      <p:sp>
        <p:nvSpPr>
          <p:cNvPr id="26" name="TextBox 25"/>
          <p:cNvSpPr txBox="1"/>
          <p:nvPr/>
        </p:nvSpPr>
        <p:spPr>
          <a:xfrm>
            <a:off x="2608011" y="2647845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3   2</a:t>
            </a:r>
            <a:endParaRPr lang="en-GB" dirty="0"/>
          </a:p>
        </p:txBody>
      </p:sp>
      <p:sp>
        <p:nvSpPr>
          <p:cNvPr id="27" name="TextBox 26"/>
          <p:cNvSpPr txBox="1"/>
          <p:nvPr/>
        </p:nvSpPr>
        <p:spPr>
          <a:xfrm>
            <a:off x="2555776" y="2852936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3</a:t>
            </a:r>
            <a:endParaRPr lang="en-GB" sz="1000" dirty="0"/>
          </a:p>
        </p:txBody>
      </p:sp>
      <p:sp>
        <p:nvSpPr>
          <p:cNvPr id="28" name="TextBox 27"/>
          <p:cNvSpPr txBox="1"/>
          <p:nvPr/>
        </p:nvSpPr>
        <p:spPr>
          <a:xfrm>
            <a:off x="2340594" y="2866296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4   3</a:t>
            </a:r>
            <a:endParaRPr lang="en-GB" dirty="0"/>
          </a:p>
        </p:txBody>
      </p:sp>
      <p:sp>
        <p:nvSpPr>
          <p:cNvPr id="29" name="TextBox 28"/>
          <p:cNvSpPr txBox="1"/>
          <p:nvPr/>
        </p:nvSpPr>
        <p:spPr>
          <a:xfrm>
            <a:off x="3079278" y="3139470"/>
            <a:ext cx="2503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1</a:t>
            </a:r>
            <a:endParaRPr lang="en-GB" sz="1000" dirty="0"/>
          </a:p>
        </p:txBody>
      </p:sp>
      <p:sp>
        <p:nvSpPr>
          <p:cNvPr id="31" name="TextBox 30"/>
          <p:cNvSpPr txBox="1"/>
          <p:nvPr/>
        </p:nvSpPr>
        <p:spPr>
          <a:xfrm>
            <a:off x="5822291" y="4180438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654418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446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4" grpId="0"/>
      <p:bldP spid="25" grpId="0"/>
      <p:bldP spid="4" grpId="0"/>
      <p:bldP spid="26" grpId="0"/>
      <p:bldP spid="27" grpId="0"/>
      <p:bldP spid="28" grpId="0"/>
      <p:bldP spid="29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6:</a:t>
            </a:r>
            <a:endParaRPr lang="en-GB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971675"/>
            <a:ext cx="66865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933950"/>
            <a:ext cx="8229600" cy="1192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/>
              <a:t>Children need to:</a:t>
            </a:r>
          </a:p>
          <a:p>
            <a:r>
              <a:rPr lang="en-GB" sz="2000" dirty="0" smtClean="0"/>
              <a:t>Divide by 100 (200 ÷ 100 = 2)</a:t>
            </a:r>
          </a:p>
          <a:p>
            <a:r>
              <a:rPr lang="en-GB" sz="2000" dirty="0" smtClean="0"/>
              <a:t>Or to do it very quickly know that 200 is 100 x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23728" y="2828835"/>
            <a:ext cx="23871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99% of 100 = 99</a:t>
            </a:r>
          </a:p>
          <a:p>
            <a:r>
              <a:rPr lang="en-GB" sz="2400" dirty="0" smtClean="0"/>
              <a:t>200 is double 100</a:t>
            </a:r>
          </a:p>
          <a:p>
            <a:r>
              <a:rPr lang="en-GB" sz="2400" dirty="0"/>
              <a:t>d</a:t>
            </a:r>
            <a:r>
              <a:rPr lang="en-GB" sz="2400" dirty="0" smtClean="0"/>
              <a:t>ouble 99 is 198</a:t>
            </a:r>
            <a:endParaRPr lang="en-GB" sz="2400" dirty="0"/>
          </a:p>
        </p:txBody>
      </p:sp>
      <p:sp>
        <p:nvSpPr>
          <p:cNvPr id="6" name="Rectangle 5"/>
          <p:cNvSpPr/>
          <p:nvPr/>
        </p:nvSpPr>
        <p:spPr>
          <a:xfrm>
            <a:off x="5940152" y="4149080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198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582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11759" y="1412776"/>
            <a:ext cx="4524393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32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5/6:</a:t>
            </a:r>
            <a:endParaRPr lang="en-GB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1976438"/>
            <a:ext cx="66865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933950"/>
            <a:ext cx="8229600" cy="1192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/>
              <a:t>Children need to:</a:t>
            </a:r>
          </a:p>
          <a:p>
            <a:r>
              <a:rPr lang="en-GB" sz="2000" dirty="0" smtClean="0"/>
              <a:t>Know that 9 squared is 9 x 9 = 81</a:t>
            </a:r>
          </a:p>
          <a:p>
            <a:r>
              <a:rPr lang="en-GB" sz="2000" dirty="0" smtClean="0"/>
              <a:t>Know that 9 x 4 = 36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39752" y="2924944"/>
            <a:ext cx="15456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36 ÷ 9 = 4</a:t>
            </a:r>
          </a:p>
          <a:p>
            <a:r>
              <a:rPr lang="en-GB" sz="2400" dirty="0" smtClean="0"/>
              <a:t>9 x 9 = 81</a:t>
            </a:r>
          </a:p>
          <a:p>
            <a:r>
              <a:rPr lang="en-GB" sz="2400" dirty="0" smtClean="0"/>
              <a:t>81 – </a:t>
            </a:r>
            <a:r>
              <a:rPr lang="en-GB" sz="2400" dirty="0"/>
              <a:t>4</a:t>
            </a:r>
            <a:r>
              <a:rPr lang="en-GB" sz="2400" dirty="0" smtClean="0"/>
              <a:t> = 77</a:t>
            </a:r>
          </a:p>
        </p:txBody>
      </p:sp>
      <p:sp>
        <p:nvSpPr>
          <p:cNvPr id="6" name="Rectangle 5"/>
          <p:cNvSpPr/>
          <p:nvPr/>
        </p:nvSpPr>
        <p:spPr>
          <a:xfrm>
            <a:off x="6084168" y="412527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77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7258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6:</a:t>
            </a:r>
            <a:endParaRPr lang="en-GB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0" y="1990725"/>
            <a:ext cx="66675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933950"/>
            <a:ext cx="8229600" cy="11922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/>
              <a:t>Children need to:</a:t>
            </a:r>
          </a:p>
          <a:p>
            <a:r>
              <a:rPr lang="en-GB" sz="2000" dirty="0" smtClean="0"/>
              <a:t>Divide by 100 (650 ÷ 100 = 6.5)</a:t>
            </a:r>
          </a:p>
          <a:p>
            <a:r>
              <a:rPr lang="en-GB" sz="2000" dirty="0" smtClean="0"/>
              <a:t>For 28 x 6.5 use knowledge of 6 x 2, 6 x 8</a:t>
            </a:r>
          </a:p>
          <a:p>
            <a:r>
              <a:rPr lang="en-GB" sz="2000" dirty="0" smtClean="0"/>
              <a:t>Know that 0.5 x a number means to half it</a:t>
            </a:r>
          </a:p>
        </p:txBody>
      </p:sp>
      <p:sp>
        <p:nvSpPr>
          <p:cNvPr id="4" name="Rectangle 3"/>
          <p:cNvSpPr/>
          <p:nvPr/>
        </p:nvSpPr>
        <p:spPr>
          <a:xfrm>
            <a:off x="2118044" y="2625626"/>
            <a:ext cx="2089033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650 ÷ 100 = 6.5</a:t>
            </a:r>
          </a:p>
          <a:p>
            <a:r>
              <a:rPr lang="en-GB" sz="2400" dirty="0" smtClean="0"/>
              <a:t>28 x 6.5 =</a:t>
            </a:r>
          </a:p>
          <a:p>
            <a:r>
              <a:rPr lang="en-GB" sz="2400" dirty="0" smtClean="0"/>
              <a:t>28 x 6 =  </a:t>
            </a:r>
          </a:p>
          <a:p>
            <a:r>
              <a:rPr lang="en-GB" sz="2400" dirty="0" smtClean="0"/>
              <a:t>20 x 6 = 120</a:t>
            </a:r>
          </a:p>
          <a:p>
            <a:r>
              <a:rPr lang="en-GB" sz="2400" dirty="0" smtClean="0"/>
              <a:t>8 x 6 = 48</a:t>
            </a:r>
          </a:p>
          <a:p>
            <a:r>
              <a:rPr lang="en-GB" sz="2400" dirty="0" smtClean="0"/>
              <a:t>120 + 48 = 168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62560" y="3356992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168</a:t>
            </a:r>
            <a:endParaRPr lang="en-GB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16016" y="2625626"/>
            <a:ext cx="20120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28 x 0.5 = </a:t>
            </a:r>
          </a:p>
          <a:p>
            <a:r>
              <a:rPr lang="en-GB" sz="2400" dirty="0" smtClean="0"/>
              <a:t>half of 28 = 14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168</a:t>
            </a:r>
            <a:r>
              <a:rPr lang="en-GB" sz="2400" dirty="0" smtClean="0"/>
              <a:t> + 14 = 182</a:t>
            </a:r>
            <a:endParaRPr lang="en-GB" sz="2400" dirty="0"/>
          </a:p>
        </p:txBody>
      </p:sp>
      <p:sp>
        <p:nvSpPr>
          <p:cNvPr id="8" name="Rectangle 7"/>
          <p:cNvSpPr/>
          <p:nvPr/>
        </p:nvSpPr>
        <p:spPr>
          <a:xfrm>
            <a:off x="6012317" y="4077072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182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8028384" y="2487126"/>
            <a:ext cx="8787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       2 8</a:t>
            </a:r>
          </a:p>
          <a:p>
            <a:r>
              <a:rPr lang="en-GB" dirty="0" smtClean="0"/>
              <a:t>    </a:t>
            </a:r>
            <a:r>
              <a:rPr lang="en-GB" u="sng" dirty="0" smtClean="0"/>
              <a:t>x 6.5</a:t>
            </a:r>
          </a:p>
          <a:p>
            <a:r>
              <a:rPr lang="en-GB" dirty="0" smtClean="0"/>
              <a:t>     14.0</a:t>
            </a:r>
          </a:p>
          <a:p>
            <a:r>
              <a:rPr lang="en-GB" dirty="0" smtClean="0"/>
              <a:t>+ </a:t>
            </a:r>
            <a:r>
              <a:rPr lang="en-GB" u="sng" dirty="0" smtClean="0"/>
              <a:t>168.0</a:t>
            </a:r>
          </a:p>
          <a:p>
            <a:r>
              <a:rPr lang="en-GB" dirty="0" smtClean="0"/>
              <a:t>   </a:t>
            </a:r>
            <a:r>
              <a:rPr lang="en-GB" u="sng" dirty="0" smtClean="0"/>
              <a:t>182.0</a:t>
            </a:r>
            <a:endParaRPr lang="en-GB" u="sng" dirty="0"/>
          </a:p>
        </p:txBody>
      </p:sp>
    </p:spTree>
    <p:extLst>
      <p:ext uri="{BB962C8B-B14F-4D97-AF65-F5344CB8AC3E}">
        <p14:creationId xmlns:p14="http://schemas.microsoft.com/office/powerpoint/2010/main" val="83525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Year 6:</a:t>
            </a:r>
            <a:endParaRPr lang="en-GB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1981200"/>
            <a:ext cx="667702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933950"/>
            <a:ext cx="8229600" cy="119221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/>
              <a:t>Children need to:</a:t>
            </a:r>
          </a:p>
          <a:p>
            <a:r>
              <a:rPr lang="en-GB" sz="2000" dirty="0" smtClean="0"/>
              <a:t>Know that 3 and 7 are both factors of 21 ( 3 x 7 = 21)</a:t>
            </a:r>
          </a:p>
          <a:p>
            <a:r>
              <a:rPr lang="en-GB" sz="2000" dirty="0" smtClean="0"/>
              <a:t>Do 2 x 7 and 3 x 7 to convert first fraction to 14/21</a:t>
            </a:r>
          </a:p>
          <a:p>
            <a:r>
              <a:rPr lang="en-GB" sz="2000" dirty="0" smtClean="0"/>
              <a:t>Do 6 x 3 and 7 x 3 to convert second fraction to 18/21</a:t>
            </a:r>
          </a:p>
          <a:p>
            <a:r>
              <a:rPr lang="en-GB" sz="2000" dirty="0" smtClean="0"/>
              <a:t>Do 4 x 21 (4 x 2 and 4 x 1 helps) to convert mixed number to improper fraction: 98/21</a:t>
            </a:r>
          </a:p>
          <a:p>
            <a:r>
              <a:rPr lang="en-GB" sz="2000" dirty="0" smtClean="0"/>
              <a:t>Do 1 x 21  to convert mixed number to improper fraction: 39/21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71601" y="2700339"/>
            <a:ext cx="942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 smtClean="0"/>
              <a:t>2</a:t>
            </a:r>
            <a:r>
              <a:rPr lang="en-GB" sz="2400" dirty="0" smtClean="0"/>
              <a:t> = </a:t>
            </a:r>
            <a:r>
              <a:rPr lang="en-GB" sz="2400" u="sng" dirty="0" smtClean="0"/>
              <a:t>14</a:t>
            </a:r>
          </a:p>
          <a:p>
            <a:r>
              <a:rPr lang="en-GB" sz="2400" dirty="0" smtClean="0"/>
              <a:t>3    21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118602" y="3789040"/>
            <a:ext cx="942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 smtClean="0"/>
              <a:t>6</a:t>
            </a:r>
            <a:r>
              <a:rPr lang="en-GB" sz="2400" dirty="0" smtClean="0"/>
              <a:t> = </a:t>
            </a:r>
            <a:r>
              <a:rPr lang="en-GB" sz="2400" u="sng" dirty="0" smtClean="0"/>
              <a:t>18</a:t>
            </a:r>
          </a:p>
          <a:p>
            <a:r>
              <a:rPr lang="en-GB" sz="2400" dirty="0"/>
              <a:t>7</a:t>
            </a:r>
            <a:r>
              <a:rPr lang="en-GB" sz="2400" dirty="0" smtClean="0"/>
              <a:t>    21</a:t>
            </a:r>
            <a:endParaRPr lang="en-GB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267744" y="2564904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x7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267744" y="3244334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x7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267744" y="4365104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x3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342508" y="3613666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x3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061489" y="2624151"/>
            <a:ext cx="17011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4 x 21 = 84</a:t>
            </a:r>
          </a:p>
          <a:p>
            <a:r>
              <a:rPr lang="en-GB" sz="2400" dirty="0" smtClean="0"/>
              <a:t>84 + 14 = 98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861024" y="2624151"/>
            <a:ext cx="4956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 smtClean="0"/>
              <a:t>98</a:t>
            </a:r>
          </a:p>
          <a:p>
            <a:r>
              <a:rPr lang="en-GB" sz="2400" dirty="0" smtClean="0"/>
              <a:t>21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061489" y="3789039"/>
            <a:ext cx="17011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1</a:t>
            </a:r>
            <a:r>
              <a:rPr lang="en-GB" sz="2400" dirty="0" smtClean="0"/>
              <a:t> x 21 = 21</a:t>
            </a:r>
          </a:p>
          <a:p>
            <a:r>
              <a:rPr lang="en-GB" sz="2400" dirty="0" smtClean="0"/>
              <a:t>21 + 18 = 39</a:t>
            </a:r>
            <a:endParaRPr lang="en-GB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4861024" y="3789038"/>
            <a:ext cx="4956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 smtClean="0"/>
              <a:t>39</a:t>
            </a:r>
          </a:p>
          <a:p>
            <a:r>
              <a:rPr lang="en-GB" sz="2400" dirty="0" smtClean="0"/>
              <a:t>21</a:t>
            </a:r>
            <a:endParaRPr lang="en-GB" sz="2400" dirty="0"/>
          </a:p>
        </p:txBody>
      </p:sp>
      <p:sp>
        <p:nvSpPr>
          <p:cNvPr id="12" name="Rectangle 11"/>
          <p:cNvSpPr/>
          <p:nvPr/>
        </p:nvSpPr>
        <p:spPr>
          <a:xfrm>
            <a:off x="5436096" y="297533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u="sng" dirty="0" smtClean="0"/>
              <a:t>98</a:t>
            </a:r>
            <a:r>
              <a:rPr lang="en-GB" sz="2400" dirty="0" smtClean="0"/>
              <a:t> – </a:t>
            </a:r>
            <a:r>
              <a:rPr lang="en-GB" sz="2400" u="sng" dirty="0" smtClean="0"/>
              <a:t>39</a:t>
            </a:r>
            <a:r>
              <a:rPr lang="en-GB" sz="2400" dirty="0" smtClean="0"/>
              <a:t> = </a:t>
            </a:r>
            <a:r>
              <a:rPr lang="en-GB" sz="2400" u="sng" dirty="0" smtClean="0"/>
              <a:t>59</a:t>
            </a:r>
            <a:endParaRPr lang="en-GB" sz="2400" u="sng" dirty="0"/>
          </a:p>
          <a:p>
            <a:r>
              <a:rPr lang="en-GB" sz="2400" dirty="0" smtClean="0"/>
              <a:t>21    21     21</a:t>
            </a:r>
            <a:endParaRPr lang="en-GB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090840" y="4006805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59</a:t>
            </a:r>
          </a:p>
          <a:p>
            <a:r>
              <a:rPr lang="en-GB" dirty="0" smtClean="0"/>
              <a:t>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224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" grpId="0"/>
      <p:bldP spid="8" grpId="0"/>
      <p:bldP spid="9" grpId="0"/>
      <p:bldP spid="10" grpId="0"/>
      <p:bldP spid="11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8223"/>
            <a:ext cx="475297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257" y="2924944"/>
            <a:ext cx="46958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164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Why are times tables important for Papers 2 and 3?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18/44 questions in Papers 2 and 3 definitely require children to have fluent times tables knowledge</a:t>
            </a:r>
          </a:p>
          <a:p>
            <a:r>
              <a:rPr lang="en-GB" dirty="0" smtClean="0"/>
              <a:t>If times tables knowledge is not it will take them too long (some questions require 8 different times tables)</a:t>
            </a:r>
          </a:p>
          <a:p>
            <a:r>
              <a:rPr lang="en-GB" dirty="0" smtClean="0"/>
              <a:t>If it takes them too long they won’t finish</a:t>
            </a:r>
          </a:p>
          <a:p>
            <a:r>
              <a:rPr lang="en-GB" dirty="0" smtClean="0"/>
              <a:t>If they are not secure they may make mistakes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098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0070C0"/>
                </a:solidFill>
              </a:rPr>
              <a:t>Timings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40 minutes per test</a:t>
            </a:r>
          </a:p>
          <a:p>
            <a:r>
              <a:rPr lang="en-GB" dirty="0" smtClean="0"/>
              <a:t>Roughly 1 question every 2 minutes</a:t>
            </a:r>
          </a:p>
          <a:p>
            <a:r>
              <a:rPr lang="en-GB" dirty="0" smtClean="0"/>
              <a:t>Children need to work quickly to complete the calculations – times tables fluency will make a huge difference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791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51303" y="1284043"/>
            <a:ext cx="3641394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933950"/>
            <a:ext cx="8229600" cy="1192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/>
              <a:t>Children need to:</a:t>
            </a:r>
          </a:p>
          <a:p>
            <a:r>
              <a:rPr lang="en-GB" sz="2000" dirty="0" smtClean="0"/>
              <a:t>Know 3 x 4; 3 x 8; 2 x 2; 2 x 4</a:t>
            </a:r>
            <a:r>
              <a:rPr lang="en-GB" sz="2000" dirty="0"/>
              <a:t> </a:t>
            </a:r>
            <a:r>
              <a:rPr lang="en-GB" sz="2000" dirty="0" smtClean="0"/>
              <a:t>in order to work out 3 x 48 and 2 x 24</a:t>
            </a:r>
          </a:p>
          <a:p>
            <a:r>
              <a:rPr lang="en-GB" sz="2000" dirty="0" smtClean="0"/>
              <a:t>Or use knowledge of doubling/12 times tables for 2 x 24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Year 3:</a:t>
            </a:r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55698" y="2894279"/>
            <a:ext cx="6232601" cy="216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8" y="3092767"/>
            <a:ext cx="15632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Large:</a:t>
            </a:r>
          </a:p>
          <a:p>
            <a:r>
              <a:rPr lang="en-GB" dirty="0" smtClean="0"/>
              <a:t>3 x 48 =</a:t>
            </a:r>
          </a:p>
          <a:p>
            <a:r>
              <a:rPr lang="en-GB" dirty="0" smtClean="0"/>
              <a:t>3 x 40 = 120</a:t>
            </a:r>
          </a:p>
          <a:p>
            <a:r>
              <a:rPr lang="en-GB" dirty="0" smtClean="0"/>
              <a:t>3 x 8 = 24</a:t>
            </a:r>
          </a:p>
          <a:p>
            <a:r>
              <a:rPr lang="en-GB" dirty="0" smtClean="0"/>
              <a:t>120 + 24 = 144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530849" y="3092767"/>
            <a:ext cx="1196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Small:</a:t>
            </a:r>
          </a:p>
          <a:p>
            <a:r>
              <a:rPr lang="en-GB" dirty="0" smtClean="0"/>
              <a:t>2 x 24 = 48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530849" y="3739098"/>
            <a:ext cx="1616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144 + 48 = 192 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128929" y="4169509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192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1415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3/4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89875"/>
            <a:ext cx="6248400" cy="366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933950"/>
            <a:ext cx="8229600" cy="1192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/>
              <a:t>Children need to:</a:t>
            </a:r>
          </a:p>
          <a:p>
            <a:r>
              <a:rPr lang="en-GB" sz="2000" dirty="0" smtClean="0"/>
              <a:t>Know 11 x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55776" y="3123437"/>
            <a:ext cx="14462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31 – 20 = 11</a:t>
            </a:r>
          </a:p>
          <a:p>
            <a:r>
              <a:rPr lang="en-GB" dirty="0" smtClean="0"/>
              <a:t>11 x 4 = 44</a:t>
            </a:r>
          </a:p>
          <a:p>
            <a:r>
              <a:rPr lang="en-GB" dirty="0" smtClean="0"/>
              <a:t>44 + 57 = 101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436096" y="4149080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101</a:t>
            </a:r>
          </a:p>
        </p:txBody>
      </p:sp>
    </p:spTree>
    <p:extLst>
      <p:ext uri="{BB962C8B-B14F-4D97-AF65-F5344CB8AC3E}">
        <p14:creationId xmlns:p14="http://schemas.microsoft.com/office/powerpoint/2010/main" val="383329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4</a:t>
            </a:r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88" y="1743075"/>
            <a:ext cx="621982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933950"/>
            <a:ext cx="8229600" cy="1192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/>
              <a:t>Children need to:</a:t>
            </a:r>
          </a:p>
          <a:p>
            <a:r>
              <a:rPr lang="en-GB" sz="2000" dirty="0" smtClean="0"/>
              <a:t>Know 3 x 9; 2 x 6; 9 x 2; 2 x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64999" y="3182924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276 ÷ 3 = 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805879" y="4404173"/>
            <a:ext cx="0" cy="46749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05879" y="4404173"/>
            <a:ext cx="108012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840928" y="4410007"/>
            <a:ext cx="926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2</a:t>
            </a:r>
            <a:r>
              <a:rPr lang="en-GB" sz="2400" dirty="0" smtClean="0"/>
              <a:t>  7  6</a:t>
            </a:r>
            <a:endParaRPr lang="en-GB" sz="2400" dirty="0"/>
          </a:p>
        </p:txBody>
      </p:sp>
      <p:sp>
        <p:nvSpPr>
          <p:cNvPr id="11" name="Rectangle 10"/>
          <p:cNvSpPr/>
          <p:nvPr/>
        </p:nvSpPr>
        <p:spPr>
          <a:xfrm>
            <a:off x="2417327" y="4410007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3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840928" y="398956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134277" y="398956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27627" y="398956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03166" y="427150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184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4355976" y="3645024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92 x 2 = 184</a:t>
            </a:r>
          </a:p>
        </p:txBody>
      </p:sp>
    </p:spTree>
    <p:extLst>
      <p:ext uri="{BB962C8B-B14F-4D97-AF65-F5344CB8AC3E}">
        <p14:creationId xmlns:p14="http://schemas.microsoft.com/office/powerpoint/2010/main" val="803131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4" grpId="0"/>
      <p:bldP spid="16" grpId="0"/>
      <p:bldP spid="6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5: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36" y="2524125"/>
            <a:ext cx="617220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933950"/>
            <a:ext cx="8229600" cy="1192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/>
              <a:t>Children need to:</a:t>
            </a:r>
          </a:p>
          <a:p>
            <a:r>
              <a:rPr lang="en-GB" sz="2000" dirty="0" smtClean="0"/>
              <a:t>Know 6 x 8 = 48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48264" y="2852936"/>
            <a:ext cx="15456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6 x 8 = 48</a:t>
            </a:r>
          </a:p>
          <a:p>
            <a:r>
              <a:rPr lang="en-GB" sz="2400" dirty="0" smtClean="0"/>
              <a:t>48 + 7 = 55</a:t>
            </a:r>
            <a:endParaRPr lang="en-GB" sz="2400" dirty="0"/>
          </a:p>
        </p:txBody>
      </p:sp>
      <p:sp>
        <p:nvSpPr>
          <p:cNvPr id="7" name="Oval 6"/>
          <p:cNvSpPr/>
          <p:nvPr/>
        </p:nvSpPr>
        <p:spPr>
          <a:xfrm>
            <a:off x="3951033" y="2780928"/>
            <a:ext cx="216024" cy="21602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6948264" y="2926668"/>
            <a:ext cx="288032" cy="34176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109403" y="2895058"/>
            <a:ext cx="216024" cy="216024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380312" y="2926668"/>
            <a:ext cx="288032" cy="341766"/>
          </a:xfrm>
          <a:prstGeom prst="ellipse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4109403" y="2705018"/>
            <a:ext cx="216024" cy="216024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7596336" y="3268434"/>
            <a:ext cx="232748" cy="376590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3803369" y="3381499"/>
            <a:ext cx="828092" cy="948928"/>
          </a:xfrm>
          <a:prstGeom prst="ellipse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724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Why are times tables important for Paper 1?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19/36 questions in Paper 1 definitely require children to have fluent times tables knowledge</a:t>
            </a:r>
          </a:p>
          <a:p>
            <a:r>
              <a:rPr lang="en-GB" dirty="0" smtClean="0"/>
              <a:t>If times tables knowledge is not it will take them too long (some questions require 8 different times tables)</a:t>
            </a:r>
          </a:p>
          <a:p>
            <a:r>
              <a:rPr lang="en-GB" dirty="0" smtClean="0"/>
              <a:t>If it takes them too long they won’t finish</a:t>
            </a:r>
          </a:p>
          <a:p>
            <a:r>
              <a:rPr lang="en-GB" dirty="0" smtClean="0"/>
              <a:t>If they are not secure they may make mistakes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647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Year 5: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424" y="260648"/>
            <a:ext cx="6867525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933950"/>
            <a:ext cx="8229600" cy="1192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Children need to:</a:t>
            </a:r>
          </a:p>
          <a:p>
            <a:r>
              <a:rPr lang="en-GB" sz="2400" dirty="0" smtClean="0"/>
              <a:t>Know 4 x 3; 5 x 0; 5 x 2; 5 x 1; 1 x 0; 1 x 2; 1 x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47864" y="3429000"/>
            <a:ext cx="16802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40 x 3 x 15</a:t>
            </a:r>
          </a:p>
          <a:p>
            <a:r>
              <a:rPr lang="en-GB" sz="2400" dirty="0" smtClean="0"/>
              <a:t>40 x 3 = 120</a:t>
            </a:r>
          </a:p>
          <a:p>
            <a:r>
              <a:rPr lang="en-GB" sz="2400" dirty="0" smtClean="0"/>
              <a:t>120 x 15 = </a:t>
            </a:r>
            <a:endParaRPr lang="en-GB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03870" y="3284984"/>
            <a:ext cx="80663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  120</a:t>
            </a:r>
          </a:p>
          <a:p>
            <a:r>
              <a:rPr lang="en-GB" sz="2400" u="sng" dirty="0" smtClean="0"/>
              <a:t>X  15</a:t>
            </a:r>
          </a:p>
          <a:p>
            <a:r>
              <a:rPr lang="en-GB" sz="2400" dirty="0" smtClean="0"/>
              <a:t>  600</a:t>
            </a:r>
          </a:p>
          <a:p>
            <a:r>
              <a:rPr lang="en-GB" sz="2400" u="sng" dirty="0" smtClean="0"/>
              <a:t>1200</a:t>
            </a:r>
          </a:p>
          <a:p>
            <a:r>
              <a:rPr lang="en-GB" sz="2400" dirty="0" smtClean="0"/>
              <a:t>1800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6545138" y="459951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1800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751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6223"/>
            <a:ext cx="5550569" cy="5054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dirty="0" smtClean="0"/>
              <a:t>Year 5:</a:t>
            </a:r>
            <a:endParaRPr lang="en-GB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933950"/>
            <a:ext cx="8229600" cy="1192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Children need to:</a:t>
            </a:r>
          </a:p>
          <a:p>
            <a:r>
              <a:rPr lang="en-GB" sz="2400" dirty="0" smtClean="0"/>
              <a:t>Know 8 x 5; 8 x 2; 2 x 5; 2 x 2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83968" y="2348880"/>
            <a:ext cx="1281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8l = 8000ml</a:t>
            </a:r>
          </a:p>
          <a:p>
            <a:r>
              <a:rPr lang="en-GB" dirty="0" smtClean="0"/>
              <a:t>225 x 28 =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83968" y="3068960"/>
            <a:ext cx="65274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  225</a:t>
            </a:r>
          </a:p>
          <a:p>
            <a:r>
              <a:rPr lang="en-GB" u="sng" dirty="0"/>
              <a:t>x</a:t>
            </a:r>
            <a:r>
              <a:rPr lang="en-GB" u="sng" dirty="0" smtClean="0"/>
              <a:t>  28</a:t>
            </a:r>
          </a:p>
          <a:p>
            <a:r>
              <a:rPr lang="en-GB" dirty="0" smtClean="0"/>
              <a:t>1800</a:t>
            </a:r>
          </a:p>
          <a:p>
            <a:r>
              <a:rPr lang="en-GB" u="sng" dirty="0" smtClean="0"/>
              <a:t>4500</a:t>
            </a:r>
          </a:p>
          <a:p>
            <a:r>
              <a:rPr lang="en-GB" dirty="0" smtClean="0"/>
              <a:t>5300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195156" y="2450505"/>
            <a:ext cx="8210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   8000</a:t>
            </a:r>
          </a:p>
          <a:p>
            <a:r>
              <a:rPr lang="en-GB" smtClean="0"/>
              <a:t>- </a:t>
            </a:r>
            <a:r>
              <a:rPr lang="en-GB" smtClean="0"/>
              <a:t> </a:t>
            </a:r>
            <a:r>
              <a:rPr lang="en-GB" u="sng" dirty="0" smtClean="0"/>
              <a:t>5300</a:t>
            </a:r>
          </a:p>
          <a:p>
            <a:r>
              <a:rPr lang="en-GB" dirty="0" smtClean="0"/>
              <a:t>   </a:t>
            </a:r>
            <a:r>
              <a:rPr lang="en-GB" u="sng" dirty="0" smtClean="0"/>
              <a:t>2700</a:t>
            </a:r>
            <a:endParaRPr lang="en-GB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5652120" y="3807624"/>
            <a:ext cx="1455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2700ml = 2.7l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016215" y="4564618"/>
            <a:ext cx="52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2.7l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603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5:</a:t>
            </a:r>
            <a:endParaRPr lang="en-GB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19225"/>
            <a:ext cx="7010400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229200"/>
            <a:ext cx="8229600" cy="119221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Children need to:</a:t>
            </a:r>
          </a:p>
          <a:p>
            <a:r>
              <a:rPr lang="en-GB" sz="2400" dirty="0" smtClean="0"/>
              <a:t>Know 8 x 4; 8 x 2; 5 x 4; 5 x 2</a:t>
            </a:r>
          </a:p>
          <a:p>
            <a:r>
              <a:rPr lang="en-GB" sz="2400" dirty="0" smtClean="0"/>
              <a:t>To multiply by 2/3 you find 2/3 of a number (divide by 3 and times by 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91834" y="3212976"/>
            <a:ext cx="14558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24 x 58 2/3 = </a:t>
            </a:r>
          </a:p>
          <a:p>
            <a:r>
              <a:rPr lang="en-GB" dirty="0" smtClean="0"/>
              <a:t>24 x 58 =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21310" y="3547576"/>
            <a:ext cx="65274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    24</a:t>
            </a:r>
          </a:p>
          <a:p>
            <a:r>
              <a:rPr lang="en-GB" u="sng" dirty="0" smtClean="0"/>
              <a:t>X  58</a:t>
            </a:r>
          </a:p>
          <a:p>
            <a:r>
              <a:rPr lang="en-GB" dirty="0" smtClean="0"/>
              <a:t>  192</a:t>
            </a:r>
          </a:p>
          <a:p>
            <a:r>
              <a:rPr lang="en-GB" u="sng" dirty="0" smtClean="0"/>
              <a:t>1200</a:t>
            </a:r>
          </a:p>
          <a:p>
            <a:r>
              <a:rPr lang="en-GB" dirty="0" smtClean="0"/>
              <a:t>1392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4355976" y="3231118"/>
            <a:ext cx="2480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24 x 2/3 = 2/3 of 24 = 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55976" y="3820398"/>
            <a:ext cx="1797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1392 + 16 = 1408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5477278" y="4437112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1408</a:t>
            </a:r>
          </a:p>
        </p:txBody>
      </p:sp>
    </p:spTree>
    <p:extLst>
      <p:ext uri="{BB962C8B-B14F-4D97-AF65-F5344CB8AC3E}">
        <p14:creationId xmlns:p14="http://schemas.microsoft.com/office/powerpoint/2010/main" val="75341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5: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838325"/>
            <a:ext cx="6019800" cy="318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229200"/>
            <a:ext cx="8229600" cy="11922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Children need to:</a:t>
            </a:r>
          </a:p>
          <a:p>
            <a:r>
              <a:rPr lang="en-GB" sz="2400" dirty="0" smtClean="0"/>
              <a:t>Know that 12 and 18 both appear in 2, 3 and 6 times tables</a:t>
            </a:r>
          </a:p>
          <a:p>
            <a:r>
              <a:rPr lang="en-GB" sz="2400" dirty="0" smtClean="0"/>
              <a:t>Know 2 x 6; 3 x 4; 2 x 9; 3 x 6</a:t>
            </a:r>
          </a:p>
        </p:txBody>
      </p:sp>
      <p:sp>
        <p:nvSpPr>
          <p:cNvPr id="7" name="Freeform 6"/>
          <p:cNvSpPr/>
          <p:nvPr/>
        </p:nvSpPr>
        <p:spPr>
          <a:xfrm>
            <a:off x="2943225" y="2562225"/>
            <a:ext cx="247650" cy="181196"/>
          </a:xfrm>
          <a:custGeom>
            <a:avLst/>
            <a:gdLst>
              <a:gd name="connsiteX0" fmla="*/ 0 w 247650"/>
              <a:gd name="connsiteY0" fmla="*/ 114300 h 181196"/>
              <a:gd name="connsiteX1" fmla="*/ 57150 w 247650"/>
              <a:gd name="connsiteY1" fmla="*/ 180975 h 181196"/>
              <a:gd name="connsiteX2" fmla="*/ 85725 w 247650"/>
              <a:gd name="connsiteY2" fmla="*/ 171450 h 181196"/>
              <a:gd name="connsiteX3" fmla="*/ 123825 w 247650"/>
              <a:gd name="connsiteY3" fmla="*/ 142875 h 181196"/>
              <a:gd name="connsiteX4" fmla="*/ 200025 w 247650"/>
              <a:gd name="connsiteY4" fmla="*/ 76200 h 181196"/>
              <a:gd name="connsiteX5" fmla="*/ 228600 w 247650"/>
              <a:gd name="connsiteY5" fmla="*/ 9525 h 181196"/>
              <a:gd name="connsiteX6" fmla="*/ 247650 w 247650"/>
              <a:gd name="connsiteY6" fmla="*/ 0 h 18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650" h="181196">
                <a:moveTo>
                  <a:pt x="0" y="114300"/>
                </a:moveTo>
                <a:cubicBezTo>
                  <a:pt x="10757" y="132228"/>
                  <a:pt x="27831" y="176088"/>
                  <a:pt x="57150" y="180975"/>
                </a:cubicBezTo>
                <a:cubicBezTo>
                  <a:pt x="67054" y="182626"/>
                  <a:pt x="76200" y="174625"/>
                  <a:pt x="85725" y="171450"/>
                </a:cubicBezTo>
                <a:cubicBezTo>
                  <a:pt x="98425" y="161925"/>
                  <a:pt x="111878" y="153329"/>
                  <a:pt x="123825" y="142875"/>
                </a:cubicBezTo>
                <a:cubicBezTo>
                  <a:pt x="222476" y="56556"/>
                  <a:pt x="103959" y="148250"/>
                  <a:pt x="200025" y="76200"/>
                </a:cubicBezTo>
                <a:cubicBezTo>
                  <a:pt x="206906" y="55556"/>
                  <a:pt x="215148" y="26339"/>
                  <a:pt x="228600" y="9525"/>
                </a:cubicBezTo>
                <a:cubicBezTo>
                  <a:pt x="233035" y="3981"/>
                  <a:pt x="241300" y="3175"/>
                  <a:pt x="24765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2943225" y="2972021"/>
            <a:ext cx="247650" cy="181196"/>
          </a:xfrm>
          <a:custGeom>
            <a:avLst/>
            <a:gdLst>
              <a:gd name="connsiteX0" fmla="*/ 0 w 247650"/>
              <a:gd name="connsiteY0" fmla="*/ 114300 h 181196"/>
              <a:gd name="connsiteX1" fmla="*/ 57150 w 247650"/>
              <a:gd name="connsiteY1" fmla="*/ 180975 h 181196"/>
              <a:gd name="connsiteX2" fmla="*/ 85725 w 247650"/>
              <a:gd name="connsiteY2" fmla="*/ 171450 h 181196"/>
              <a:gd name="connsiteX3" fmla="*/ 123825 w 247650"/>
              <a:gd name="connsiteY3" fmla="*/ 142875 h 181196"/>
              <a:gd name="connsiteX4" fmla="*/ 200025 w 247650"/>
              <a:gd name="connsiteY4" fmla="*/ 76200 h 181196"/>
              <a:gd name="connsiteX5" fmla="*/ 228600 w 247650"/>
              <a:gd name="connsiteY5" fmla="*/ 9525 h 181196"/>
              <a:gd name="connsiteX6" fmla="*/ 247650 w 247650"/>
              <a:gd name="connsiteY6" fmla="*/ 0 h 18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650" h="181196">
                <a:moveTo>
                  <a:pt x="0" y="114300"/>
                </a:moveTo>
                <a:cubicBezTo>
                  <a:pt x="10757" y="132228"/>
                  <a:pt x="27831" y="176088"/>
                  <a:pt x="57150" y="180975"/>
                </a:cubicBezTo>
                <a:cubicBezTo>
                  <a:pt x="67054" y="182626"/>
                  <a:pt x="76200" y="174625"/>
                  <a:pt x="85725" y="171450"/>
                </a:cubicBezTo>
                <a:cubicBezTo>
                  <a:pt x="98425" y="161925"/>
                  <a:pt x="111878" y="153329"/>
                  <a:pt x="123825" y="142875"/>
                </a:cubicBezTo>
                <a:cubicBezTo>
                  <a:pt x="222476" y="56556"/>
                  <a:pt x="103959" y="148250"/>
                  <a:pt x="200025" y="76200"/>
                </a:cubicBezTo>
                <a:cubicBezTo>
                  <a:pt x="206906" y="55556"/>
                  <a:pt x="215148" y="26339"/>
                  <a:pt x="228600" y="9525"/>
                </a:cubicBezTo>
                <a:cubicBezTo>
                  <a:pt x="233035" y="3981"/>
                  <a:pt x="241300" y="3175"/>
                  <a:pt x="24765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reeform 9"/>
          <p:cNvSpPr/>
          <p:nvPr/>
        </p:nvSpPr>
        <p:spPr>
          <a:xfrm>
            <a:off x="2943225" y="3501008"/>
            <a:ext cx="247650" cy="181196"/>
          </a:xfrm>
          <a:custGeom>
            <a:avLst/>
            <a:gdLst>
              <a:gd name="connsiteX0" fmla="*/ 0 w 247650"/>
              <a:gd name="connsiteY0" fmla="*/ 114300 h 181196"/>
              <a:gd name="connsiteX1" fmla="*/ 57150 w 247650"/>
              <a:gd name="connsiteY1" fmla="*/ 180975 h 181196"/>
              <a:gd name="connsiteX2" fmla="*/ 85725 w 247650"/>
              <a:gd name="connsiteY2" fmla="*/ 171450 h 181196"/>
              <a:gd name="connsiteX3" fmla="*/ 123825 w 247650"/>
              <a:gd name="connsiteY3" fmla="*/ 142875 h 181196"/>
              <a:gd name="connsiteX4" fmla="*/ 200025 w 247650"/>
              <a:gd name="connsiteY4" fmla="*/ 76200 h 181196"/>
              <a:gd name="connsiteX5" fmla="*/ 228600 w 247650"/>
              <a:gd name="connsiteY5" fmla="*/ 9525 h 181196"/>
              <a:gd name="connsiteX6" fmla="*/ 247650 w 247650"/>
              <a:gd name="connsiteY6" fmla="*/ 0 h 181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47650" h="181196">
                <a:moveTo>
                  <a:pt x="0" y="114300"/>
                </a:moveTo>
                <a:cubicBezTo>
                  <a:pt x="10757" y="132228"/>
                  <a:pt x="27831" y="176088"/>
                  <a:pt x="57150" y="180975"/>
                </a:cubicBezTo>
                <a:cubicBezTo>
                  <a:pt x="67054" y="182626"/>
                  <a:pt x="76200" y="174625"/>
                  <a:pt x="85725" y="171450"/>
                </a:cubicBezTo>
                <a:cubicBezTo>
                  <a:pt x="98425" y="161925"/>
                  <a:pt x="111878" y="153329"/>
                  <a:pt x="123825" y="142875"/>
                </a:cubicBezTo>
                <a:cubicBezTo>
                  <a:pt x="222476" y="56556"/>
                  <a:pt x="103959" y="148250"/>
                  <a:pt x="200025" y="76200"/>
                </a:cubicBezTo>
                <a:cubicBezTo>
                  <a:pt x="206906" y="55556"/>
                  <a:pt x="215148" y="26339"/>
                  <a:pt x="228600" y="9525"/>
                </a:cubicBezTo>
                <a:cubicBezTo>
                  <a:pt x="233035" y="3981"/>
                  <a:pt x="241300" y="3175"/>
                  <a:pt x="247650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071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5: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50504"/>
            <a:ext cx="5022701" cy="363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229200"/>
            <a:ext cx="8229600" cy="1192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Children need to:</a:t>
            </a:r>
          </a:p>
          <a:p>
            <a:r>
              <a:rPr lang="en-GB" sz="2400" dirty="0" smtClean="0"/>
              <a:t>Know 6 x 1; 6 x 6; 6 x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43398" y="1844824"/>
            <a:ext cx="1390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980 ÷ 6 = </a:t>
            </a:r>
            <a:endParaRPr lang="en-GB" sz="24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084168" y="2708920"/>
            <a:ext cx="0" cy="467499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84168" y="2708920"/>
            <a:ext cx="108012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6119217" y="2714754"/>
            <a:ext cx="926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9  8  0</a:t>
            </a:r>
            <a:endParaRPr lang="en-GB" sz="2400" dirty="0"/>
          </a:p>
        </p:txBody>
      </p:sp>
      <p:sp>
        <p:nvSpPr>
          <p:cNvPr id="12" name="Rectangle 11"/>
          <p:cNvSpPr/>
          <p:nvPr/>
        </p:nvSpPr>
        <p:spPr>
          <a:xfrm>
            <a:off x="5695616" y="2714754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6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19217" y="229431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1</a:t>
            </a:r>
            <a:endParaRPr lang="en-GB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285315" y="267538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3</a:t>
            </a:r>
            <a:endParaRPr lang="en-GB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6412566" y="229431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6</a:t>
            </a:r>
            <a:endParaRPr lang="en-GB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6599825" y="2675384"/>
            <a:ext cx="2888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/>
              <a:t>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05916" y="2294310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3</a:t>
            </a:r>
            <a:endParaRPr lang="en-GB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7111694" y="2294310"/>
            <a:ext cx="44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r2</a:t>
            </a:r>
            <a:endParaRPr lang="en-GB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347864" y="425244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163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727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5" grpId="0"/>
      <p:bldP spid="16" grpId="0"/>
      <p:bldP spid="17" grpId="0"/>
      <p:bldP spid="19" grpId="0"/>
      <p:bldP spid="20" grpId="0"/>
      <p:bldP spid="21" grpId="0"/>
      <p:bldP spid="1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Year 5: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2656"/>
            <a:ext cx="6156176" cy="5042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229200"/>
            <a:ext cx="8229600" cy="11922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Children need to:</a:t>
            </a:r>
          </a:p>
          <a:p>
            <a:r>
              <a:rPr lang="en-GB" sz="2400" dirty="0" smtClean="0"/>
              <a:t>Use times tables knowledge to multiply bigger numbers</a:t>
            </a:r>
          </a:p>
          <a:p>
            <a:r>
              <a:rPr lang="en-GB" sz="2400" dirty="0" smtClean="0"/>
              <a:t>6 x 4; 5 x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844824"/>
            <a:ext cx="191430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2.6kg = 2600g</a:t>
            </a:r>
          </a:p>
          <a:p>
            <a:r>
              <a:rPr lang="en-GB" sz="2400" dirty="0" smtClean="0"/>
              <a:t>2600 ÷ 65</a:t>
            </a:r>
          </a:p>
          <a:p>
            <a:r>
              <a:rPr lang="en-GB" sz="2400" dirty="0" smtClean="0"/>
              <a:t>65 x 4 = 260</a:t>
            </a:r>
          </a:p>
          <a:p>
            <a:r>
              <a:rPr lang="en-GB" sz="2400" dirty="0" smtClean="0"/>
              <a:t>So </a:t>
            </a:r>
          </a:p>
          <a:p>
            <a:r>
              <a:rPr lang="en-GB" sz="2400" dirty="0" smtClean="0"/>
              <a:t>65 x 4 = 2600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0360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6: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083" y="1340768"/>
            <a:ext cx="4405833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933950"/>
            <a:ext cx="8229600" cy="1192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/>
              <a:t>Children need to:</a:t>
            </a:r>
          </a:p>
          <a:p>
            <a:r>
              <a:rPr lang="en-GB" sz="2000" dirty="0" smtClean="0"/>
              <a:t>Know 11 x 12; 15 x 10; 3 x 3; 2 x 3; 4 x 3; 2 x 8; 3 x 8; 10(0) x 10</a:t>
            </a:r>
          </a:p>
          <a:p>
            <a:r>
              <a:rPr lang="en-GB" sz="2000" dirty="0" smtClean="0"/>
              <a:t>Use knowledge of multiples of 10 and inverse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59849" y="270892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132 =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617823" y="270892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=</a:t>
            </a:r>
            <a:r>
              <a:rPr lang="en-GB" dirty="0" smtClean="0"/>
              <a:t> 150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093888" y="3284984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 =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652120" y="3298329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=</a:t>
            </a:r>
            <a:r>
              <a:rPr lang="en-GB" dirty="0" smtClean="0"/>
              <a:t> 3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976868" y="3851756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30 =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676332" y="3873485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=</a:t>
            </a:r>
            <a:r>
              <a:rPr lang="en-GB" dirty="0" smtClean="0"/>
              <a:t> 20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859848" y="4391838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240 =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713172" y="4420602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=</a:t>
            </a:r>
            <a:r>
              <a:rPr lang="en-GB" dirty="0" smtClean="0"/>
              <a:t> 1,000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367334" y="3298329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=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4367334" y="385175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&gt;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4367334" y="268721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&lt;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4367334" y="442060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&lt;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3568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6: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5013" y="2100263"/>
            <a:ext cx="51339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933950"/>
            <a:ext cx="8229600" cy="1192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/>
              <a:t>Children need to:</a:t>
            </a:r>
          </a:p>
          <a:p>
            <a:r>
              <a:rPr lang="en-GB" sz="2000" dirty="0" smtClean="0"/>
              <a:t>Know 5 x 4; 3 x 4; 3 x 5; 4 x 5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81413"/>
            <a:ext cx="2857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671888"/>
            <a:ext cx="2286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676650"/>
            <a:ext cx="2476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6119702" y="3785034"/>
            <a:ext cx="923528" cy="7200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021923" y="3435888"/>
            <a:ext cx="1582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Improper so is more than one whole so must be the largest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27584" y="2420888"/>
            <a:ext cx="942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 smtClean="0"/>
              <a:t>3</a:t>
            </a:r>
            <a:r>
              <a:rPr lang="en-GB" sz="2400" dirty="0" smtClean="0"/>
              <a:t> = </a:t>
            </a:r>
            <a:r>
              <a:rPr lang="en-GB" sz="2400" u="sng" dirty="0" smtClean="0"/>
              <a:t>12</a:t>
            </a:r>
          </a:p>
          <a:p>
            <a:r>
              <a:rPr lang="en-GB" sz="2400" dirty="0" smtClean="0"/>
              <a:t>5    20</a:t>
            </a:r>
            <a:endParaRPr lang="en-GB" sz="2400" dirty="0"/>
          </a:p>
        </p:txBody>
      </p:sp>
      <p:sp>
        <p:nvSpPr>
          <p:cNvPr id="9" name="Rectangle 8"/>
          <p:cNvSpPr/>
          <p:nvPr/>
        </p:nvSpPr>
        <p:spPr>
          <a:xfrm>
            <a:off x="827584" y="3770739"/>
            <a:ext cx="9523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u="sng" dirty="0"/>
              <a:t>3</a:t>
            </a:r>
            <a:r>
              <a:rPr lang="en-GB" sz="2400" dirty="0"/>
              <a:t> = </a:t>
            </a:r>
            <a:r>
              <a:rPr lang="en-GB" sz="2400" u="sng" dirty="0" smtClean="0"/>
              <a:t>15</a:t>
            </a:r>
          </a:p>
          <a:p>
            <a:r>
              <a:rPr lang="en-GB" sz="2400" dirty="0" smtClean="0"/>
              <a:t>4    </a:t>
            </a:r>
            <a:r>
              <a:rPr lang="en-GB" sz="2400" dirty="0"/>
              <a:t>20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608" y="2100263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x4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1098491" y="3080844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x4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066796" y="3559731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x5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1066796" y="4417070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96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5" grpId="0"/>
      <p:bldP spid="16" grpId="0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Year 6: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060" y="260648"/>
            <a:ext cx="6810375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229200"/>
            <a:ext cx="8229600" cy="11922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Children need to:</a:t>
            </a:r>
          </a:p>
          <a:p>
            <a:r>
              <a:rPr lang="en-GB" sz="2400" dirty="0" smtClean="0"/>
              <a:t>Know 2 x 5</a:t>
            </a:r>
          </a:p>
          <a:p>
            <a:r>
              <a:rPr lang="en-GB" sz="2400" dirty="0" smtClean="0"/>
              <a:t>Multiplying a number by 0.5 is the same as halving 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1880" y="3624763"/>
            <a:ext cx="184377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17.5 – 15 = 2.5cm</a:t>
            </a:r>
          </a:p>
          <a:p>
            <a:r>
              <a:rPr lang="en-GB" dirty="0" smtClean="0"/>
              <a:t>2.5 cm x 12 = </a:t>
            </a:r>
          </a:p>
          <a:p>
            <a:r>
              <a:rPr lang="en-GB" dirty="0" smtClean="0"/>
              <a:t>2 x 12 = 24</a:t>
            </a:r>
          </a:p>
          <a:p>
            <a:r>
              <a:rPr lang="en-GB" dirty="0" smtClean="0"/>
              <a:t>Half of 12 = 6</a:t>
            </a:r>
          </a:p>
          <a:p>
            <a:r>
              <a:rPr lang="en-GB" dirty="0" smtClean="0"/>
              <a:t>24 + 6 = 30cm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732240" y="4725144"/>
            <a:ext cx="70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30cm</a:t>
            </a:r>
          </a:p>
        </p:txBody>
      </p:sp>
    </p:spTree>
    <p:extLst>
      <p:ext uri="{BB962C8B-B14F-4D97-AF65-F5344CB8AC3E}">
        <p14:creationId xmlns:p14="http://schemas.microsoft.com/office/powerpoint/2010/main" val="151069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6:</a:t>
            </a:r>
            <a:endParaRPr lang="en-GB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40767"/>
            <a:ext cx="6867525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5229200"/>
            <a:ext cx="8229600" cy="11922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Children need to:</a:t>
            </a:r>
          </a:p>
          <a:p>
            <a:r>
              <a:rPr lang="en-GB" sz="2400" dirty="0" smtClean="0"/>
              <a:t>Know 5 x 5 and to use tables knowledge to do 25 x 5</a:t>
            </a:r>
          </a:p>
          <a:p>
            <a:r>
              <a:rPr lang="en-GB" sz="2400" dirty="0" smtClean="0"/>
              <a:t>Cubed means multiply a number itself and then by itself again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58458" y="1628800"/>
            <a:ext cx="260552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20cm ÷ 4 = 5cm</a:t>
            </a:r>
          </a:p>
          <a:p>
            <a:r>
              <a:rPr lang="en-GB" dirty="0" smtClean="0"/>
              <a:t>So each face is 5cm x 5cm</a:t>
            </a:r>
          </a:p>
          <a:p>
            <a:r>
              <a:rPr lang="en-GB" dirty="0" smtClean="0"/>
              <a:t>5 x 5 x 5 = </a:t>
            </a:r>
          </a:p>
          <a:p>
            <a:r>
              <a:rPr lang="en-GB" dirty="0" smtClean="0"/>
              <a:t>5 x 5 = 25</a:t>
            </a:r>
          </a:p>
          <a:p>
            <a:r>
              <a:rPr lang="en-GB" dirty="0" smtClean="0"/>
              <a:t>25 x 5 = </a:t>
            </a:r>
            <a:r>
              <a:rPr lang="en-GB" dirty="0"/>
              <a:t>125</a:t>
            </a:r>
            <a:r>
              <a:rPr lang="en-GB" dirty="0" smtClean="0"/>
              <a:t>cm3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076056" y="4581128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125</a:t>
            </a:r>
          </a:p>
        </p:txBody>
      </p:sp>
    </p:spTree>
    <p:extLst>
      <p:ext uri="{BB962C8B-B14F-4D97-AF65-F5344CB8AC3E}">
        <p14:creationId xmlns:p14="http://schemas.microsoft.com/office/powerpoint/2010/main" val="378816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3: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33950"/>
            <a:ext cx="8229600" cy="11922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 smtClean="0"/>
              <a:t>Children need to:</a:t>
            </a:r>
          </a:p>
          <a:p>
            <a:r>
              <a:rPr lang="en-GB" sz="2000" dirty="0" smtClean="0"/>
              <a:t>Know x2 is the same as double</a:t>
            </a:r>
          </a:p>
          <a:p>
            <a:r>
              <a:rPr lang="en-GB" sz="2000" dirty="0" smtClean="0"/>
              <a:t>Do 2 x 4 to help with 2 x 40; 2 x 5</a:t>
            </a:r>
            <a:endParaRPr lang="en-GB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924050"/>
            <a:ext cx="67818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1720" y="2924944"/>
            <a:ext cx="1728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2 x 40 = 80 </a:t>
            </a:r>
          </a:p>
          <a:p>
            <a:r>
              <a:rPr lang="en-GB" sz="2400" dirty="0" smtClean="0"/>
              <a:t>2 x 5   = 10</a:t>
            </a:r>
          </a:p>
          <a:p>
            <a:endParaRPr lang="en-GB" sz="2400" dirty="0"/>
          </a:p>
          <a:p>
            <a:r>
              <a:rPr lang="en-GB" sz="2400" dirty="0" smtClean="0"/>
              <a:t>80 + 10 = 90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6012160" y="407707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90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869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6: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65" y="1133475"/>
            <a:ext cx="6800850" cy="459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229200"/>
            <a:ext cx="8229600" cy="1192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Children need to:</a:t>
            </a:r>
          </a:p>
          <a:p>
            <a:r>
              <a:rPr lang="en-GB" sz="2400" dirty="0" smtClean="0"/>
              <a:t>Know 3 x 4; 5 x 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192" y="1916832"/>
            <a:ext cx="216758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35% of 400 = </a:t>
            </a:r>
          </a:p>
          <a:p>
            <a:r>
              <a:rPr lang="en-GB" sz="2400" dirty="0" smtClean="0"/>
              <a:t>400 ÷ 100 = 4</a:t>
            </a:r>
          </a:p>
          <a:p>
            <a:r>
              <a:rPr lang="en-GB" sz="2400" dirty="0" smtClean="0"/>
              <a:t>35 x 4 = </a:t>
            </a:r>
          </a:p>
          <a:p>
            <a:r>
              <a:rPr lang="en-GB" sz="2400" dirty="0" smtClean="0"/>
              <a:t>30 x 4 = 120</a:t>
            </a:r>
          </a:p>
          <a:p>
            <a:r>
              <a:rPr lang="en-GB" sz="2400" dirty="0" smtClean="0"/>
              <a:t>5 x 4 = 20</a:t>
            </a:r>
          </a:p>
          <a:p>
            <a:r>
              <a:rPr lang="en-GB" sz="2400" dirty="0" smtClean="0"/>
              <a:t>120 + 20 = £140</a:t>
            </a:r>
          </a:p>
        </p:txBody>
      </p:sp>
      <p:sp>
        <p:nvSpPr>
          <p:cNvPr id="6" name="Rectangle 5"/>
          <p:cNvSpPr/>
          <p:nvPr/>
        </p:nvSpPr>
        <p:spPr>
          <a:xfrm>
            <a:off x="5292080" y="4897864"/>
            <a:ext cx="652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£140</a:t>
            </a:r>
          </a:p>
        </p:txBody>
      </p:sp>
    </p:spTree>
    <p:extLst>
      <p:ext uri="{BB962C8B-B14F-4D97-AF65-F5344CB8AC3E}">
        <p14:creationId xmlns:p14="http://schemas.microsoft.com/office/powerpoint/2010/main" val="219472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Year 6: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48680"/>
            <a:ext cx="6810375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229200"/>
            <a:ext cx="8229600" cy="119221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Children need to:</a:t>
            </a:r>
          </a:p>
          <a:p>
            <a:r>
              <a:rPr lang="en-GB" sz="2400" dirty="0" smtClean="0"/>
              <a:t>Be able to double numbers</a:t>
            </a:r>
          </a:p>
          <a:p>
            <a:r>
              <a:rPr lang="en-GB" sz="2400" dirty="0" smtClean="0"/>
              <a:t>Recognise relationships between numbers e.g. 20m and 40cm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1" y="1916832"/>
            <a:ext cx="2314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20m x 2 = 40m</a:t>
            </a:r>
          </a:p>
          <a:p>
            <a:r>
              <a:rPr lang="en-GB" sz="2400" dirty="0" smtClean="0"/>
              <a:t>54 m x 2 = 108m</a:t>
            </a:r>
          </a:p>
          <a:p>
            <a:endParaRPr lang="en-GB" sz="2400" dirty="0"/>
          </a:p>
          <a:p>
            <a:r>
              <a:rPr lang="en-GB" sz="2400" dirty="0" smtClean="0"/>
              <a:t>So if the model is 40cm tall it should be 108cm wide</a:t>
            </a:r>
            <a:endParaRPr lang="en-GB" sz="2400" dirty="0"/>
          </a:p>
        </p:txBody>
      </p:sp>
      <p:sp>
        <p:nvSpPr>
          <p:cNvPr id="7" name="Rectangle 6"/>
          <p:cNvSpPr/>
          <p:nvPr/>
        </p:nvSpPr>
        <p:spPr>
          <a:xfrm>
            <a:off x="6804248" y="5157192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108</a:t>
            </a:r>
          </a:p>
        </p:txBody>
      </p:sp>
    </p:spTree>
    <p:extLst>
      <p:ext uri="{BB962C8B-B14F-4D97-AF65-F5344CB8AC3E}">
        <p14:creationId xmlns:p14="http://schemas.microsoft.com/office/powerpoint/2010/main" val="27961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Year 6: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16632"/>
            <a:ext cx="4536374" cy="57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229200"/>
            <a:ext cx="8229600" cy="1192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Children need to:</a:t>
            </a:r>
          </a:p>
          <a:p>
            <a:r>
              <a:rPr lang="en-GB" sz="2400" dirty="0" smtClean="0"/>
              <a:t>Know 6 x 3; 6 x 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407466"/>
            <a:ext cx="286488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60p x 3 + £1.25</a:t>
            </a:r>
          </a:p>
          <a:p>
            <a:r>
              <a:rPr lang="en-GB" sz="2400" dirty="0" smtClean="0"/>
              <a:t>60p x 3 = £1.80</a:t>
            </a:r>
          </a:p>
          <a:p>
            <a:r>
              <a:rPr lang="en-GB" sz="2400" dirty="0" smtClean="0"/>
              <a:t>£1.80 + £1.25 = £3.05</a:t>
            </a:r>
          </a:p>
          <a:p>
            <a:endParaRPr lang="en-GB" sz="2400" dirty="0"/>
          </a:p>
        </p:txBody>
      </p:sp>
      <p:sp>
        <p:nvSpPr>
          <p:cNvPr id="6" name="Rectangle 5"/>
          <p:cNvSpPr/>
          <p:nvPr/>
        </p:nvSpPr>
        <p:spPr>
          <a:xfrm>
            <a:off x="7452320" y="2792460"/>
            <a:ext cx="593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3.05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4048" y="4445148"/>
            <a:ext cx="18678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£5 - £1.25 = £3.75</a:t>
            </a:r>
          </a:p>
          <a:p>
            <a:r>
              <a:rPr lang="en-GB" dirty="0" smtClean="0"/>
              <a:t>6 x 6 = 36</a:t>
            </a:r>
          </a:p>
          <a:p>
            <a:r>
              <a:rPr lang="en-GB" dirty="0" smtClean="0"/>
              <a:t>6 x 60p = £3.60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150634" y="517036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0934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/>
              <a:t>Year 6:</a:t>
            </a:r>
            <a:endParaRPr lang="en-GB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476250"/>
            <a:ext cx="614362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71429" y="4408182"/>
            <a:ext cx="8579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 smtClean="0"/>
              <a:t>2</a:t>
            </a:r>
            <a:r>
              <a:rPr lang="en-GB" sz="2400" dirty="0" smtClean="0"/>
              <a:t> = </a:t>
            </a:r>
            <a:r>
              <a:rPr lang="en-GB" sz="2400" u="sng" dirty="0" smtClean="0"/>
              <a:t>8</a:t>
            </a:r>
          </a:p>
          <a:p>
            <a:r>
              <a:rPr lang="en-GB" sz="2400" dirty="0" smtClean="0"/>
              <a:t>3   12</a:t>
            </a:r>
            <a:endParaRPr lang="en-GB" sz="2400" dirty="0"/>
          </a:p>
        </p:txBody>
      </p:sp>
      <p:sp>
        <p:nvSpPr>
          <p:cNvPr id="5" name="Rectangle 4"/>
          <p:cNvSpPr/>
          <p:nvPr/>
        </p:nvSpPr>
        <p:spPr>
          <a:xfrm>
            <a:off x="5186936" y="440818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u="sng" dirty="0" smtClean="0"/>
              <a:t>1</a:t>
            </a:r>
            <a:r>
              <a:rPr lang="en-GB" sz="2400" dirty="0" smtClean="0"/>
              <a:t> </a:t>
            </a:r>
            <a:r>
              <a:rPr lang="en-GB" sz="2400" dirty="0"/>
              <a:t>= </a:t>
            </a:r>
            <a:r>
              <a:rPr lang="en-GB" sz="2400" u="sng" dirty="0" smtClean="0"/>
              <a:t>3</a:t>
            </a:r>
            <a:endParaRPr lang="en-GB" sz="2400" u="sng" dirty="0"/>
          </a:p>
          <a:p>
            <a:r>
              <a:rPr lang="en-GB" sz="2400" dirty="0" smtClean="0"/>
              <a:t>4   </a:t>
            </a:r>
            <a:r>
              <a:rPr lang="en-GB" sz="2400" dirty="0"/>
              <a:t>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9856" y="5042793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x4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199856" y="4223516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x4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4264938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x3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5364088" y="5060465"/>
            <a:ext cx="40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x3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862652" y="5245749"/>
            <a:ext cx="14622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 smtClean="0"/>
              <a:t>8 </a:t>
            </a:r>
            <a:r>
              <a:rPr lang="en-GB" sz="2400" dirty="0" smtClean="0"/>
              <a:t> + </a:t>
            </a:r>
            <a:r>
              <a:rPr lang="en-GB" sz="2400" u="sng" dirty="0" smtClean="0"/>
              <a:t>3</a:t>
            </a:r>
            <a:r>
              <a:rPr lang="en-GB" sz="2400" dirty="0" smtClean="0"/>
              <a:t> = </a:t>
            </a:r>
            <a:r>
              <a:rPr lang="en-GB" sz="2400" u="sng" dirty="0" smtClean="0"/>
              <a:t>11</a:t>
            </a:r>
          </a:p>
          <a:p>
            <a:r>
              <a:rPr lang="en-GB" sz="2400" dirty="0" smtClean="0"/>
              <a:t>12  12   12</a:t>
            </a:r>
            <a:endParaRPr lang="en-GB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596336" y="521412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u="sng" dirty="0" smtClean="0"/>
              <a:t>11</a:t>
            </a:r>
          </a:p>
          <a:p>
            <a:r>
              <a:rPr lang="en-GB" dirty="0" smtClean="0"/>
              <a:t>12</a:t>
            </a:r>
            <a:endParaRPr lang="en-GB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251520" y="5229200"/>
            <a:ext cx="2748855" cy="11922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400" dirty="0" smtClean="0"/>
              <a:t>Children need to:</a:t>
            </a:r>
          </a:p>
          <a:p>
            <a:r>
              <a:rPr lang="en-GB" sz="2400" dirty="0" smtClean="0"/>
              <a:t>Know 2 x 4; 3 x 4; 1 x 3</a:t>
            </a:r>
          </a:p>
        </p:txBody>
      </p:sp>
    </p:spTree>
    <p:extLst>
      <p:ext uri="{BB962C8B-B14F-4D97-AF65-F5344CB8AC3E}">
        <p14:creationId xmlns:p14="http://schemas.microsoft.com/office/powerpoint/2010/main" val="104837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  <p:bldP spid="10" grpId="0"/>
      <p:bldP spid="11" grpId="0"/>
      <p:bldP spid="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1976438"/>
            <a:ext cx="673417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4:</a:t>
            </a:r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933950"/>
            <a:ext cx="8229600" cy="1192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/>
              <a:t>Children need to:</a:t>
            </a:r>
          </a:p>
          <a:p>
            <a:r>
              <a:rPr lang="en-GB" sz="2000" dirty="0" smtClean="0"/>
              <a:t>Know x11 tables</a:t>
            </a:r>
          </a:p>
          <a:p>
            <a:r>
              <a:rPr lang="en-GB" sz="2000" dirty="0" smtClean="0"/>
              <a:t>Know that 9 x 11 = 99 so 99 ÷ 11 = 9 (inverse)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267744" y="3429000"/>
            <a:ext cx="15456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9 x 11 = 99</a:t>
            </a:r>
          </a:p>
          <a:p>
            <a:r>
              <a:rPr lang="en-GB" sz="2400" dirty="0" smtClean="0"/>
              <a:t>99 ÷ 11 = 9</a:t>
            </a:r>
            <a:endParaRPr lang="en-GB" sz="2400" dirty="0"/>
          </a:p>
        </p:txBody>
      </p:sp>
      <p:sp>
        <p:nvSpPr>
          <p:cNvPr id="6" name="Oval 5"/>
          <p:cNvSpPr/>
          <p:nvPr/>
        </p:nvSpPr>
        <p:spPr>
          <a:xfrm>
            <a:off x="2267744" y="3484458"/>
            <a:ext cx="360040" cy="3600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453320" y="3844498"/>
            <a:ext cx="360040" cy="36004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6156176" y="4075331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600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4: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1971675"/>
            <a:ext cx="67246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933950"/>
            <a:ext cx="8229600" cy="1192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/>
              <a:t>Children need to:</a:t>
            </a:r>
          </a:p>
          <a:p>
            <a:r>
              <a:rPr lang="en-GB" sz="2000" dirty="0" smtClean="0"/>
              <a:t>Know 5 x 4 = 20</a:t>
            </a:r>
          </a:p>
          <a:p>
            <a:r>
              <a:rPr lang="en-GB" sz="2000" dirty="0" smtClean="0"/>
              <a:t>Know 20 x 10 = 200 (2 x 10 = 20 helps with this)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339752" y="3013501"/>
            <a:ext cx="18357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5 x 4 = 20</a:t>
            </a:r>
          </a:p>
          <a:p>
            <a:r>
              <a:rPr lang="en-GB" sz="2400" dirty="0" smtClean="0"/>
              <a:t>20 x 10 = 200</a:t>
            </a:r>
            <a:endParaRPr lang="en-GB" sz="2400" dirty="0"/>
          </a:p>
        </p:txBody>
      </p:sp>
      <p:sp>
        <p:nvSpPr>
          <p:cNvPr id="6" name="Rectangle 5"/>
          <p:cNvSpPr/>
          <p:nvPr/>
        </p:nvSpPr>
        <p:spPr>
          <a:xfrm>
            <a:off x="6012160" y="4149080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200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09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4: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71675"/>
            <a:ext cx="67056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933950"/>
            <a:ext cx="8229600" cy="1192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/>
              <a:t>Children need to:</a:t>
            </a:r>
          </a:p>
          <a:p>
            <a:r>
              <a:rPr lang="en-GB" sz="2000" dirty="0" smtClean="0"/>
              <a:t>Know 6 squared is the same as 6 x 6 (= 36)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1815" y="3013500"/>
            <a:ext cx="17011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6 x 6 = 36</a:t>
            </a:r>
          </a:p>
          <a:p>
            <a:r>
              <a:rPr lang="en-GB" sz="2400" dirty="0" smtClean="0"/>
              <a:t>36 + 10 = 46</a:t>
            </a:r>
            <a:endParaRPr lang="en-GB" sz="2400" dirty="0"/>
          </a:p>
        </p:txBody>
      </p:sp>
      <p:sp>
        <p:nvSpPr>
          <p:cNvPr id="6" name="Rectangle 5"/>
          <p:cNvSpPr/>
          <p:nvPr/>
        </p:nvSpPr>
        <p:spPr>
          <a:xfrm>
            <a:off x="6012160" y="4077072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46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626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4: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957388"/>
            <a:ext cx="67437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933950"/>
            <a:ext cx="8229600" cy="1192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/>
              <a:t>Children need to:</a:t>
            </a:r>
          </a:p>
          <a:p>
            <a:r>
              <a:rPr lang="en-GB" sz="2000" dirty="0" smtClean="0"/>
              <a:t>Know 3 x 9 = 27 so 3 x 90 = 270</a:t>
            </a:r>
          </a:p>
          <a:p>
            <a:r>
              <a:rPr lang="en-GB" sz="2000" dirty="0" smtClean="0"/>
              <a:t>Know that 3 x 90 = 270 so 270 ÷ 3 = 90 (inverse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267744" y="2948751"/>
            <a:ext cx="20521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3 x 9 = 27</a:t>
            </a:r>
          </a:p>
          <a:p>
            <a:r>
              <a:rPr lang="en-GB" sz="2400" dirty="0" smtClean="0"/>
              <a:t>So 3 x 90 = 270</a:t>
            </a:r>
          </a:p>
          <a:p>
            <a:r>
              <a:rPr lang="en-GB" sz="2400" dirty="0" smtClean="0"/>
              <a:t>270 ÷ 3 = 90</a:t>
            </a:r>
            <a:endParaRPr lang="en-GB" sz="2400" dirty="0"/>
          </a:p>
        </p:txBody>
      </p:sp>
      <p:sp>
        <p:nvSpPr>
          <p:cNvPr id="6" name="Rectangle 5"/>
          <p:cNvSpPr/>
          <p:nvPr/>
        </p:nvSpPr>
        <p:spPr>
          <a:xfrm>
            <a:off x="6012160" y="4149080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90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324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Year 4:</a:t>
            </a:r>
            <a:endParaRPr lang="en-GB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957388"/>
            <a:ext cx="674370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933950"/>
            <a:ext cx="8229600" cy="1192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 smtClean="0"/>
              <a:t>Children need to:</a:t>
            </a:r>
          </a:p>
          <a:p>
            <a:r>
              <a:rPr lang="en-GB" sz="2000" dirty="0" smtClean="0"/>
              <a:t>Know 9 x 6 = 54 so 9 x 600 = 5,400</a:t>
            </a:r>
          </a:p>
          <a:p>
            <a:r>
              <a:rPr lang="en-GB" sz="2000" dirty="0" smtClean="0"/>
              <a:t>Know that 9 x 600 = 5,400 so 5,400 ÷ 9 = 600 (inverse)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411760" y="3212976"/>
            <a:ext cx="20890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9 x 6 = 54</a:t>
            </a:r>
          </a:p>
          <a:p>
            <a:r>
              <a:rPr lang="en-GB" sz="2400" dirty="0" smtClean="0"/>
              <a:t>9 x 600 = 5,400</a:t>
            </a:r>
          </a:p>
          <a:p>
            <a:r>
              <a:rPr lang="en-GB" sz="2400" dirty="0" smtClean="0"/>
              <a:t>5,400 ÷ 9 = 600</a:t>
            </a:r>
            <a:endParaRPr lang="en-GB" sz="2400" dirty="0"/>
          </a:p>
        </p:txBody>
      </p:sp>
      <p:sp>
        <p:nvSpPr>
          <p:cNvPr id="6" name="Rectangle 5"/>
          <p:cNvSpPr/>
          <p:nvPr/>
        </p:nvSpPr>
        <p:spPr>
          <a:xfrm>
            <a:off x="5940152" y="4149080"/>
            <a:ext cx="5357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600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729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2226</Words>
  <Application>Microsoft Office PowerPoint</Application>
  <PresentationFormat>On-screen Show (4:3)</PresentationFormat>
  <Paragraphs>461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Arial</vt:lpstr>
      <vt:lpstr>Calibri</vt:lpstr>
      <vt:lpstr>Office Theme</vt:lpstr>
      <vt:lpstr>Times Tables in Year 6 SATs</vt:lpstr>
      <vt:lpstr>PowerPoint Presentation</vt:lpstr>
      <vt:lpstr>Why are times tables important for Paper 1?</vt:lpstr>
      <vt:lpstr>Year 3:</vt:lpstr>
      <vt:lpstr>Year 4:</vt:lpstr>
      <vt:lpstr>Year 4:</vt:lpstr>
      <vt:lpstr>Year 4:</vt:lpstr>
      <vt:lpstr>Year 4:</vt:lpstr>
      <vt:lpstr>Year 4:</vt:lpstr>
      <vt:lpstr>Year 5:</vt:lpstr>
      <vt:lpstr>Year 5:</vt:lpstr>
      <vt:lpstr>Year 6:</vt:lpstr>
      <vt:lpstr>Year 6:</vt:lpstr>
      <vt:lpstr>Year 6:</vt:lpstr>
      <vt:lpstr>Year 6:</vt:lpstr>
      <vt:lpstr>Year 6:</vt:lpstr>
      <vt:lpstr>Year 6:</vt:lpstr>
      <vt:lpstr>Year 6:</vt:lpstr>
      <vt:lpstr>Year 6:</vt:lpstr>
      <vt:lpstr>Year 5/6:</vt:lpstr>
      <vt:lpstr>Year 6:</vt:lpstr>
      <vt:lpstr>Year 6:</vt:lpstr>
      <vt:lpstr>PowerPoint Presentation</vt:lpstr>
      <vt:lpstr>Why are times tables important for Papers 2 and 3?</vt:lpstr>
      <vt:lpstr>Timings</vt:lpstr>
      <vt:lpstr>Year 3:</vt:lpstr>
      <vt:lpstr>Year 3/4</vt:lpstr>
      <vt:lpstr>Year 4</vt:lpstr>
      <vt:lpstr>Year 5:</vt:lpstr>
      <vt:lpstr>Year 5:</vt:lpstr>
      <vt:lpstr>PowerPoint Presentation</vt:lpstr>
      <vt:lpstr>Year 5:</vt:lpstr>
      <vt:lpstr>Year 5:</vt:lpstr>
      <vt:lpstr>Year 5:</vt:lpstr>
      <vt:lpstr>Year 5:</vt:lpstr>
      <vt:lpstr>Year 6:</vt:lpstr>
      <vt:lpstr>Year 6:</vt:lpstr>
      <vt:lpstr>Year 6:</vt:lpstr>
      <vt:lpstr>Year 6:</vt:lpstr>
      <vt:lpstr>Year 6:</vt:lpstr>
      <vt:lpstr>Year 6:</vt:lpstr>
      <vt:lpstr>Year 6:</vt:lpstr>
      <vt:lpstr>Year 6: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2019-02-06T13:06:55Z</dcterms:created>
  <dcterms:modified xsi:type="dcterms:W3CDTF">2019-02-07T10:01:10Z</dcterms:modified>
</cp:coreProperties>
</file>